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4" r:id="rId2"/>
    <p:sldId id="259" r:id="rId3"/>
    <p:sldId id="261" r:id="rId4"/>
    <p:sldId id="299" r:id="rId5"/>
    <p:sldId id="298" r:id="rId6"/>
    <p:sldId id="304" r:id="rId7"/>
    <p:sldId id="306" r:id="rId8"/>
    <p:sldId id="260" r:id="rId9"/>
    <p:sldId id="305" r:id="rId10"/>
    <p:sldId id="310" r:id="rId11"/>
    <p:sldId id="384" r:id="rId12"/>
    <p:sldId id="303" r:id="rId13"/>
    <p:sldId id="386" r:id="rId14"/>
    <p:sldId id="38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5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2C37C-C903-406A-81C2-CD5D7F5D2D87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F325C-661F-44E2-BB2E-6C2E8B7EA7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4238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B1174-27DE-4579-9D80-2124B892FC0A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7328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3523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1879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3250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6390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0599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83422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4253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73594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9006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017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8710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8FA1F-BC24-43F4-8EB0-217B51E7A7D7}" type="datetimeFigureOut">
              <a:rPr lang="en-PH" smtClean="0"/>
              <a:t>11/25/2025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1430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2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6.jp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2440125" y="-19050"/>
            <a:ext cx="4686300" cy="6858000"/>
          </a:xfrm>
          <a:custGeom>
            <a:avLst/>
            <a:gdLst>
              <a:gd name="connsiteX0" fmla="*/ 0 w 5219700"/>
              <a:gd name="connsiteY0" fmla="*/ 0 h 6858000"/>
              <a:gd name="connsiteX1" fmla="*/ 2609850 w 5219700"/>
              <a:gd name="connsiteY1" fmla="*/ 0 h 6858000"/>
              <a:gd name="connsiteX2" fmla="*/ 5219700 w 5219700"/>
              <a:gd name="connsiteY2" fmla="*/ 3429000 h 6858000"/>
              <a:gd name="connsiteX3" fmla="*/ 2609850 w 5219700"/>
              <a:gd name="connsiteY3" fmla="*/ 6858000 h 6858000"/>
              <a:gd name="connsiteX4" fmla="*/ 0 w 5219700"/>
              <a:gd name="connsiteY4" fmla="*/ 6858000 h 6858000"/>
              <a:gd name="connsiteX5" fmla="*/ 0 w 5219700"/>
              <a:gd name="connsiteY5" fmla="*/ 6847784 h 6858000"/>
              <a:gd name="connsiteX6" fmla="*/ 74394 w 5219700"/>
              <a:gd name="connsiteY6" fmla="*/ 6840297 h 6858000"/>
              <a:gd name="connsiteX7" fmla="*/ 2400300 w 5219700"/>
              <a:gd name="connsiteY7" fmla="*/ 3429000 h 6858000"/>
              <a:gd name="connsiteX8" fmla="*/ 74394 w 5219700"/>
              <a:gd name="connsiteY8" fmla="*/ 17704 h 6858000"/>
              <a:gd name="connsiteX9" fmla="*/ 0 w 5219700"/>
              <a:gd name="connsiteY9" fmla="*/ 10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9700" h="6858000">
                <a:moveTo>
                  <a:pt x="0" y="0"/>
                </a:moveTo>
                <a:lnTo>
                  <a:pt x="2609850" y="0"/>
                </a:lnTo>
                <a:cubicBezTo>
                  <a:pt x="4051230" y="0"/>
                  <a:pt x="5219700" y="1535216"/>
                  <a:pt x="5219700" y="3429000"/>
                </a:cubicBezTo>
                <a:cubicBezTo>
                  <a:pt x="5219700" y="5322784"/>
                  <a:pt x="4051230" y="6858000"/>
                  <a:pt x="2609850" y="6858000"/>
                </a:cubicBezTo>
                <a:lnTo>
                  <a:pt x="0" y="6858000"/>
                </a:lnTo>
                <a:lnTo>
                  <a:pt x="0" y="6847784"/>
                </a:lnTo>
                <a:lnTo>
                  <a:pt x="74394" y="6840297"/>
                </a:lnTo>
                <a:cubicBezTo>
                  <a:pt x="1380821" y="6664698"/>
                  <a:pt x="2400300" y="5204423"/>
                  <a:pt x="2400300" y="3429000"/>
                </a:cubicBezTo>
                <a:cubicBezTo>
                  <a:pt x="2400300" y="1653578"/>
                  <a:pt x="1380821" y="193303"/>
                  <a:pt x="74394" y="17704"/>
                </a:cubicBezTo>
                <a:lnTo>
                  <a:pt x="0" y="10216"/>
                </a:lnTo>
                <a:close/>
              </a:path>
            </a:pathLst>
          </a:custGeom>
          <a:blipFill>
            <a:blip r:embed="rId3"/>
            <a:stretch>
              <a:fillRect l="2000" t="-1000" r="-30000"/>
            </a:stretch>
          </a:blipFill>
          <a:ln>
            <a:noFill/>
          </a:ln>
          <a:effectLst>
            <a:outerShdw blurRad="254000" dist="38100" sx="102000" sy="102000" algn="l" rotWithShape="0">
              <a:prstClr val="black">
                <a:alpha val="8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Freeform 12"/>
          <p:cNvSpPr/>
          <p:nvPr/>
        </p:nvSpPr>
        <p:spPr>
          <a:xfrm>
            <a:off x="-191185" y="-19050"/>
            <a:ext cx="4857750" cy="6858000"/>
          </a:xfrm>
          <a:custGeom>
            <a:avLst/>
            <a:gdLst>
              <a:gd name="connsiteX0" fmla="*/ 0 w 5219700"/>
              <a:gd name="connsiteY0" fmla="*/ 0 h 6858000"/>
              <a:gd name="connsiteX1" fmla="*/ 2609850 w 5219700"/>
              <a:gd name="connsiteY1" fmla="*/ 0 h 6858000"/>
              <a:gd name="connsiteX2" fmla="*/ 5219700 w 5219700"/>
              <a:gd name="connsiteY2" fmla="*/ 3429000 h 6858000"/>
              <a:gd name="connsiteX3" fmla="*/ 2609850 w 5219700"/>
              <a:gd name="connsiteY3" fmla="*/ 6858000 h 6858000"/>
              <a:gd name="connsiteX4" fmla="*/ 0 w 5219700"/>
              <a:gd name="connsiteY4" fmla="*/ 6858000 h 6858000"/>
              <a:gd name="connsiteX5" fmla="*/ 0 w 5219700"/>
              <a:gd name="connsiteY5" fmla="*/ 6847784 h 6858000"/>
              <a:gd name="connsiteX6" fmla="*/ 74394 w 5219700"/>
              <a:gd name="connsiteY6" fmla="*/ 6840297 h 6858000"/>
              <a:gd name="connsiteX7" fmla="*/ 2400300 w 5219700"/>
              <a:gd name="connsiteY7" fmla="*/ 3429000 h 6858000"/>
              <a:gd name="connsiteX8" fmla="*/ 74394 w 5219700"/>
              <a:gd name="connsiteY8" fmla="*/ 17704 h 6858000"/>
              <a:gd name="connsiteX9" fmla="*/ 0 w 5219700"/>
              <a:gd name="connsiteY9" fmla="*/ 10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9700" h="6858000">
                <a:moveTo>
                  <a:pt x="0" y="0"/>
                </a:moveTo>
                <a:lnTo>
                  <a:pt x="2609850" y="0"/>
                </a:lnTo>
                <a:cubicBezTo>
                  <a:pt x="4051230" y="0"/>
                  <a:pt x="5219700" y="1535216"/>
                  <a:pt x="5219700" y="3429000"/>
                </a:cubicBezTo>
                <a:cubicBezTo>
                  <a:pt x="5219700" y="5322784"/>
                  <a:pt x="4051230" y="6858000"/>
                  <a:pt x="2609850" y="6858000"/>
                </a:cubicBezTo>
                <a:lnTo>
                  <a:pt x="0" y="6858000"/>
                </a:lnTo>
                <a:lnTo>
                  <a:pt x="0" y="6847784"/>
                </a:lnTo>
                <a:lnTo>
                  <a:pt x="74394" y="6840297"/>
                </a:lnTo>
                <a:cubicBezTo>
                  <a:pt x="1380821" y="6664698"/>
                  <a:pt x="2400300" y="5204423"/>
                  <a:pt x="2400300" y="3429000"/>
                </a:cubicBezTo>
                <a:cubicBezTo>
                  <a:pt x="2400300" y="1653578"/>
                  <a:pt x="1380821" y="193303"/>
                  <a:pt x="74394" y="17704"/>
                </a:cubicBezTo>
                <a:lnTo>
                  <a:pt x="0" y="10216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l="2000" t="-1000" r="-30000"/>
            </a:stretch>
          </a:blipFill>
          <a:ln>
            <a:noFill/>
          </a:ln>
          <a:effectLst>
            <a:outerShdw blurRad="254000" dist="38100" sx="102000" sy="102000" algn="l" rotWithShape="0">
              <a:prstClr val="black">
                <a:alpha val="8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Freeform 13"/>
          <p:cNvSpPr/>
          <p:nvPr/>
        </p:nvSpPr>
        <p:spPr>
          <a:xfrm>
            <a:off x="-2779575" y="-19050"/>
            <a:ext cx="5219700" cy="6858000"/>
          </a:xfrm>
          <a:custGeom>
            <a:avLst/>
            <a:gdLst>
              <a:gd name="connsiteX0" fmla="*/ 0 w 5219700"/>
              <a:gd name="connsiteY0" fmla="*/ 0 h 6858000"/>
              <a:gd name="connsiteX1" fmla="*/ 2609850 w 5219700"/>
              <a:gd name="connsiteY1" fmla="*/ 0 h 6858000"/>
              <a:gd name="connsiteX2" fmla="*/ 5219700 w 5219700"/>
              <a:gd name="connsiteY2" fmla="*/ 3429000 h 6858000"/>
              <a:gd name="connsiteX3" fmla="*/ 2609850 w 5219700"/>
              <a:gd name="connsiteY3" fmla="*/ 6858000 h 6858000"/>
              <a:gd name="connsiteX4" fmla="*/ 0 w 5219700"/>
              <a:gd name="connsiteY4" fmla="*/ 6858000 h 6858000"/>
              <a:gd name="connsiteX5" fmla="*/ 0 w 5219700"/>
              <a:gd name="connsiteY5" fmla="*/ 6847784 h 6858000"/>
              <a:gd name="connsiteX6" fmla="*/ 74394 w 5219700"/>
              <a:gd name="connsiteY6" fmla="*/ 6840297 h 6858000"/>
              <a:gd name="connsiteX7" fmla="*/ 2400300 w 5219700"/>
              <a:gd name="connsiteY7" fmla="*/ 3429000 h 6858000"/>
              <a:gd name="connsiteX8" fmla="*/ 74394 w 5219700"/>
              <a:gd name="connsiteY8" fmla="*/ 17704 h 6858000"/>
              <a:gd name="connsiteX9" fmla="*/ 0 w 5219700"/>
              <a:gd name="connsiteY9" fmla="*/ 10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9700" h="6858000">
                <a:moveTo>
                  <a:pt x="0" y="0"/>
                </a:moveTo>
                <a:lnTo>
                  <a:pt x="2609850" y="0"/>
                </a:lnTo>
                <a:cubicBezTo>
                  <a:pt x="4051230" y="0"/>
                  <a:pt x="5219700" y="1535216"/>
                  <a:pt x="5219700" y="3429000"/>
                </a:cubicBezTo>
                <a:cubicBezTo>
                  <a:pt x="5219700" y="5322784"/>
                  <a:pt x="4051230" y="6858000"/>
                  <a:pt x="2609850" y="6858000"/>
                </a:cubicBezTo>
                <a:lnTo>
                  <a:pt x="0" y="6858000"/>
                </a:lnTo>
                <a:lnTo>
                  <a:pt x="0" y="6847784"/>
                </a:lnTo>
                <a:lnTo>
                  <a:pt x="74394" y="6840297"/>
                </a:lnTo>
                <a:cubicBezTo>
                  <a:pt x="1380821" y="6664698"/>
                  <a:pt x="2400300" y="5204423"/>
                  <a:pt x="2400300" y="3429000"/>
                </a:cubicBezTo>
                <a:cubicBezTo>
                  <a:pt x="2400300" y="1653578"/>
                  <a:pt x="1380821" y="193303"/>
                  <a:pt x="74394" y="17704"/>
                </a:cubicBezTo>
                <a:lnTo>
                  <a:pt x="0" y="10216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l="52000" t="-1000" r="-30000"/>
            </a:stretch>
          </a:blipFill>
          <a:ln>
            <a:noFill/>
          </a:ln>
          <a:effectLst>
            <a:outerShdw blurRad="254000" dist="38100" sx="102000" sy="102000" algn="l" rotWithShape="0">
              <a:prstClr val="black">
                <a:alpha val="8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6" name="Rectangle 15"/>
          <p:cNvSpPr/>
          <p:nvPr/>
        </p:nvSpPr>
        <p:spPr>
          <a:xfrm>
            <a:off x="7200036" y="1347847"/>
            <a:ext cx="5076966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Aptos Display" panose="020B0004020202020204" pitchFamily="34" charset="0"/>
              </a:rPr>
              <a:t>THE  INFORMATION SYSTEM </a:t>
            </a:r>
          </a:p>
          <a:p>
            <a:pPr algn="ctr"/>
            <a:r>
              <a:rPr lang="en-US" altLang="ko-KR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Aptos Display" panose="020B0004020202020204" pitchFamily="34" charset="0"/>
              </a:rPr>
              <a:t>Vision of NFA </a:t>
            </a:r>
          </a:p>
          <a:p>
            <a:pPr algn="ctr"/>
            <a:r>
              <a:rPr lang="en-US" altLang="ko-KR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Aptos Display" panose="020B0004020202020204" pitchFamily="34" charset="0"/>
              </a:rPr>
              <a:t>CEBU BRANCH</a:t>
            </a:r>
          </a:p>
          <a:p>
            <a:pPr algn="ctr"/>
            <a:r>
              <a:rPr lang="en-US" altLang="ko-KR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Aptos Display" panose="020B0004020202020204" pitchFamily="34" charset="0"/>
              </a:rPr>
              <a:t> </a:t>
            </a:r>
            <a:endParaRPr lang="en-PH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93004" y="6469618"/>
            <a:ext cx="1766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2025. 11. 11. </a:t>
            </a:r>
            <a:r>
              <a:rPr lang="en-US" altLang="ko-KR" dirty="0" err="1"/>
              <a:t>tue</a:t>
            </a:r>
            <a:endParaRPr lang="ko-KR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210817" y="6396335"/>
            <a:ext cx="19811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</a:rPr>
              <a:t>BOHWAN SEO</a:t>
            </a:r>
            <a:endParaRPr lang="ko-KR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738264" y="3899684"/>
            <a:ext cx="4000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1400" dirty="0"/>
              <a:t>Korean’s industry-academia-government-research-mam development chain from poor country to a developed country in 70 years(core industry &amp; Agricultural Information </a:t>
            </a:r>
            <a:r>
              <a:rPr lang="en-US" sz="1400" dirty="0"/>
              <a:t>system</a:t>
            </a:r>
            <a:r>
              <a:rPr lang="en-PH" sz="1400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87576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rgbClr val="EDE8E7"/>
            </a:gs>
            <a:gs pos="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128"/>
          <p:cNvGrpSpPr/>
          <p:nvPr/>
        </p:nvGrpSpPr>
        <p:grpSpPr>
          <a:xfrm>
            <a:off x="1088203" y="-183384"/>
            <a:ext cx="9724696" cy="8557248"/>
            <a:chOff x="1100903" y="-386584"/>
            <a:chExt cx="9724696" cy="8557248"/>
          </a:xfrm>
        </p:grpSpPr>
        <p:sp>
          <p:nvSpPr>
            <p:cNvPr id="90" name="Oval 89"/>
            <p:cNvSpPr/>
            <p:nvPr/>
          </p:nvSpPr>
          <p:spPr>
            <a:xfrm>
              <a:off x="3540000" y="1342900"/>
              <a:ext cx="5112000" cy="511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54000" sx="105000" sy="105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105791" y="1560053"/>
              <a:ext cx="1990210" cy="1824686"/>
            </a:xfrm>
            <a:custGeom>
              <a:avLst/>
              <a:gdLst>
                <a:gd name="connsiteX0" fmla="*/ 1990210 w 1990210"/>
                <a:gd name="connsiteY0" fmla="*/ 0 h 1824686"/>
                <a:gd name="connsiteX1" fmla="*/ 1990210 w 1990210"/>
                <a:gd name="connsiteY1" fmla="*/ 1350000 h 1824686"/>
                <a:gd name="connsiteX2" fmla="*/ 1911847 w 1990210"/>
                <a:gd name="connsiteY2" fmla="*/ 1353957 h 1824686"/>
                <a:gd name="connsiteX3" fmla="*/ 1192145 w 1990210"/>
                <a:gd name="connsiteY3" fmla="*/ 1785328 h 1824686"/>
                <a:gd name="connsiteX4" fmla="*/ 1168235 w 1990210"/>
                <a:gd name="connsiteY4" fmla="*/ 1824686 h 1824686"/>
                <a:gd name="connsiteX5" fmla="*/ 0 w 1990210"/>
                <a:gd name="connsiteY5" fmla="*/ 1150205 h 1824686"/>
                <a:gd name="connsiteX6" fmla="*/ 72704 w 1990210"/>
                <a:gd name="connsiteY6" fmla="*/ 1030530 h 1824686"/>
                <a:gd name="connsiteX7" fmla="*/ 1773818 w 1990210"/>
                <a:gd name="connsiteY7" fmla="*/ 10927 h 1824686"/>
                <a:gd name="connsiteX8" fmla="*/ 1990210 w 1990210"/>
                <a:gd name="connsiteY8" fmla="*/ 0 h 182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0210" h="1824686">
                  <a:moveTo>
                    <a:pt x="1990210" y="0"/>
                  </a:moveTo>
                  <a:lnTo>
                    <a:pt x="1990210" y="1350000"/>
                  </a:lnTo>
                  <a:lnTo>
                    <a:pt x="1911847" y="1353957"/>
                  </a:lnTo>
                  <a:cubicBezTo>
                    <a:pt x="1612319" y="1384376"/>
                    <a:pt x="1352265" y="1548320"/>
                    <a:pt x="1192145" y="1785328"/>
                  </a:cubicBezTo>
                  <a:lnTo>
                    <a:pt x="1168235" y="1824686"/>
                  </a:lnTo>
                  <a:lnTo>
                    <a:pt x="0" y="1150205"/>
                  </a:lnTo>
                  <a:lnTo>
                    <a:pt x="72704" y="1030530"/>
                  </a:lnTo>
                  <a:cubicBezTo>
                    <a:pt x="451168" y="470330"/>
                    <a:pt x="1065842" y="82826"/>
                    <a:pt x="1773818" y="10927"/>
                  </a:cubicBezTo>
                  <a:lnTo>
                    <a:pt x="199021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stretch>
                <a:fillRect l="2000" t="-1000" r="-4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6141720" y="1560053"/>
              <a:ext cx="1990210" cy="1824686"/>
            </a:xfrm>
            <a:custGeom>
              <a:avLst/>
              <a:gdLst>
                <a:gd name="connsiteX0" fmla="*/ 0 w 1990210"/>
                <a:gd name="connsiteY0" fmla="*/ 0 h 1824686"/>
                <a:gd name="connsiteX1" fmla="*/ 216391 w 1990210"/>
                <a:gd name="connsiteY1" fmla="*/ 10927 h 1824686"/>
                <a:gd name="connsiteX2" fmla="*/ 1917505 w 1990210"/>
                <a:gd name="connsiteY2" fmla="*/ 1030530 h 1824686"/>
                <a:gd name="connsiteX3" fmla="*/ 1990210 w 1990210"/>
                <a:gd name="connsiteY3" fmla="*/ 1150205 h 1824686"/>
                <a:gd name="connsiteX4" fmla="*/ 821975 w 1990210"/>
                <a:gd name="connsiteY4" fmla="*/ 1824686 h 1824686"/>
                <a:gd name="connsiteX5" fmla="*/ 798064 w 1990210"/>
                <a:gd name="connsiteY5" fmla="*/ 1785328 h 1824686"/>
                <a:gd name="connsiteX6" fmla="*/ 78362 w 1990210"/>
                <a:gd name="connsiteY6" fmla="*/ 1353957 h 1824686"/>
                <a:gd name="connsiteX7" fmla="*/ 0 w 1990210"/>
                <a:gd name="connsiteY7" fmla="*/ 1350000 h 1824686"/>
                <a:gd name="connsiteX8" fmla="*/ 0 w 1990210"/>
                <a:gd name="connsiteY8" fmla="*/ 0 h 182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0210" h="1824686">
                  <a:moveTo>
                    <a:pt x="0" y="0"/>
                  </a:moveTo>
                  <a:lnTo>
                    <a:pt x="216391" y="10927"/>
                  </a:lnTo>
                  <a:cubicBezTo>
                    <a:pt x="924367" y="82826"/>
                    <a:pt x="1539041" y="470330"/>
                    <a:pt x="1917505" y="1030530"/>
                  </a:cubicBezTo>
                  <a:lnTo>
                    <a:pt x="1990210" y="1150205"/>
                  </a:lnTo>
                  <a:lnTo>
                    <a:pt x="821975" y="1824686"/>
                  </a:lnTo>
                  <a:lnTo>
                    <a:pt x="798064" y="1785328"/>
                  </a:lnTo>
                  <a:cubicBezTo>
                    <a:pt x="637945" y="1548320"/>
                    <a:pt x="377890" y="1384376"/>
                    <a:pt x="78362" y="1353957"/>
                  </a:cubicBez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1000" b="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778861" y="2749341"/>
              <a:ext cx="1471423" cy="2299118"/>
            </a:xfrm>
            <a:custGeom>
              <a:avLst/>
              <a:gdLst>
                <a:gd name="connsiteX0" fmla="*/ 303187 w 1471423"/>
                <a:gd name="connsiteY0" fmla="*/ 0 h 2299118"/>
                <a:gd name="connsiteX1" fmla="*/ 1471422 w 1471423"/>
                <a:gd name="connsiteY1" fmla="*/ 674481 h 2299118"/>
                <a:gd name="connsiteX2" fmla="*/ 1469488 w 1471423"/>
                <a:gd name="connsiteY2" fmla="*/ 677665 h 2299118"/>
                <a:gd name="connsiteX3" fmla="*/ 1350000 w 1471423"/>
                <a:gd name="connsiteY3" fmla="*/ 1149558 h 2299118"/>
                <a:gd name="connsiteX4" fmla="*/ 1469488 w 1471423"/>
                <a:gd name="connsiteY4" fmla="*/ 1621451 h 2299118"/>
                <a:gd name="connsiteX5" fmla="*/ 1471423 w 1471423"/>
                <a:gd name="connsiteY5" fmla="*/ 1624637 h 2299118"/>
                <a:gd name="connsiteX6" fmla="*/ 303188 w 1471423"/>
                <a:gd name="connsiteY6" fmla="*/ 2299118 h 2299118"/>
                <a:gd name="connsiteX7" fmla="*/ 282425 w 1471423"/>
                <a:gd name="connsiteY7" fmla="*/ 2264941 h 2299118"/>
                <a:gd name="connsiteX8" fmla="*/ 0 w 1471423"/>
                <a:gd name="connsiteY8" fmla="*/ 1149558 h 2299118"/>
                <a:gd name="connsiteX9" fmla="*/ 282425 w 1471423"/>
                <a:gd name="connsiteY9" fmla="*/ 34175 h 2299118"/>
                <a:gd name="connsiteX10" fmla="*/ 303187 w 1471423"/>
                <a:gd name="connsiteY10" fmla="*/ 0 h 229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71423" h="2299118">
                  <a:moveTo>
                    <a:pt x="303187" y="0"/>
                  </a:moveTo>
                  <a:lnTo>
                    <a:pt x="1471422" y="674481"/>
                  </a:lnTo>
                  <a:lnTo>
                    <a:pt x="1469488" y="677665"/>
                  </a:lnTo>
                  <a:cubicBezTo>
                    <a:pt x="1393285" y="817942"/>
                    <a:pt x="1350000" y="978695"/>
                    <a:pt x="1350000" y="1149558"/>
                  </a:cubicBezTo>
                  <a:cubicBezTo>
                    <a:pt x="1350000" y="1320421"/>
                    <a:pt x="1393285" y="1481175"/>
                    <a:pt x="1469488" y="1621451"/>
                  </a:cubicBezTo>
                  <a:lnTo>
                    <a:pt x="1471423" y="1624637"/>
                  </a:lnTo>
                  <a:lnTo>
                    <a:pt x="303188" y="2299118"/>
                  </a:lnTo>
                  <a:lnTo>
                    <a:pt x="282425" y="2264941"/>
                  </a:lnTo>
                  <a:cubicBezTo>
                    <a:pt x="102310" y="1933379"/>
                    <a:pt x="0" y="1553416"/>
                    <a:pt x="0" y="1149558"/>
                  </a:cubicBezTo>
                  <a:cubicBezTo>
                    <a:pt x="0" y="745700"/>
                    <a:pt x="102310" y="365738"/>
                    <a:pt x="282425" y="34175"/>
                  </a:cubicBezTo>
                  <a:lnTo>
                    <a:pt x="303187" y="0"/>
                  </a:ln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 r="-17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987438" y="2749342"/>
              <a:ext cx="1471423" cy="2299117"/>
            </a:xfrm>
            <a:custGeom>
              <a:avLst/>
              <a:gdLst>
                <a:gd name="connsiteX0" fmla="*/ 1168236 w 1471423"/>
                <a:gd name="connsiteY0" fmla="*/ 0 h 2299117"/>
                <a:gd name="connsiteX1" fmla="*/ 1188998 w 1471423"/>
                <a:gd name="connsiteY1" fmla="*/ 34175 h 2299117"/>
                <a:gd name="connsiteX2" fmla="*/ 1471423 w 1471423"/>
                <a:gd name="connsiteY2" fmla="*/ 1149558 h 2299117"/>
                <a:gd name="connsiteX3" fmla="*/ 1188998 w 1471423"/>
                <a:gd name="connsiteY3" fmla="*/ 2264941 h 2299117"/>
                <a:gd name="connsiteX4" fmla="*/ 1168235 w 1471423"/>
                <a:gd name="connsiteY4" fmla="*/ 2299117 h 2299117"/>
                <a:gd name="connsiteX5" fmla="*/ 0 w 1471423"/>
                <a:gd name="connsiteY5" fmla="*/ 1624636 h 2299117"/>
                <a:gd name="connsiteX6" fmla="*/ 1935 w 1471423"/>
                <a:gd name="connsiteY6" fmla="*/ 1621451 h 2299117"/>
                <a:gd name="connsiteX7" fmla="*/ 121423 w 1471423"/>
                <a:gd name="connsiteY7" fmla="*/ 1149558 h 2299117"/>
                <a:gd name="connsiteX8" fmla="*/ 1935 w 1471423"/>
                <a:gd name="connsiteY8" fmla="*/ 677665 h 2299117"/>
                <a:gd name="connsiteX9" fmla="*/ 1 w 1471423"/>
                <a:gd name="connsiteY9" fmla="*/ 674482 h 2299117"/>
                <a:gd name="connsiteX10" fmla="*/ 1168236 w 1471423"/>
                <a:gd name="connsiteY10" fmla="*/ 0 h 229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71423" h="2299117">
                  <a:moveTo>
                    <a:pt x="1168236" y="0"/>
                  </a:moveTo>
                  <a:lnTo>
                    <a:pt x="1188998" y="34175"/>
                  </a:lnTo>
                  <a:cubicBezTo>
                    <a:pt x="1369113" y="365738"/>
                    <a:pt x="1471423" y="745700"/>
                    <a:pt x="1471423" y="1149558"/>
                  </a:cubicBezTo>
                  <a:cubicBezTo>
                    <a:pt x="1471423" y="1553416"/>
                    <a:pt x="1369113" y="1933379"/>
                    <a:pt x="1188998" y="2264941"/>
                  </a:cubicBezTo>
                  <a:lnTo>
                    <a:pt x="1168235" y="2299117"/>
                  </a:lnTo>
                  <a:lnTo>
                    <a:pt x="0" y="1624636"/>
                  </a:lnTo>
                  <a:lnTo>
                    <a:pt x="1935" y="1621451"/>
                  </a:lnTo>
                  <a:cubicBezTo>
                    <a:pt x="78138" y="1481175"/>
                    <a:pt x="121423" y="1320421"/>
                    <a:pt x="121423" y="1149558"/>
                  </a:cubicBezTo>
                  <a:cubicBezTo>
                    <a:pt x="121423" y="978695"/>
                    <a:pt x="78138" y="817942"/>
                    <a:pt x="1935" y="677665"/>
                  </a:cubicBezTo>
                  <a:lnTo>
                    <a:pt x="1" y="674482"/>
                  </a:lnTo>
                  <a:lnTo>
                    <a:pt x="1168236" y="0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 l="1000" b="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141721" y="4413061"/>
              <a:ext cx="1990209" cy="1824684"/>
            </a:xfrm>
            <a:custGeom>
              <a:avLst/>
              <a:gdLst>
                <a:gd name="connsiteX0" fmla="*/ 821974 w 1990209"/>
                <a:gd name="connsiteY0" fmla="*/ 0 h 1824684"/>
                <a:gd name="connsiteX1" fmla="*/ 1990209 w 1990209"/>
                <a:gd name="connsiteY1" fmla="*/ 674481 h 1824684"/>
                <a:gd name="connsiteX2" fmla="*/ 1917505 w 1990209"/>
                <a:gd name="connsiteY2" fmla="*/ 794154 h 1824684"/>
                <a:gd name="connsiteX3" fmla="*/ 216391 w 1990209"/>
                <a:gd name="connsiteY3" fmla="*/ 1813757 h 1824684"/>
                <a:gd name="connsiteX4" fmla="*/ 0 w 1990209"/>
                <a:gd name="connsiteY4" fmla="*/ 1824684 h 1824684"/>
                <a:gd name="connsiteX5" fmla="*/ 0 w 1990209"/>
                <a:gd name="connsiteY5" fmla="*/ 474684 h 1824684"/>
                <a:gd name="connsiteX6" fmla="*/ 78362 w 1990209"/>
                <a:gd name="connsiteY6" fmla="*/ 470727 h 1824684"/>
                <a:gd name="connsiteX7" fmla="*/ 798064 w 1990209"/>
                <a:gd name="connsiteY7" fmla="*/ 39356 h 1824684"/>
                <a:gd name="connsiteX8" fmla="*/ 821974 w 1990209"/>
                <a:gd name="connsiteY8" fmla="*/ 0 h 182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0209" h="1824684">
                  <a:moveTo>
                    <a:pt x="821974" y="0"/>
                  </a:moveTo>
                  <a:lnTo>
                    <a:pt x="1990209" y="674481"/>
                  </a:lnTo>
                  <a:lnTo>
                    <a:pt x="1917505" y="794154"/>
                  </a:lnTo>
                  <a:cubicBezTo>
                    <a:pt x="1539041" y="1354354"/>
                    <a:pt x="924367" y="1741858"/>
                    <a:pt x="216391" y="1813757"/>
                  </a:cubicBezTo>
                  <a:lnTo>
                    <a:pt x="0" y="1824684"/>
                  </a:lnTo>
                  <a:lnTo>
                    <a:pt x="0" y="474684"/>
                  </a:lnTo>
                  <a:lnTo>
                    <a:pt x="78362" y="470727"/>
                  </a:lnTo>
                  <a:cubicBezTo>
                    <a:pt x="377890" y="440308"/>
                    <a:pt x="637945" y="276364"/>
                    <a:pt x="798064" y="39356"/>
                  </a:cubicBezTo>
                  <a:lnTo>
                    <a:pt x="821974" y="0"/>
                  </a:lnTo>
                  <a:close/>
                </a:path>
              </a:pathLst>
            </a:custGeom>
            <a:blipFill dpi="0" rotWithShape="1">
              <a:blip r:embed="rId6"/>
              <a:srcRect/>
              <a:stretch>
                <a:fillRect t="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4105793" y="4413061"/>
              <a:ext cx="1990209" cy="1824684"/>
            </a:xfrm>
            <a:custGeom>
              <a:avLst/>
              <a:gdLst>
                <a:gd name="connsiteX0" fmla="*/ 1168235 w 1990209"/>
                <a:gd name="connsiteY0" fmla="*/ 0 h 1824684"/>
                <a:gd name="connsiteX1" fmla="*/ 1192144 w 1990209"/>
                <a:gd name="connsiteY1" fmla="*/ 39356 h 1824684"/>
                <a:gd name="connsiteX2" fmla="*/ 1911846 w 1990209"/>
                <a:gd name="connsiteY2" fmla="*/ 470727 h 1824684"/>
                <a:gd name="connsiteX3" fmla="*/ 1990209 w 1990209"/>
                <a:gd name="connsiteY3" fmla="*/ 474684 h 1824684"/>
                <a:gd name="connsiteX4" fmla="*/ 1990209 w 1990209"/>
                <a:gd name="connsiteY4" fmla="*/ 1824684 h 1824684"/>
                <a:gd name="connsiteX5" fmla="*/ 1773817 w 1990209"/>
                <a:gd name="connsiteY5" fmla="*/ 1813757 h 1824684"/>
                <a:gd name="connsiteX6" fmla="*/ 72703 w 1990209"/>
                <a:gd name="connsiteY6" fmla="*/ 794154 h 1824684"/>
                <a:gd name="connsiteX7" fmla="*/ 0 w 1990209"/>
                <a:gd name="connsiteY7" fmla="*/ 674481 h 1824684"/>
                <a:gd name="connsiteX8" fmla="*/ 1168235 w 1990209"/>
                <a:gd name="connsiteY8" fmla="*/ 0 h 182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0209" h="1824684">
                  <a:moveTo>
                    <a:pt x="1168235" y="0"/>
                  </a:moveTo>
                  <a:lnTo>
                    <a:pt x="1192144" y="39356"/>
                  </a:lnTo>
                  <a:cubicBezTo>
                    <a:pt x="1352264" y="276364"/>
                    <a:pt x="1612318" y="440308"/>
                    <a:pt x="1911846" y="470727"/>
                  </a:cubicBezTo>
                  <a:lnTo>
                    <a:pt x="1990209" y="474684"/>
                  </a:lnTo>
                  <a:lnTo>
                    <a:pt x="1990209" y="1824684"/>
                  </a:lnTo>
                  <a:lnTo>
                    <a:pt x="1773817" y="1813757"/>
                  </a:lnTo>
                  <a:cubicBezTo>
                    <a:pt x="1065841" y="1741858"/>
                    <a:pt x="451167" y="1354354"/>
                    <a:pt x="72703" y="794154"/>
                  </a:cubicBezTo>
                  <a:lnTo>
                    <a:pt x="0" y="674481"/>
                  </a:lnTo>
                  <a:lnTo>
                    <a:pt x="1168235" y="0"/>
                  </a:lnTo>
                  <a:close/>
                </a:path>
              </a:pathLst>
            </a:custGeom>
            <a:blipFill dpi="0" rotWithShape="1">
              <a:blip r:embed="rId7"/>
              <a:srcRect/>
              <a:stretch>
                <a:fillRect l="1000" r="-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89" name="Oval 88"/>
            <p:cNvSpPr/>
            <p:nvPr/>
          </p:nvSpPr>
          <p:spPr>
            <a:xfrm>
              <a:off x="5250283" y="3020786"/>
              <a:ext cx="1737153" cy="17562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54000" sx="105000" sy="105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250281" y="3544957"/>
              <a:ext cx="1691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H" sz="2000" b="1" dirty="0"/>
                <a:t>SYSTEM INTEGRATION</a:t>
              </a:r>
            </a:p>
          </p:txBody>
        </p:sp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017095">
              <a:off x="1100903" y="1640102"/>
              <a:ext cx="4819639" cy="4819639"/>
            </a:xfrm>
            <a:prstGeom prst="rect">
              <a:avLst/>
            </a:prstGeom>
          </p:spPr>
        </p:pic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07533">
              <a:off x="2598375" y="-369319"/>
              <a:ext cx="4453277" cy="4453277"/>
            </a:xfrm>
            <a:prstGeom prst="rect">
              <a:avLst/>
            </a:prstGeom>
          </p:spPr>
        </p:pic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5017">
              <a:off x="5144437" y="-386584"/>
              <a:ext cx="4408411" cy="4408411"/>
            </a:xfrm>
            <a:prstGeom prst="rect">
              <a:avLst/>
            </a:prstGeom>
          </p:spPr>
        </p:pic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183239" y="1495101"/>
              <a:ext cx="4642360" cy="4642360"/>
            </a:xfrm>
            <a:prstGeom prst="rect">
              <a:avLst/>
            </a:prstGeom>
          </p:spPr>
        </p:pic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5634">
              <a:off x="4994411" y="3739632"/>
              <a:ext cx="4363718" cy="4363718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0267">
              <a:off x="2606993" y="3556825"/>
              <a:ext cx="4613839" cy="4613839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9084662" y="1675452"/>
            <a:ext cx="27423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HARDWARE</a:t>
            </a:r>
            <a:r>
              <a:rPr lang="en-PH" sz="1600" dirty="0"/>
              <a:t> - </a:t>
            </a:r>
            <a:r>
              <a:rPr lang="en-US" sz="1600" dirty="0"/>
              <a:t>includes all the </a:t>
            </a:r>
            <a:r>
              <a:rPr lang="en-US" sz="1600" b="1" dirty="0"/>
              <a:t>physical devices</a:t>
            </a:r>
            <a:r>
              <a:rPr lang="en-US" sz="1600" dirty="0"/>
              <a:t> that support the operation of an information system..</a:t>
            </a:r>
            <a:endParaRPr lang="en-PH" sz="1600" dirty="0"/>
          </a:p>
        </p:txBody>
      </p:sp>
      <p:sp>
        <p:nvSpPr>
          <p:cNvPr id="131" name="Rectangle 130"/>
          <p:cNvSpPr/>
          <p:nvPr/>
        </p:nvSpPr>
        <p:spPr>
          <a:xfrm>
            <a:off x="9065580" y="3311595"/>
            <a:ext cx="30121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ORGWARE</a:t>
            </a:r>
            <a:r>
              <a:rPr lang="en-US" sz="1400" dirty="0"/>
              <a:t>  -</a:t>
            </a:r>
            <a:r>
              <a:rPr lang="en-US" sz="1600" dirty="0"/>
              <a:t> is the Organizational structure, policies, and processes that support the effective use of an information system, focusing on people and workflows rather than technology.</a:t>
            </a:r>
            <a:endParaRPr lang="en-PH" sz="1600" dirty="0"/>
          </a:p>
        </p:txBody>
      </p:sp>
      <p:sp>
        <p:nvSpPr>
          <p:cNvPr id="132" name="Rectangle 131"/>
          <p:cNvSpPr/>
          <p:nvPr/>
        </p:nvSpPr>
        <p:spPr>
          <a:xfrm>
            <a:off x="9078471" y="5240616"/>
            <a:ext cx="29992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NETWARE</a:t>
            </a:r>
            <a:r>
              <a:rPr lang="en-US" sz="1400" dirty="0"/>
              <a:t> -</a:t>
            </a:r>
            <a:r>
              <a:rPr lang="en-US" sz="1600" dirty="0"/>
              <a:t>is the set of hardware and software components that enable </a:t>
            </a:r>
            <a:r>
              <a:rPr lang="en-US" sz="1600" b="1" dirty="0"/>
              <a:t>data communication</a:t>
            </a:r>
            <a:r>
              <a:rPr lang="en-US" sz="1600" dirty="0"/>
              <a:t> and </a:t>
            </a:r>
            <a:r>
              <a:rPr lang="en-US" sz="1600" b="1" dirty="0"/>
              <a:t>connectivity</a:t>
            </a:r>
            <a:r>
              <a:rPr lang="en-US" sz="1600" dirty="0"/>
              <a:t> within and beyond an organization</a:t>
            </a:r>
            <a:endParaRPr lang="en-PH" sz="1600" dirty="0"/>
          </a:p>
        </p:txBody>
      </p:sp>
      <p:sp>
        <p:nvSpPr>
          <p:cNvPr id="133" name="Rectangle 132"/>
          <p:cNvSpPr/>
          <p:nvPr/>
        </p:nvSpPr>
        <p:spPr>
          <a:xfrm>
            <a:off x="352835" y="1754611"/>
            <a:ext cx="3380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PEOPLEWARE </a:t>
            </a:r>
            <a:r>
              <a:rPr lang="en-US" sz="1200" dirty="0"/>
              <a:t>-</a:t>
            </a:r>
            <a:r>
              <a:rPr lang="en-US" sz="1600" dirty="0"/>
              <a:t> </a:t>
            </a:r>
            <a:r>
              <a:rPr lang="en-US" dirty="0"/>
              <a:t>includes all the </a:t>
            </a:r>
            <a:r>
              <a:rPr lang="en-US" b="1" dirty="0"/>
              <a:t>people involved</a:t>
            </a:r>
            <a:r>
              <a:rPr lang="en-US" dirty="0"/>
              <a:t> in developing, operating, and using an information system.</a:t>
            </a:r>
            <a:endParaRPr lang="en-PH" dirty="0"/>
          </a:p>
        </p:txBody>
      </p:sp>
      <p:sp>
        <p:nvSpPr>
          <p:cNvPr id="134" name="Rectangle 133"/>
          <p:cNvSpPr/>
          <p:nvPr/>
        </p:nvSpPr>
        <p:spPr>
          <a:xfrm>
            <a:off x="356708" y="3363989"/>
            <a:ext cx="2991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SOFTWARE</a:t>
            </a:r>
            <a:r>
              <a:rPr lang="en-US" sz="1400" dirty="0"/>
              <a:t> - </a:t>
            </a:r>
            <a:r>
              <a:rPr lang="en-US" sz="1600" dirty="0"/>
              <a:t>is the </a:t>
            </a:r>
            <a:r>
              <a:rPr lang="en-US" sz="1600" b="1" dirty="0"/>
              <a:t>set of programs and applications</a:t>
            </a:r>
            <a:r>
              <a:rPr lang="en-US" sz="1600" dirty="0"/>
              <a:t> that tell hardware what to do and enable users to perform tasks in an information system.</a:t>
            </a:r>
            <a:endParaRPr lang="en-PH" sz="1600" dirty="0"/>
          </a:p>
        </p:txBody>
      </p:sp>
      <p:sp>
        <p:nvSpPr>
          <p:cNvPr id="135" name="Rectangle 134"/>
          <p:cNvSpPr/>
          <p:nvPr/>
        </p:nvSpPr>
        <p:spPr>
          <a:xfrm>
            <a:off x="362442" y="5177503"/>
            <a:ext cx="32105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DATAWARE</a:t>
            </a:r>
            <a:r>
              <a:rPr lang="en-US" sz="1600" dirty="0"/>
              <a:t> - refers to the </a:t>
            </a:r>
            <a:r>
              <a:rPr lang="en-US" sz="1600" b="1" dirty="0"/>
              <a:t>data resources</a:t>
            </a:r>
            <a:r>
              <a:rPr lang="en-US" sz="1600" dirty="0"/>
              <a:t> and </a:t>
            </a:r>
            <a:r>
              <a:rPr lang="en-US" sz="1600" b="1" dirty="0"/>
              <a:t>structures</a:t>
            </a:r>
            <a:r>
              <a:rPr lang="en-US" sz="1600" dirty="0"/>
              <a:t> used in an information system, including how data is stored, organized, managed, and retrieved.</a:t>
            </a:r>
            <a:endParaRPr lang="en-PH" sz="1600" dirty="0"/>
          </a:p>
        </p:txBody>
      </p:sp>
      <p:sp>
        <p:nvSpPr>
          <p:cNvPr id="136" name="TextBox 135"/>
          <p:cNvSpPr txBox="1"/>
          <p:nvPr/>
        </p:nvSpPr>
        <p:spPr>
          <a:xfrm>
            <a:off x="3435570" y="356812"/>
            <a:ext cx="53411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1" dirty="0"/>
              <a:t>INFORMATION SYSTEM 6 COMPONENTS</a:t>
            </a:r>
          </a:p>
        </p:txBody>
      </p:sp>
    </p:spTree>
    <p:extLst>
      <p:ext uri="{BB962C8B-B14F-4D97-AF65-F5344CB8AC3E}">
        <p14:creationId xmlns:p14="http://schemas.microsoft.com/office/powerpoint/2010/main" val="2072422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662419" y="-32991"/>
            <a:ext cx="7680968" cy="608874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Rectangle 1"/>
          <p:cNvSpPr/>
          <p:nvPr/>
        </p:nvSpPr>
        <p:spPr>
          <a:xfrm>
            <a:off x="4963199" y="403114"/>
            <a:ext cx="5050669" cy="43968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6" name="Rectangle 25"/>
          <p:cNvSpPr/>
          <p:nvPr/>
        </p:nvSpPr>
        <p:spPr>
          <a:xfrm>
            <a:off x="4959902" y="402138"/>
            <a:ext cx="5050669" cy="554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90" name="Oval 89"/>
          <p:cNvSpPr/>
          <p:nvPr/>
        </p:nvSpPr>
        <p:spPr>
          <a:xfrm>
            <a:off x="5603452" y="1074631"/>
            <a:ext cx="3672581" cy="35312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54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9" name="Freeform 68"/>
          <p:cNvSpPr/>
          <p:nvPr/>
        </p:nvSpPr>
        <p:spPr>
          <a:xfrm>
            <a:off x="6009929" y="1224634"/>
            <a:ext cx="1429814" cy="1260434"/>
          </a:xfrm>
          <a:custGeom>
            <a:avLst/>
            <a:gdLst>
              <a:gd name="connsiteX0" fmla="*/ 1990210 w 1990210"/>
              <a:gd name="connsiteY0" fmla="*/ 0 h 1824686"/>
              <a:gd name="connsiteX1" fmla="*/ 1990210 w 1990210"/>
              <a:gd name="connsiteY1" fmla="*/ 1350000 h 1824686"/>
              <a:gd name="connsiteX2" fmla="*/ 1911847 w 1990210"/>
              <a:gd name="connsiteY2" fmla="*/ 1353957 h 1824686"/>
              <a:gd name="connsiteX3" fmla="*/ 1192145 w 1990210"/>
              <a:gd name="connsiteY3" fmla="*/ 1785328 h 1824686"/>
              <a:gd name="connsiteX4" fmla="*/ 1168235 w 1990210"/>
              <a:gd name="connsiteY4" fmla="*/ 1824686 h 1824686"/>
              <a:gd name="connsiteX5" fmla="*/ 0 w 1990210"/>
              <a:gd name="connsiteY5" fmla="*/ 1150205 h 1824686"/>
              <a:gd name="connsiteX6" fmla="*/ 72704 w 1990210"/>
              <a:gd name="connsiteY6" fmla="*/ 1030530 h 1824686"/>
              <a:gd name="connsiteX7" fmla="*/ 1773818 w 1990210"/>
              <a:gd name="connsiteY7" fmla="*/ 10927 h 1824686"/>
              <a:gd name="connsiteX8" fmla="*/ 1990210 w 1990210"/>
              <a:gd name="connsiteY8" fmla="*/ 0 h 182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210" h="1824686">
                <a:moveTo>
                  <a:pt x="1990210" y="0"/>
                </a:moveTo>
                <a:lnTo>
                  <a:pt x="1990210" y="1350000"/>
                </a:lnTo>
                <a:lnTo>
                  <a:pt x="1911847" y="1353957"/>
                </a:lnTo>
                <a:cubicBezTo>
                  <a:pt x="1612319" y="1384376"/>
                  <a:pt x="1352265" y="1548320"/>
                  <a:pt x="1192145" y="1785328"/>
                </a:cubicBezTo>
                <a:lnTo>
                  <a:pt x="1168235" y="1824686"/>
                </a:lnTo>
                <a:lnTo>
                  <a:pt x="0" y="1150205"/>
                </a:lnTo>
                <a:lnTo>
                  <a:pt x="72704" y="1030530"/>
                </a:lnTo>
                <a:cubicBezTo>
                  <a:pt x="451168" y="470330"/>
                  <a:pt x="1065842" y="82826"/>
                  <a:pt x="1773818" y="10927"/>
                </a:cubicBezTo>
                <a:lnTo>
                  <a:pt x="199021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2000" t="-1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8" name="Freeform 67"/>
          <p:cNvSpPr/>
          <p:nvPr/>
        </p:nvSpPr>
        <p:spPr>
          <a:xfrm>
            <a:off x="7472589" y="1224634"/>
            <a:ext cx="1429814" cy="1260434"/>
          </a:xfrm>
          <a:custGeom>
            <a:avLst/>
            <a:gdLst>
              <a:gd name="connsiteX0" fmla="*/ 0 w 1990210"/>
              <a:gd name="connsiteY0" fmla="*/ 0 h 1824686"/>
              <a:gd name="connsiteX1" fmla="*/ 216391 w 1990210"/>
              <a:gd name="connsiteY1" fmla="*/ 10927 h 1824686"/>
              <a:gd name="connsiteX2" fmla="*/ 1917505 w 1990210"/>
              <a:gd name="connsiteY2" fmla="*/ 1030530 h 1824686"/>
              <a:gd name="connsiteX3" fmla="*/ 1990210 w 1990210"/>
              <a:gd name="connsiteY3" fmla="*/ 1150205 h 1824686"/>
              <a:gd name="connsiteX4" fmla="*/ 821975 w 1990210"/>
              <a:gd name="connsiteY4" fmla="*/ 1824686 h 1824686"/>
              <a:gd name="connsiteX5" fmla="*/ 798064 w 1990210"/>
              <a:gd name="connsiteY5" fmla="*/ 1785328 h 1824686"/>
              <a:gd name="connsiteX6" fmla="*/ 78362 w 1990210"/>
              <a:gd name="connsiteY6" fmla="*/ 1353957 h 1824686"/>
              <a:gd name="connsiteX7" fmla="*/ 0 w 1990210"/>
              <a:gd name="connsiteY7" fmla="*/ 1350000 h 1824686"/>
              <a:gd name="connsiteX8" fmla="*/ 0 w 1990210"/>
              <a:gd name="connsiteY8" fmla="*/ 0 h 182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210" h="1824686">
                <a:moveTo>
                  <a:pt x="0" y="0"/>
                </a:moveTo>
                <a:lnTo>
                  <a:pt x="216391" y="10927"/>
                </a:lnTo>
                <a:cubicBezTo>
                  <a:pt x="924367" y="82826"/>
                  <a:pt x="1539041" y="470330"/>
                  <a:pt x="1917505" y="1030530"/>
                </a:cubicBezTo>
                <a:lnTo>
                  <a:pt x="1990210" y="1150205"/>
                </a:lnTo>
                <a:lnTo>
                  <a:pt x="821975" y="1824686"/>
                </a:lnTo>
                <a:lnTo>
                  <a:pt x="798064" y="1785328"/>
                </a:lnTo>
                <a:cubicBezTo>
                  <a:pt x="637945" y="1548320"/>
                  <a:pt x="377890" y="1384376"/>
                  <a:pt x="78362" y="1353957"/>
                </a:cubicBezTo>
                <a:lnTo>
                  <a:pt x="0" y="135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1000" b="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5" name="Freeform 64"/>
          <p:cNvSpPr/>
          <p:nvPr/>
        </p:nvSpPr>
        <p:spPr>
          <a:xfrm>
            <a:off x="5775055" y="2046155"/>
            <a:ext cx="1057105" cy="1588156"/>
          </a:xfrm>
          <a:custGeom>
            <a:avLst/>
            <a:gdLst>
              <a:gd name="connsiteX0" fmla="*/ 303187 w 1471423"/>
              <a:gd name="connsiteY0" fmla="*/ 0 h 2299118"/>
              <a:gd name="connsiteX1" fmla="*/ 1471422 w 1471423"/>
              <a:gd name="connsiteY1" fmla="*/ 674481 h 2299118"/>
              <a:gd name="connsiteX2" fmla="*/ 1469488 w 1471423"/>
              <a:gd name="connsiteY2" fmla="*/ 677665 h 2299118"/>
              <a:gd name="connsiteX3" fmla="*/ 1350000 w 1471423"/>
              <a:gd name="connsiteY3" fmla="*/ 1149558 h 2299118"/>
              <a:gd name="connsiteX4" fmla="*/ 1469488 w 1471423"/>
              <a:gd name="connsiteY4" fmla="*/ 1621451 h 2299118"/>
              <a:gd name="connsiteX5" fmla="*/ 1471423 w 1471423"/>
              <a:gd name="connsiteY5" fmla="*/ 1624637 h 2299118"/>
              <a:gd name="connsiteX6" fmla="*/ 303188 w 1471423"/>
              <a:gd name="connsiteY6" fmla="*/ 2299118 h 2299118"/>
              <a:gd name="connsiteX7" fmla="*/ 282425 w 1471423"/>
              <a:gd name="connsiteY7" fmla="*/ 2264941 h 2299118"/>
              <a:gd name="connsiteX8" fmla="*/ 0 w 1471423"/>
              <a:gd name="connsiteY8" fmla="*/ 1149558 h 2299118"/>
              <a:gd name="connsiteX9" fmla="*/ 282425 w 1471423"/>
              <a:gd name="connsiteY9" fmla="*/ 34175 h 2299118"/>
              <a:gd name="connsiteX10" fmla="*/ 303187 w 1471423"/>
              <a:gd name="connsiteY10" fmla="*/ 0 h 229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1423" h="2299118">
                <a:moveTo>
                  <a:pt x="303187" y="0"/>
                </a:moveTo>
                <a:lnTo>
                  <a:pt x="1471422" y="674481"/>
                </a:lnTo>
                <a:lnTo>
                  <a:pt x="1469488" y="677665"/>
                </a:lnTo>
                <a:cubicBezTo>
                  <a:pt x="1393285" y="817942"/>
                  <a:pt x="1350000" y="978695"/>
                  <a:pt x="1350000" y="1149558"/>
                </a:cubicBezTo>
                <a:cubicBezTo>
                  <a:pt x="1350000" y="1320421"/>
                  <a:pt x="1393285" y="1481175"/>
                  <a:pt x="1469488" y="1621451"/>
                </a:cubicBezTo>
                <a:lnTo>
                  <a:pt x="1471423" y="1624637"/>
                </a:lnTo>
                <a:lnTo>
                  <a:pt x="303188" y="2299118"/>
                </a:lnTo>
                <a:lnTo>
                  <a:pt x="282425" y="2264941"/>
                </a:lnTo>
                <a:cubicBezTo>
                  <a:pt x="102310" y="1933379"/>
                  <a:pt x="0" y="1553416"/>
                  <a:pt x="0" y="1149558"/>
                </a:cubicBezTo>
                <a:cubicBezTo>
                  <a:pt x="0" y="745700"/>
                  <a:pt x="102310" y="365738"/>
                  <a:pt x="282425" y="34175"/>
                </a:cubicBezTo>
                <a:lnTo>
                  <a:pt x="30318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r="-1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4" name="Freeform 63"/>
          <p:cNvSpPr/>
          <p:nvPr/>
        </p:nvSpPr>
        <p:spPr>
          <a:xfrm>
            <a:off x="8080173" y="2046156"/>
            <a:ext cx="1057105" cy="1588155"/>
          </a:xfrm>
          <a:custGeom>
            <a:avLst/>
            <a:gdLst>
              <a:gd name="connsiteX0" fmla="*/ 1168236 w 1471423"/>
              <a:gd name="connsiteY0" fmla="*/ 0 h 2299117"/>
              <a:gd name="connsiteX1" fmla="*/ 1188998 w 1471423"/>
              <a:gd name="connsiteY1" fmla="*/ 34175 h 2299117"/>
              <a:gd name="connsiteX2" fmla="*/ 1471423 w 1471423"/>
              <a:gd name="connsiteY2" fmla="*/ 1149558 h 2299117"/>
              <a:gd name="connsiteX3" fmla="*/ 1188998 w 1471423"/>
              <a:gd name="connsiteY3" fmla="*/ 2264941 h 2299117"/>
              <a:gd name="connsiteX4" fmla="*/ 1168235 w 1471423"/>
              <a:gd name="connsiteY4" fmla="*/ 2299117 h 2299117"/>
              <a:gd name="connsiteX5" fmla="*/ 0 w 1471423"/>
              <a:gd name="connsiteY5" fmla="*/ 1624636 h 2299117"/>
              <a:gd name="connsiteX6" fmla="*/ 1935 w 1471423"/>
              <a:gd name="connsiteY6" fmla="*/ 1621451 h 2299117"/>
              <a:gd name="connsiteX7" fmla="*/ 121423 w 1471423"/>
              <a:gd name="connsiteY7" fmla="*/ 1149558 h 2299117"/>
              <a:gd name="connsiteX8" fmla="*/ 1935 w 1471423"/>
              <a:gd name="connsiteY8" fmla="*/ 677665 h 2299117"/>
              <a:gd name="connsiteX9" fmla="*/ 1 w 1471423"/>
              <a:gd name="connsiteY9" fmla="*/ 674482 h 2299117"/>
              <a:gd name="connsiteX10" fmla="*/ 1168236 w 1471423"/>
              <a:gd name="connsiteY10" fmla="*/ 0 h 229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1423" h="2299117">
                <a:moveTo>
                  <a:pt x="1168236" y="0"/>
                </a:moveTo>
                <a:lnTo>
                  <a:pt x="1188998" y="34175"/>
                </a:lnTo>
                <a:cubicBezTo>
                  <a:pt x="1369113" y="365738"/>
                  <a:pt x="1471423" y="745700"/>
                  <a:pt x="1471423" y="1149558"/>
                </a:cubicBezTo>
                <a:cubicBezTo>
                  <a:pt x="1471423" y="1553416"/>
                  <a:pt x="1369113" y="1933379"/>
                  <a:pt x="1188998" y="2264941"/>
                </a:cubicBezTo>
                <a:lnTo>
                  <a:pt x="1168235" y="2299117"/>
                </a:lnTo>
                <a:lnTo>
                  <a:pt x="0" y="1624636"/>
                </a:lnTo>
                <a:lnTo>
                  <a:pt x="1935" y="1621451"/>
                </a:lnTo>
                <a:cubicBezTo>
                  <a:pt x="78138" y="1481175"/>
                  <a:pt x="121423" y="1320421"/>
                  <a:pt x="121423" y="1149558"/>
                </a:cubicBezTo>
                <a:cubicBezTo>
                  <a:pt x="121423" y="978695"/>
                  <a:pt x="78138" y="817942"/>
                  <a:pt x="1935" y="677665"/>
                </a:cubicBezTo>
                <a:lnTo>
                  <a:pt x="1" y="674482"/>
                </a:lnTo>
                <a:lnTo>
                  <a:pt x="1168236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l="1000" b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6" name="Freeform 55"/>
          <p:cNvSpPr/>
          <p:nvPr/>
        </p:nvSpPr>
        <p:spPr>
          <a:xfrm>
            <a:off x="7472590" y="3195399"/>
            <a:ext cx="1429813" cy="1260432"/>
          </a:xfrm>
          <a:custGeom>
            <a:avLst/>
            <a:gdLst>
              <a:gd name="connsiteX0" fmla="*/ 821974 w 1990209"/>
              <a:gd name="connsiteY0" fmla="*/ 0 h 1824684"/>
              <a:gd name="connsiteX1" fmla="*/ 1990209 w 1990209"/>
              <a:gd name="connsiteY1" fmla="*/ 674481 h 1824684"/>
              <a:gd name="connsiteX2" fmla="*/ 1917505 w 1990209"/>
              <a:gd name="connsiteY2" fmla="*/ 794154 h 1824684"/>
              <a:gd name="connsiteX3" fmla="*/ 216391 w 1990209"/>
              <a:gd name="connsiteY3" fmla="*/ 1813757 h 1824684"/>
              <a:gd name="connsiteX4" fmla="*/ 0 w 1990209"/>
              <a:gd name="connsiteY4" fmla="*/ 1824684 h 1824684"/>
              <a:gd name="connsiteX5" fmla="*/ 0 w 1990209"/>
              <a:gd name="connsiteY5" fmla="*/ 474684 h 1824684"/>
              <a:gd name="connsiteX6" fmla="*/ 78362 w 1990209"/>
              <a:gd name="connsiteY6" fmla="*/ 470727 h 1824684"/>
              <a:gd name="connsiteX7" fmla="*/ 798064 w 1990209"/>
              <a:gd name="connsiteY7" fmla="*/ 39356 h 1824684"/>
              <a:gd name="connsiteX8" fmla="*/ 821974 w 1990209"/>
              <a:gd name="connsiteY8" fmla="*/ 0 h 182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209" h="1824684">
                <a:moveTo>
                  <a:pt x="821974" y="0"/>
                </a:moveTo>
                <a:lnTo>
                  <a:pt x="1990209" y="674481"/>
                </a:lnTo>
                <a:lnTo>
                  <a:pt x="1917505" y="794154"/>
                </a:lnTo>
                <a:cubicBezTo>
                  <a:pt x="1539041" y="1354354"/>
                  <a:pt x="924367" y="1741858"/>
                  <a:pt x="216391" y="1813757"/>
                </a:cubicBezTo>
                <a:lnTo>
                  <a:pt x="0" y="1824684"/>
                </a:lnTo>
                <a:lnTo>
                  <a:pt x="0" y="474684"/>
                </a:lnTo>
                <a:lnTo>
                  <a:pt x="78362" y="470727"/>
                </a:lnTo>
                <a:cubicBezTo>
                  <a:pt x="377890" y="440308"/>
                  <a:pt x="637945" y="276364"/>
                  <a:pt x="798064" y="39356"/>
                </a:cubicBezTo>
                <a:lnTo>
                  <a:pt x="821974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 t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5" name="Freeform 54"/>
          <p:cNvSpPr/>
          <p:nvPr/>
        </p:nvSpPr>
        <p:spPr>
          <a:xfrm>
            <a:off x="6009931" y="3195399"/>
            <a:ext cx="1429813" cy="1260432"/>
          </a:xfrm>
          <a:custGeom>
            <a:avLst/>
            <a:gdLst>
              <a:gd name="connsiteX0" fmla="*/ 1168235 w 1990209"/>
              <a:gd name="connsiteY0" fmla="*/ 0 h 1824684"/>
              <a:gd name="connsiteX1" fmla="*/ 1192144 w 1990209"/>
              <a:gd name="connsiteY1" fmla="*/ 39356 h 1824684"/>
              <a:gd name="connsiteX2" fmla="*/ 1911846 w 1990209"/>
              <a:gd name="connsiteY2" fmla="*/ 470727 h 1824684"/>
              <a:gd name="connsiteX3" fmla="*/ 1990209 w 1990209"/>
              <a:gd name="connsiteY3" fmla="*/ 474684 h 1824684"/>
              <a:gd name="connsiteX4" fmla="*/ 1990209 w 1990209"/>
              <a:gd name="connsiteY4" fmla="*/ 1824684 h 1824684"/>
              <a:gd name="connsiteX5" fmla="*/ 1773817 w 1990209"/>
              <a:gd name="connsiteY5" fmla="*/ 1813757 h 1824684"/>
              <a:gd name="connsiteX6" fmla="*/ 72703 w 1990209"/>
              <a:gd name="connsiteY6" fmla="*/ 794154 h 1824684"/>
              <a:gd name="connsiteX7" fmla="*/ 0 w 1990209"/>
              <a:gd name="connsiteY7" fmla="*/ 674481 h 1824684"/>
              <a:gd name="connsiteX8" fmla="*/ 1168235 w 1990209"/>
              <a:gd name="connsiteY8" fmla="*/ 0 h 182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209" h="1824684">
                <a:moveTo>
                  <a:pt x="1168235" y="0"/>
                </a:moveTo>
                <a:lnTo>
                  <a:pt x="1192144" y="39356"/>
                </a:lnTo>
                <a:cubicBezTo>
                  <a:pt x="1352264" y="276364"/>
                  <a:pt x="1612318" y="440308"/>
                  <a:pt x="1911846" y="470727"/>
                </a:cubicBezTo>
                <a:lnTo>
                  <a:pt x="1990209" y="474684"/>
                </a:lnTo>
                <a:lnTo>
                  <a:pt x="1990209" y="1824684"/>
                </a:lnTo>
                <a:lnTo>
                  <a:pt x="1773817" y="1813757"/>
                </a:lnTo>
                <a:cubicBezTo>
                  <a:pt x="1065841" y="1741858"/>
                  <a:pt x="451167" y="1354354"/>
                  <a:pt x="72703" y="794154"/>
                </a:cubicBezTo>
                <a:lnTo>
                  <a:pt x="0" y="674481"/>
                </a:lnTo>
                <a:lnTo>
                  <a:pt x="1168235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 l="1000" r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9" name="Oval 88"/>
          <p:cNvSpPr/>
          <p:nvPr/>
        </p:nvSpPr>
        <p:spPr>
          <a:xfrm>
            <a:off x="6832159" y="2233661"/>
            <a:ext cx="1248012" cy="12131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54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1" name="TextBox 90"/>
          <p:cNvSpPr txBox="1"/>
          <p:nvPr/>
        </p:nvSpPr>
        <p:spPr>
          <a:xfrm>
            <a:off x="6675978" y="2578623"/>
            <a:ext cx="1598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b="1" dirty="0"/>
              <a:t>SYSTEM INTEGRATION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17095">
            <a:off x="3917793" y="1213283"/>
            <a:ext cx="3329250" cy="3462542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69074">
            <a:off x="4940753" y="455825"/>
            <a:ext cx="3199339" cy="3076179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5017">
            <a:off x="6756117" y="461856"/>
            <a:ext cx="3167106" cy="3045187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66612" y="1115575"/>
            <a:ext cx="3206792" cy="3335181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5634">
            <a:off x="6648335" y="3104292"/>
            <a:ext cx="3134998" cy="3014315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267">
            <a:off x="4933158" y="2978015"/>
            <a:ext cx="3314691" cy="3187090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5017683" y="502438"/>
            <a:ext cx="5055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000" b="1" dirty="0"/>
              <a:t>INFORMATION SYSTEM 6 COMPONENTS</a:t>
            </a:r>
          </a:p>
        </p:txBody>
      </p:sp>
      <p:sp>
        <p:nvSpPr>
          <p:cNvPr id="4" name="Oval 3"/>
          <p:cNvSpPr/>
          <p:nvPr/>
        </p:nvSpPr>
        <p:spPr>
          <a:xfrm>
            <a:off x="6492746" y="-36770"/>
            <a:ext cx="1899283" cy="850769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TextBox 4"/>
          <p:cNvSpPr txBox="1"/>
          <p:nvPr/>
        </p:nvSpPr>
        <p:spPr>
          <a:xfrm>
            <a:off x="6492746" y="-88944"/>
            <a:ext cx="1899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1" dirty="0"/>
              <a:t>GOAL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782629" y="2192494"/>
            <a:ext cx="700723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9766435" y="3079675"/>
            <a:ext cx="1683657" cy="29504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962862" y="1843091"/>
            <a:ext cx="1459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Internal Environment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55479" y="2765974"/>
            <a:ext cx="1459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External Environment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7253" y="281294"/>
            <a:ext cx="373102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sz="2800" b="1" dirty="0"/>
              <a:t>WHAT IS INFORMATION</a:t>
            </a:r>
          </a:p>
          <a:p>
            <a:r>
              <a:rPr lang="en-PH" sz="2800" b="1" dirty="0"/>
              <a:t>SYSTEM (IS)?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0550" y="1111358"/>
            <a:ext cx="33992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/>
              <a:t>A System in which </a:t>
            </a:r>
            <a:r>
              <a:rPr lang="en-PH" sz="2400" u="sng" dirty="0"/>
              <a:t>IS  </a:t>
            </a:r>
            <a:r>
              <a:rPr lang="en-PH" sz="2400" u="sng" dirty="0">
                <a:solidFill>
                  <a:srgbClr val="FF0000"/>
                </a:solidFill>
              </a:rPr>
              <a:t>1</a:t>
            </a:r>
            <a:r>
              <a:rPr lang="en-PH" sz="2400" u="sng" dirty="0"/>
              <a:t>.Component </a:t>
            </a:r>
            <a:r>
              <a:rPr lang="en-PH" sz="2400" dirty="0"/>
              <a:t>are </a:t>
            </a:r>
            <a:r>
              <a:rPr lang="en-PH" sz="2400" dirty="0">
                <a:solidFill>
                  <a:srgbClr val="FF0000"/>
                </a:solidFill>
              </a:rPr>
              <a:t>2</a:t>
            </a:r>
            <a:r>
              <a:rPr lang="en-PH" sz="2400" dirty="0"/>
              <a:t>.</a:t>
            </a:r>
            <a:r>
              <a:rPr lang="en-PH" sz="2400" u="sng" dirty="0"/>
              <a:t>Organically Combined </a:t>
            </a:r>
            <a:r>
              <a:rPr lang="en-PH" sz="2400" u="sng" dirty="0">
                <a:solidFill>
                  <a:srgbClr val="FF0000"/>
                </a:solidFill>
              </a:rPr>
              <a:t>3</a:t>
            </a:r>
            <a:r>
              <a:rPr lang="en-PH" sz="2400" u="sng" dirty="0"/>
              <a:t>.</a:t>
            </a:r>
            <a:r>
              <a:rPr lang="en-PH" sz="2400" dirty="0"/>
              <a:t>to </a:t>
            </a:r>
            <a:r>
              <a:rPr lang="en-PH" sz="2400" u="sng" dirty="0"/>
              <a:t>Respond in Unison to the Organizations Internal and External Environment </a:t>
            </a:r>
            <a:r>
              <a:rPr lang="en-PH" sz="2400" u="sng" dirty="0">
                <a:solidFill>
                  <a:srgbClr val="FF0000"/>
                </a:solidFill>
              </a:rPr>
              <a:t>4</a:t>
            </a:r>
            <a:r>
              <a:rPr lang="en-PH" sz="2400" u="sng" dirty="0"/>
              <a:t>.</a:t>
            </a:r>
            <a:r>
              <a:rPr lang="en-PH" sz="2400" dirty="0"/>
              <a:t>in Order to Achieve the Organizations </a:t>
            </a:r>
            <a:r>
              <a:rPr lang="en-PH" sz="2400" u="sng" dirty="0"/>
              <a:t>Strategic Goal.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495478" y="-138742"/>
            <a:ext cx="0" cy="1118997"/>
          </a:xfrm>
          <a:prstGeom prst="straightConnector1">
            <a:avLst/>
          </a:prstGeom>
          <a:ln w="63500">
            <a:solidFill>
              <a:schemeClr val="tx1">
                <a:alpha val="48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18CD4889-337F-4754-8111-71213771E4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7253" y="4831528"/>
            <a:ext cx="11709165" cy="19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09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D0093DE8-9AB8-EAC4-B529-15796866E952}"/>
              </a:ext>
            </a:extLst>
          </p:cNvPr>
          <p:cNvSpPr/>
          <p:nvPr/>
        </p:nvSpPr>
        <p:spPr>
          <a:xfrm>
            <a:off x="6539311" y="5342964"/>
            <a:ext cx="4594552" cy="46507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06B44BD-AF1A-5095-68D7-5CCF52EFA7B7}"/>
              </a:ext>
            </a:extLst>
          </p:cNvPr>
          <p:cNvSpPr/>
          <p:nvPr/>
        </p:nvSpPr>
        <p:spPr>
          <a:xfrm>
            <a:off x="951690" y="5342964"/>
            <a:ext cx="4594552" cy="4952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05686" y="484934"/>
            <a:ext cx="114740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2400" b="1" dirty="0"/>
              <a:t>BY NOLAN MODEL – CONSULTING SUMMARY – </a:t>
            </a:r>
          </a:p>
          <a:p>
            <a:pPr algn="ctr"/>
            <a:r>
              <a:rPr lang="en-PH" sz="2400" b="1" dirty="0"/>
              <a:t>SELF DIAGNOSIS BY NOLAN MODEL REPORT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7773894" y="1295368"/>
            <a:ext cx="694337" cy="1230727"/>
          </a:xfrm>
          <a:prstGeom prst="homePlate">
            <a:avLst>
              <a:gd name="adj" fmla="val 2482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" name="Pentagon 5"/>
          <p:cNvSpPr/>
          <p:nvPr/>
        </p:nvSpPr>
        <p:spPr>
          <a:xfrm rot="5400000">
            <a:off x="9072598" y="1328266"/>
            <a:ext cx="694337" cy="1166358"/>
          </a:xfrm>
          <a:prstGeom prst="homePlate">
            <a:avLst>
              <a:gd name="adj" fmla="val 2482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Pentagon 6"/>
          <p:cNvSpPr/>
          <p:nvPr/>
        </p:nvSpPr>
        <p:spPr>
          <a:xfrm rot="5400000">
            <a:off x="10660863" y="1019221"/>
            <a:ext cx="694337" cy="1784445"/>
          </a:xfrm>
          <a:prstGeom prst="homePlate">
            <a:avLst>
              <a:gd name="adj" fmla="val 2482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Rectangle 7"/>
          <p:cNvSpPr/>
          <p:nvPr/>
        </p:nvSpPr>
        <p:spPr>
          <a:xfrm>
            <a:off x="5927859" y="2365950"/>
            <a:ext cx="1475403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Essential</a:t>
            </a:r>
          </a:p>
        </p:txBody>
      </p:sp>
      <p:sp>
        <p:nvSpPr>
          <p:cNvPr id="9" name="Rectangle 8"/>
          <p:cNvSpPr/>
          <p:nvPr/>
        </p:nvSpPr>
        <p:spPr>
          <a:xfrm>
            <a:off x="7505700" y="2366074"/>
            <a:ext cx="1230727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Short Term</a:t>
            </a:r>
          </a:p>
        </p:txBody>
      </p:sp>
      <p:sp>
        <p:nvSpPr>
          <p:cNvPr id="10" name="Rectangle 9"/>
          <p:cNvSpPr/>
          <p:nvPr/>
        </p:nvSpPr>
        <p:spPr>
          <a:xfrm>
            <a:off x="8836589" y="2366074"/>
            <a:ext cx="1166358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3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05700" y="3040159"/>
            <a:ext cx="1230727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Mid Term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36589" y="3040158"/>
            <a:ext cx="1166358" cy="56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Rectangle 12"/>
          <p:cNvSpPr/>
          <p:nvPr/>
        </p:nvSpPr>
        <p:spPr>
          <a:xfrm>
            <a:off x="10115810" y="3040158"/>
            <a:ext cx="1784445" cy="5666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Rectangle 13"/>
          <p:cNvSpPr/>
          <p:nvPr/>
        </p:nvSpPr>
        <p:spPr>
          <a:xfrm>
            <a:off x="5927859" y="3040035"/>
            <a:ext cx="1475403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Discussion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00952" y="1552718"/>
            <a:ext cx="1230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600" b="1" dirty="0">
                <a:solidFill>
                  <a:srgbClr val="FF0000"/>
                </a:solidFill>
              </a:rPr>
              <a:t>When to improve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44542" y="1512025"/>
            <a:ext cx="1166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b="1" dirty="0">
                <a:solidFill>
                  <a:srgbClr val="FF0000"/>
                </a:solidFill>
              </a:rPr>
              <a:t>Important or not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115810" y="1626600"/>
            <a:ext cx="1784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2000" b="1" dirty="0">
                <a:solidFill>
                  <a:srgbClr val="FF0000"/>
                </a:solidFill>
              </a:rPr>
              <a:t>Cooperation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05700" y="3714242"/>
            <a:ext cx="1230727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Long Term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36588" y="3714240"/>
            <a:ext cx="1166358" cy="56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30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115810" y="3714240"/>
            <a:ext cx="1784445" cy="5666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1400" dirty="0">
                <a:solidFill>
                  <a:schemeClr val="tx1"/>
                </a:solidFill>
              </a:rPr>
              <a:t>Consultant (Design Together)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27859" y="3714118"/>
            <a:ext cx="1475403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Essential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0060" y="3825956"/>
            <a:ext cx="14069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PH" dirty="0"/>
          </a:p>
        </p:txBody>
      </p:sp>
      <p:sp>
        <p:nvSpPr>
          <p:cNvPr id="23" name="Rectangle 22"/>
          <p:cNvSpPr/>
          <p:nvPr/>
        </p:nvSpPr>
        <p:spPr>
          <a:xfrm>
            <a:off x="7505700" y="4381572"/>
            <a:ext cx="1230727" cy="6808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Long Term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836588" y="4381570"/>
            <a:ext cx="1166358" cy="680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5" name="Rectangle 24"/>
          <p:cNvSpPr/>
          <p:nvPr/>
        </p:nvSpPr>
        <p:spPr>
          <a:xfrm>
            <a:off x="10115809" y="4381569"/>
            <a:ext cx="1784445" cy="6808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1400" dirty="0">
                <a:solidFill>
                  <a:schemeClr val="tx1"/>
                </a:solidFill>
              </a:rPr>
              <a:t>Central, distributed – self strategy (short- term, long term)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27859" y="4352420"/>
            <a:ext cx="1475403" cy="680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Suasion</a:t>
            </a:r>
          </a:p>
        </p:txBody>
      </p:sp>
      <p:sp>
        <p:nvSpPr>
          <p:cNvPr id="27" name="Pentagon 26"/>
          <p:cNvSpPr/>
          <p:nvPr/>
        </p:nvSpPr>
        <p:spPr>
          <a:xfrm rot="5400000">
            <a:off x="649336" y="1262132"/>
            <a:ext cx="694338" cy="1297194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8" name="Pentagon 27"/>
          <p:cNvSpPr/>
          <p:nvPr/>
        </p:nvSpPr>
        <p:spPr>
          <a:xfrm rot="5400000">
            <a:off x="2285119" y="1089504"/>
            <a:ext cx="694338" cy="1643875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9" name="Pentagon 28"/>
          <p:cNvSpPr/>
          <p:nvPr/>
        </p:nvSpPr>
        <p:spPr>
          <a:xfrm rot="5400000">
            <a:off x="4319686" y="749887"/>
            <a:ext cx="717053" cy="2298970"/>
          </a:xfrm>
          <a:prstGeom prst="homePlate">
            <a:avLst>
              <a:gd name="adj" fmla="val 2482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0" name="Rectangle 29"/>
          <p:cNvSpPr/>
          <p:nvPr/>
        </p:nvSpPr>
        <p:spPr>
          <a:xfrm>
            <a:off x="347908" y="2366072"/>
            <a:ext cx="1297194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1" name="Rectangle 30"/>
          <p:cNvSpPr/>
          <p:nvPr/>
        </p:nvSpPr>
        <p:spPr>
          <a:xfrm>
            <a:off x="1812563" y="2365952"/>
            <a:ext cx="1641664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Rectangle 31"/>
          <p:cNvSpPr/>
          <p:nvPr/>
        </p:nvSpPr>
        <p:spPr>
          <a:xfrm>
            <a:off x="3541688" y="2360236"/>
            <a:ext cx="2298970" cy="5723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Rectangle 32"/>
          <p:cNvSpPr/>
          <p:nvPr/>
        </p:nvSpPr>
        <p:spPr>
          <a:xfrm>
            <a:off x="347908" y="3040156"/>
            <a:ext cx="1297194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4" name="Rectangle 33"/>
          <p:cNvSpPr/>
          <p:nvPr/>
        </p:nvSpPr>
        <p:spPr>
          <a:xfrm>
            <a:off x="1812563" y="3040035"/>
            <a:ext cx="1641664" cy="566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5" name="Rectangle 34"/>
          <p:cNvSpPr/>
          <p:nvPr/>
        </p:nvSpPr>
        <p:spPr>
          <a:xfrm>
            <a:off x="3541688" y="3051024"/>
            <a:ext cx="2298970" cy="5460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6" name="TextBox 35"/>
          <p:cNvSpPr txBox="1"/>
          <p:nvPr/>
        </p:nvSpPr>
        <p:spPr>
          <a:xfrm>
            <a:off x="347908" y="1636760"/>
            <a:ext cx="1297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b="1" dirty="0">
                <a:solidFill>
                  <a:schemeClr val="bg1"/>
                </a:solidFill>
              </a:rPr>
              <a:t>Nolan</a:t>
            </a:r>
            <a:r>
              <a:rPr lang="en-PH" sz="1400" dirty="0"/>
              <a:t> </a:t>
            </a:r>
            <a:r>
              <a:rPr lang="en-PH" sz="1400" b="1" dirty="0">
                <a:solidFill>
                  <a:schemeClr val="lt1"/>
                </a:solidFill>
              </a:rPr>
              <a:t>4</a:t>
            </a:r>
            <a:r>
              <a:rPr lang="en-PH" sz="1400" b="1" baseline="30000" dirty="0">
                <a:solidFill>
                  <a:schemeClr val="lt1"/>
                </a:solidFill>
              </a:rPr>
              <a:t>th</a:t>
            </a:r>
            <a:r>
              <a:rPr lang="en-PH" sz="1400" b="1" dirty="0">
                <a:solidFill>
                  <a:schemeClr val="lt1"/>
                </a:solidFill>
              </a:rPr>
              <a:t> stage (current stage)</a:t>
            </a:r>
            <a:endParaRPr lang="en-PH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818370" y="1537336"/>
            <a:ext cx="163999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300" b="1" dirty="0">
                <a:solidFill>
                  <a:schemeClr val="bg1"/>
                </a:solidFill>
              </a:rPr>
              <a:t>Self Diagnosis summary (diagnosis, problem)</a:t>
            </a:r>
          </a:p>
          <a:p>
            <a:endParaRPr lang="en-PH" sz="1200" dirty="0"/>
          </a:p>
        </p:txBody>
      </p:sp>
      <p:sp>
        <p:nvSpPr>
          <p:cNvPr id="38" name="Rectangle 37"/>
          <p:cNvSpPr/>
          <p:nvPr/>
        </p:nvSpPr>
        <p:spPr>
          <a:xfrm>
            <a:off x="3640615" y="1478554"/>
            <a:ext cx="1892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1400" b="1" dirty="0">
                <a:solidFill>
                  <a:srgbClr val="FF0000"/>
                </a:solidFill>
              </a:rPr>
              <a:t>Consulting recommendation (improvement plan)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3018" y="3708400"/>
            <a:ext cx="1297194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0" name="Rectangle 39"/>
          <p:cNvSpPr/>
          <p:nvPr/>
        </p:nvSpPr>
        <p:spPr>
          <a:xfrm>
            <a:off x="1812562" y="3714117"/>
            <a:ext cx="1641664" cy="566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1" name="Rectangle 40"/>
          <p:cNvSpPr/>
          <p:nvPr/>
        </p:nvSpPr>
        <p:spPr>
          <a:xfrm>
            <a:off x="3541688" y="3708400"/>
            <a:ext cx="2298970" cy="5851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dirty="0">
                <a:solidFill>
                  <a:schemeClr val="tx1"/>
                </a:solidFill>
              </a:rPr>
              <a:t>(3) Summary DB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47908" y="4381568"/>
            <a:ext cx="1297194" cy="6808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3" name="Rectangle 42"/>
          <p:cNvSpPr/>
          <p:nvPr/>
        </p:nvSpPr>
        <p:spPr>
          <a:xfrm>
            <a:off x="1812562" y="4381446"/>
            <a:ext cx="1641664" cy="680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4" name="Rectangle 43"/>
          <p:cNvSpPr/>
          <p:nvPr/>
        </p:nvSpPr>
        <p:spPr>
          <a:xfrm>
            <a:off x="3541688" y="4371993"/>
            <a:ext cx="2298970" cy="703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1600" dirty="0">
                <a:solidFill>
                  <a:schemeClr val="tx1"/>
                </a:solidFill>
              </a:rPr>
              <a:t>Information Transfer Between Region and Stakeholders –in process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60843" y="2380359"/>
            <a:ext cx="12383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1600" dirty="0"/>
              <a:t>1. Initialization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73018" y="3095757"/>
            <a:ext cx="1616552" cy="33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2. Expand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3018" y="4485600"/>
            <a:ext cx="1616552" cy="33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4. Maturity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812562" y="2371764"/>
            <a:ext cx="1641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600" dirty="0"/>
              <a:t>Enhance Staff Ability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822430" y="3002276"/>
            <a:ext cx="1706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Outsource only few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883973" y="3740228"/>
            <a:ext cx="14545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altLang="ko-KR" sz="1400" dirty="0">
                <a:solidFill>
                  <a:schemeClr val="tx1"/>
                </a:solidFill>
              </a:rPr>
              <a:t>ICT(Convergence </a:t>
            </a:r>
          </a:p>
          <a:p>
            <a:pPr algn="ctr"/>
            <a:r>
              <a:rPr lang="en-PH" altLang="ko-KR" sz="1400" dirty="0">
                <a:solidFill>
                  <a:schemeClr val="tx1"/>
                </a:solidFill>
              </a:rPr>
              <a:t>Technology)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55724" y="3176372"/>
            <a:ext cx="1143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PH" dirty="0"/>
          </a:p>
        </p:txBody>
      </p:sp>
      <p:sp>
        <p:nvSpPr>
          <p:cNvPr id="52" name="Rectangle 51"/>
          <p:cNvSpPr/>
          <p:nvPr/>
        </p:nvSpPr>
        <p:spPr>
          <a:xfrm>
            <a:off x="405686" y="3796554"/>
            <a:ext cx="1105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dirty="0"/>
              <a:t>3. Control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897263" y="4328462"/>
            <a:ext cx="14043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Region, Stake Holder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627495" y="2315171"/>
            <a:ext cx="1918747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300" dirty="0"/>
              <a:t>(1) Improve and Implementing Document Mind-set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0115809" y="2365952"/>
            <a:ext cx="1784445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1400" dirty="0">
                <a:solidFill>
                  <a:schemeClr val="tx1"/>
                </a:solidFill>
              </a:rPr>
              <a:t>Consultant (form discussion etc.)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611966" y="3073869"/>
            <a:ext cx="21825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400" dirty="0"/>
              <a:t>(2) Self-evacuation and Outsourcing Supervision</a:t>
            </a:r>
          </a:p>
        </p:txBody>
      </p:sp>
      <p:sp>
        <p:nvSpPr>
          <p:cNvPr id="57" name="Pentagon 56"/>
          <p:cNvSpPr/>
          <p:nvPr/>
        </p:nvSpPr>
        <p:spPr>
          <a:xfrm rot="5400000">
            <a:off x="6366933" y="1140369"/>
            <a:ext cx="694337" cy="1509364"/>
          </a:xfrm>
          <a:prstGeom prst="homePlate">
            <a:avLst>
              <a:gd name="adj" fmla="val 2482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58" name="TextBox 57"/>
          <p:cNvSpPr txBox="1"/>
          <p:nvPr/>
        </p:nvSpPr>
        <p:spPr>
          <a:xfrm>
            <a:off x="5927859" y="1501883"/>
            <a:ext cx="1513503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PH" sz="1400" b="1" dirty="0">
                <a:solidFill>
                  <a:srgbClr val="FF0000"/>
                </a:solidFill>
              </a:rPr>
              <a:t>Consulting Recommendation type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51621-C58C-AA6B-77A6-017302E3832E}"/>
              </a:ext>
            </a:extLst>
          </p:cNvPr>
          <p:cNvSpPr txBox="1"/>
          <p:nvPr/>
        </p:nvSpPr>
        <p:spPr>
          <a:xfrm>
            <a:off x="951690" y="5449736"/>
            <a:ext cx="45747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What lessons should be learned from failure?</a:t>
            </a:r>
          </a:p>
          <a:p>
            <a:pPr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Expansion stage -&gt;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E6D61BE-B2BF-D30A-4189-919343305F72}"/>
              </a:ext>
            </a:extLst>
          </p:cNvPr>
          <p:cNvSpPr txBox="1"/>
          <p:nvPr/>
        </p:nvSpPr>
        <p:spPr>
          <a:xfrm>
            <a:off x="6665560" y="5449736"/>
            <a:ext cx="41638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What should be benchmarked?</a:t>
            </a:r>
          </a:p>
          <a:p>
            <a:pPr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Stages 2 to 3, 2010–2020 K-AMIS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F2E9355-0D43-5BED-CD36-23BD21B984BC}"/>
              </a:ext>
            </a:extLst>
          </p:cNvPr>
          <p:cNvSpPr/>
          <p:nvPr/>
        </p:nvSpPr>
        <p:spPr>
          <a:xfrm>
            <a:off x="951690" y="5342965"/>
            <a:ext cx="4594552" cy="125505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B953A63-B483-76E2-5514-4D85DEDC5B9A}"/>
              </a:ext>
            </a:extLst>
          </p:cNvPr>
          <p:cNvSpPr/>
          <p:nvPr/>
        </p:nvSpPr>
        <p:spPr>
          <a:xfrm>
            <a:off x="6539311" y="5342964"/>
            <a:ext cx="4594552" cy="125505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87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4DFCD9B-5D46-868E-7108-5DF0948C579C}"/>
              </a:ext>
            </a:extLst>
          </p:cNvPr>
          <p:cNvSpPr/>
          <p:nvPr/>
        </p:nvSpPr>
        <p:spPr>
          <a:xfrm>
            <a:off x="7074126" y="5120688"/>
            <a:ext cx="3638479" cy="3308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51F897-C54A-73EA-418F-7470DB6FFBAD}"/>
              </a:ext>
            </a:extLst>
          </p:cNvPr>
          <p:cNvSpPr/>
          <p:nvPr/>
        </p:nvSpPr>
        <p:spPr>
          <a:xfrm>
            <a:off x="1559500" y="5113056"/>
            <a:ext cx="4886124" cy="3384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0087" y="197574"/>
            <a:ext cx="11474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Self-Assessment and Key Consulting Summary </a:t>
            </a:r>
            <a:r>
              <a:rPr lang="en-US" sz="2000" b="1" dirty="0"/>
              <a:t>Table Based on KAIS Benchmarking Criteria</a:t>
            </a:r>
            <a:endParaRPr lang="en-P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entagon 4"/>
          <p:cNvSpPr/>
          <p:nvPr/>
        </p:nvSpPr>
        <p:spPr>
          <a:xfrm rot="5400000">
            <a:off x="2238230" y="72715"/>
            <a:ext cx="798860" cy="2156320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6" name="Pentagon 5"/>
          <p:cNvSpPr/>
          <p:nvPr/>
        </p:nvSpPr>
        <p:spPr>
          <a:xfrm rot="5400000">
            <a:off x="4559498" y="71895"/>
            <a:ext cx="798860" cy="2156320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Pentagon 6"/>
          <p:cNvSpPr/>
          <p:nvPr/>
        </p:nvSpPr>
        <p:spPr>
          <a:xfrm rot="5400000">
            <a:off x="6880765" y="72716"/>
            <a:ext cx="798860" cy="2156320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Pentagon 7"/>
          <p:cNvSpPr/>
          <p:nvPr/>
        </p:nvSpPr>
        <p:spPr>
          <a:xfrm rot="5400000">
            <a:off x="9202033" y="72715"/>
            <a:ext cx="798860" cy="2156320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Rectangle 8"/>
          <p:cNvSpPr/>
          <p:nvPr/>
        </p:nvSpPr>
        <p:spPr>
          <a:xfrm>
            <a:off x="1559500" y="1673943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Rectangle 9"/>
          <p:cNvSpPr/>
          <p:nvPr/>
        </p:nvSpPr>
        <p:spPr>
          <a:xfrm>
            <a:off x="3880768" y="1673943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1" name="Rectangle 10"/>
          <p:cNvSpPr/>
          <p:nvPr/>
        </p:nvSpPr>
        <p:spPr>
          <a:xfrm>
            <a:off x="6202036" y="1673943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2" name="Rectangle 11"/>
          <p:cNvSpPr/>
          <p:nvPr/>
        </p:nvSpPr>
        <p:spPr>
          <a:xfrm>
            <a:off x="8523303" y="1673943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Rectangle 12"/>
          <p:cNvSpPr/>
          <p:nvPr/>
        </p:nvSpPr>
        <p:spPr>
          <a:xfrm>
            <a:off x="3880768" y="2449502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Rectangle 13"/>
          <p:cNvSpPr/>
          <p:nvPr/>
        </p:nvSpPr>
        <p:spPr>
          <a:xfrm>
            <a:off x="6202036" y="2449501"/>
            <a:ext cx="2156320" cy="6519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5" name="Rectangle 14"/>
          <p:cNvSpPr/>
          <p:nvPr/>
        </p:nvSpPr>
        <p:spPr>
          <a:xfrm>
            <a:off x="8523303" y="2449501"/>
            <a:ext cx="2156320" cy="6519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6" name="Rectangle 15"/>
          <p:cNvSpPr/>
          <p:nvPr/>
        </p:nvSpPr>
        <p:spPr>
          <a:xfrm>
            <a:off x="1559500" y="2449502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7" name="TextBox 16"/>
          <p:cNvSpPr txBox="1"/>
          <p:nvPr/>
        </p:nvSpPr>
        <p:spPr>
          <a:xfrm>
            <a:off x="1559500" y="849636"/>
            <a:ext cx="215632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PH" sz="2000" b="1" dirty="0">
                <a:solidFill>
                  <a:schemeClr val="bg1"/>
                </a:solidFill>
              </a:rPr>
              <a:t>STAGE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80768" y="834843"/>
            <a:ext cx="2156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500" b="1" dirty="0">
                <a:solidFill>
                  <a:schemeClr val="bg1"/>
                </a:solidFill>
              </a:rPr>
              <a:t>SELF-ASSESSMENT SUMMARY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02036" y="823152"/>
            <a:ext cx="2156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b="1" dirty="0">
                <a:solidFill>
                  <a:schemeClr val="bg1"/>
                </a:solidFill>
              </a:rPr>
              <a:t>CONSULTING KEYWORD</a:t>
            </a:r>
          </a:p>
          <a:p>
            <a:endParaRPr lang="en-PH" dirty="0"/>
          </a:p>
        </p:txBody>
      </p:sp>
      <p:sp>
        <p:nvSpPr>
          <p:cNvPr id="20" name="Rectangle 19"/>
          <p:cNvSpPr/>
          <p:nvPr/>
        </p:nvSpPr>
        <p:spPr>
          <a:xfrm>
            <a:off x="8523303" y="823152"/>
            <a:ext cx="2156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b="1" dirty="0">
                <a:solidFill>
                  <a:schemeClr val="bg1"/>
                </a:solidFill>
              </a:rPr>
              <a:t>STAGE-BASED ANALYSIS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80768" y="3225058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ICT(Convergence Technology)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02034" y="3225056"/>
            <a:ext cx="2156320" cy="6519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3" name="Rectangle 22"/>
          <p:cNvSpPr/>
          <p:nvPr/>
        </p:nvSpPr>
        <p:spPr>
          <a:xfrm>
            <a:off x="8523303" y="3225056"/>
            <a:ext cx="2156320" cy="6519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4" name="Rectangle 23"/>
          <p:cNvSpPr/>
          <p:nvPr/>
        </p:nvSpPr>
        <p:spPr>
          <a:xfrm>
            <a:off x="1559500" y="3225058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5" name="Rectangle 24"/>
          <p:cNvSpPr/>
          <p:nvPr/>
        </p:nvSpPr>
        <p:spPr>
          <a:xfrm>
            <a:off x="1559500" y="1720769"/>
            <a:ext cx="2156320" cy="535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600" dirty="0"/>
              <a:t>1. Personal Internal</a:t>
            </a:r>
            <a:br>
              <a:rPr lang="en-PH" sz="1600" dirty="0"/>
            </a:br>
            <a:r>
              <a:rPr lang="en-PH" sz="1600" dirty="0"/>
              <a:t>    Development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559500" y="2588505"/>
            <a:ext cx="2156320" cy="338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2. Outsourcing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59500" y="3353589"/>
            <a:ext cx="2056233" cy="338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3. Management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80768" y="3992845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9" name="Rectangle 28"/>
          <p:cNvSpPr/>
          <p:nvPr/>
        </p:nvSpPr>
        <p:spPr>
          <a:xfrm>
            <a:off x="6202034" y="3992843"/>
            <a:ext cx="2156320" cy="6519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523302" y="3992842"/>
            <a:ext cx="2156320" cy="6519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PH" sz="15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559500" y="3992845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Rectangle 31"/>
          <p:cNvSpPr/>
          <p:nvPr/>
        </p:nvSpPr>
        <p:spPr>
          <a:xfrm>
            <a:off x="1559500" y="4052444"/>
            <a:ext cx="2016863" cy="59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4. System</a:t>
            </a:r>
            <a:br>
              <a:rPr lang="en-PH" dirty="0"/>
            </a:br>
            <a:r>
              <a:rPr lang="en-PH" dirty="0"/>
              <a:t>    Integration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03572" y="1720751"/>
            <a:ext cx="19146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1600" dirty="0"/>
              <a:t>Enhance Staff </a:t>
            </a:r>
            <a:br>
              <a:rPr lang="en-PH" sz="1600" dirty="0"/>
            </a:br>
            <a:r>
              <a:rPr lang="en-PH" sz="1600" dirty="0"/>
              <a:t>Ability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913751" y="2513473"/>
            <a:ext cx="2123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dirty="0"/>
              <a:t>Outsourcing only few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913751" y="4010135"/>
            <a:ext cx="2123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dirty="0"/>
              <a:t>Regional, Stakeholder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35018" y="1737803"/>
            <a:ext cx="21693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500" dirty="0"/>
              <a:t>1. Improve documentation capability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35018" y="2479298"/>
            <a:ext cx="2241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2. The Korean audit of outsourcing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235018" y="3362996"/>
            <a:ext cx="2872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dirty="0"/>
              <a:t>3.</a:t>
            </a:r>
            <a:r>
              <a:rPr lang="en-PH" sz="2400" b="1" dirty="0">
                <a:solidFill>
                  <a:srgbClr val="FF0000"/>
                </a:solidFill>
              </a:rPr>
              <a:t>Summary DB(Jump</a:t>
            </a:r>
            <a:r>
              <a:rPr lang="en-PH" sz="2000" dirty="0">
                <a:solidFill>
                  <a:srgbClr val="FF0000"/>
                </a:solidFill>
              </a:rPr>
              <a:t>)</a:t>
            </a:r>
            <a:endParaRPr lang="en-PH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556286" y="2390748"/>
            <a:ext cx="228828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It seems like a situation moving from stage 1 to stage 2</a:t>
            </a:r>
            <a:endParaRPr lang="en-PH" sz="1500" dirty="0"/>
          </a:p>
        </p:txBody>
      </p:sp>
      <p:sp>
        <p:nvSpPr>
          <p:cNvPr id="40" name="Rectangle 39"/>
          <p:cNvSpPr/>
          <p:nvPr/>
        </p:nvSpPr>
        <p:spPr>
          <a:xfrm>
            <a:off x="8568672" y="3270663"/>
            <a:ext cx="2110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Immediate design and implementation needed</a:t>
            </a:r>
            <a:endParaRPr lang="en-PH" sz="1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84B625-1663-8549-DAC4-BD87331A1926}"/>
              </a:ext>
            </a:extLst>
          </p:cNvPr>
          <p:cNvSpPr txBox="1"/>
          <p:nvPr/>
        </p:nvSpPr>
        <p:spPr>
          <a:xfrm>
            <a:off x="6235019" y="3992842"/>
            <a:ext cx="21233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4. Benchmarking and Customization</a:t>
            </a:r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E513B60-E587-E4AB-2726-25C871B375A9}"/>
              </a:ext>
            </a:extLst>
          </p:cNvPr>
          <p:cNvSpPr txBox="1"/>
          <p:nvPr/>
        </p:nvSpPr>
        <p:spPr>
          <a:xfrm>
            <a:off x="8556285" y="3940885"/>
            <a:ext cx="215632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tx1"/>
                </a:solidFill>
              </a:rPr>
              <a:t>Independent step-by-step parallel process needed</a:t>
            </a:r>
            <a:endParaRPr lang="en-PH" sz="1500" dirty="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709C08-B38B-FF2F-69BF-C6049EE3D5F3}"/>
              </a:ext>
            </a:extLst>
          </p:cNvPr>
          <p:cNvSpPr txBox="1"/>
          <p:nvPr/>
        </p:nvSpPr>
        <p:spPr>
          <a:xfrm>
            <a:off x="1559500" y="5113056"/>
            <a:ext cx="609600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What lessons should be learned from failure?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Simplification of initial outsourcing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Transparency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Technology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Advancement of </a:t>
            </a:r>
            <a:r>
              <a:rPr lang="en-US" sz="2000" dirty="0">
                <a:solidFill>
                  <a:srgbClr val="FF0000"/>
                </a:solidFill>
              </a:rPr>
              <a:t>supervision (or auditing)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F7AA82-1290-1A47-0822-F78A98425CC1}"/>
              </a:ext>
            </a:extLst>
          </p:cNvPr>
          <p:cNvSpPr txBox="1"/>
          <p:nvPr/>
        </p:nvSpPr>
        <p:spPr>
          <a:xfrm>
            <a:off x="7074126" y="5120688"/>
            <a:ext cx="33493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What should be benchmarked?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Laws, </a:t>
            </a:r>
            <a:r>
              <a:rPr lang="en-US" altLang="ko-KR" dirty="0">
                <a:solidFill>
                  <a:srgbClr val="FF0000"/>
                </a:solidFill>
              </a:rPr>
              <a:t>Regulations</a:t>
            </a:r>
            <a:endParaRPr lang="en-US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rgbClr val="FF0000"/>
                </a:solidFill>
              </a:rPr>
              <a:t>Outsourcing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Auditing,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Dashboard</a:t>
            </a:r>
            <a:r>
              <a:rPr lang="en-US" altLang="ko-KR" sz="2400" b="1" dirty="0">
                <a:solidFill>
                  <a:srgbClr val="FF0000"/>
                </a:solidFill>
              </a:rPr>
              <a:t>, Mind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etc.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50E853E-D0FC-0E44-1414-48CDC0A80C6E}"/>
              </a:ext>
            </a:extLst>
          </p:cNvPr>
          <p:cNvSpPr/>
          <p:nvPr/>
        </p:nvSpPr>
        <p:spPr>
          <a:xfrm>
            <a:off x="1559500" y="5113056"/>
            <a:ext cx="4886124" cy="14773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7A121F-AC3A-3042-0081-9674B1B126C9}"/>
              </a:ext>
            </a:extLst>
          </p:cNvPr>
          <p:cNvSpPr/>
          <p:nvPr/>
        </p:nvSpPr>
        <p:spPr>
          <a:xfrm>
            <a:off x="7074126" y="5113056"/>
            <a:ext cx="3638479" cy="148496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83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520D164-6DD8-4AFF-BBAB-BED636DAC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10" y="671853"/>
            <a:ext cx="11180618" cy="57634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C24163-69B2-457C-9236-3FFDDCEEF743}"/>
              </a:ext>
            </a:extLst>
          </p:cNvPr>
          <p:cNvSpPr txBox="1"/>
          <p:nvPr/>
        </p:nvSpPr>
        <p:spPr>
          <a:xfrm>
            <a:off x="2840180" y="210188"/>
            <a:ext cx="7633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1800" b="1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1.</a:t>
            </a:r>
            <a:r>
              <a:rPr lang="en-US" altLang="ko-KR" sz="2400" b="1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Recommended Dashboard Architecture</a:t>
            </a:r>
            <a:endParaRPr lang="ko-KR" altLang="ko-KR" sz="2400" b="1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31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C74966A-15A7-4E3A-9C3E-E4DCB5673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" y="58800"/>
            <a:ext cx="10875818" cy="24627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99AD9DB-7395-43D7-915F-FD7290CEA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19" y="2915590"/>
            <a:ext cx="11360726" cy="388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34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26370BD-00CC-4E42-8BE8-E6AC31483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" y="0"/>
            <a:ext cx="12192000" cy="686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48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E9A2BB-82EA-468C-B5B8-3368D80DA1A7}"/>
              </a:ext>
            </a:extLst>
          </p:cNvPr>
          <p:cNvSpPr txBox="1"/>
          <p:nvPr/>
        </p:nvSpPr>
        <p:spPr>
          <a:xfrm>
            <a:off x="526473" y="512801"/>
            <a:ext cx="11540836" cy="5964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" indent="-24130" algn="l" latinLnBrk="0">
              <a:lnSpc>
                <a:spcPct val="103000"/>
              </a:lnSpc>
            </a:pP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Palay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Production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(tons)=</a:t>
            </a:r>
            <a:r>
              <a:rPr lang="zh-CN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바탕" panose="02030600000101010101" pitchFamily="18" charset="-127"/>
                <a:cs typeface="바탕" panose="02030600000101010101" pitchFamily="18" charset="-127"/>
              </a:rPr>
              <a:t>−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28,885,900+</a:t>
            </a:r>
            <a:endParaRPr lang="ko-KR" altLang="ko-KR" sz="2400" dirty="0">
              <a:solidFill>
                <a:srgbClr val="000000"/>
              </a:solidFill>
              <a:effectLst/>
              <a:latin typeface="HY신명조" panose="02030600000101010101" pitchFamily="18" charset="-127"/>
              <a:ea typeface="HY신명조" panose="02030600000101010101" pitchFamily="18" charset="-127"/>
              <a:cs typeface="HY신명조" panose="02030600000101010101" pitchFamily="18" charset="-127"/>
            </a:endParaRPr>
          </a:p>
          <a:p>
            <a:pPr marL="24130" indent="-24130" algn="l" latinLnBrk="0">
              <a:lnSpc>
                <a:spcPct val="103000"/>
              </a:lnSpc>
            </a:pP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(</a:t>
            </a:r>
            <a:r>
              <a:rPr lang="zh-CN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바탕" panose="02030600000101010101" pitchFamily="18" charset="-127"/>
                <a:cs typeface="바탕" panose="02030600000101010101" pitchFamily="18" charset="-127"/>
              </a:rPr>
              <a:t>−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HY신명조" panose="02030600000101010101" pitchFamily="18" charset="-127"/>
                <a:cs typeface="바탕" panose="02030600000101010101" pitchFamily="18" charset="-127"/>
              </a:rPr>
              <a:t>6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,352.29)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×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Sunshine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Hours+150.50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×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Rainfall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(mm)+2,271,80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×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Average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Temperature(C)+1,732.04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×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Typhoon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–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Earthquake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Index</a:t>
            </a:r>
          </a:p>
          <a:p>
            <a:pPr marL="24130" indent="-24130" algn="l" latinLnBrk="0">
              <a:lnSpc>
                <a:spcPct val="103000"/>
              </a:lnSpc>
            </a:pPr>
            <a:endParaRPr lang="ko-KR" altLang="ko-KR" sz="2400" dirty="0">
              <a:solidFill>
                <a:srgbClr val="000000"/>
              </a:solidFill>
              <a:effectLst/>
              <a:latin typeface="HY신명조" panose="02030600000101010101" pitchFamily="18" charset="-127"/>
              <a:ea typeface="HY신명조" panose="02030600000101010101" pitchFamily="18" charset="-127"/>
              <a:cs typeface="HY신명조" panose="02030600000101010101" pitchFamily="18" charset="-127"/>
            </a:endParaRPr>
          </a:p>
          <a:p>
            <a:pPr marL="24130" indent="-24130" algn="l" latinLnBrk="0">
              <a:lnSpc>
                <a:spcPct val="103000"/>
              </a:lnSpc>
            </a:pPr>
            <a:r>
              <a:rPr lang="en-US" altLang="ko-KR" sz="18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Explanation of Variables:</a:t>
            </a:r>
            <a:endParaRPr lang="ko-KR" altLang="ko-KR" sz="24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Palay Production (tons)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Dependent variable (target to be predicted).</a:t>
            </a:r>
            <a:endParaRPr lang="ko-KR" altLang="ko-KR" sz="22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Sunshine Hours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Annual total sunshine duration.</a:t>
            </a:r>
            <a:endParaRPr lang="ko-KR" altLang="ko-KR" sz="22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Rainfall (mm)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Annual precipitation.</a:t>
            </a:r>
            <a:endParaRPr lang="ko-KR" altLang="ko-KR" sz="22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Average Temperature (°C)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Mean annual temperature.</a:t>
            </a:r>
            <a:endParaRPr lang="ko-KR" altLang="ko-KR" sz="22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Typhoon–Earthquake Index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Combined disaster severity </a:t>
            </a:r>
            <a:r>
              <a:rPr lang="en-US" altLang="ko-KR" sz="28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index (scaled 0–100).</a:t>
            </a: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ko-KR" altLang="ko-KR" sz="24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1800" b="1" dirty="0">
                <a:effectLst/>
                <a:latin typeface="Segoe UI Emoji" panose="020B0502040204020203" pitchFamily="34" charset="0"/>
                <a:ea typeface="굴림" panose="020B0600000101010101" pitchFamily="50" charset="-127"/>
                <a:cs typeface="Segoe UI Emoji" panose="020B0502040204020203" pitchFamily="34" charset="0"/>
              </a:rPr>
              <a:t>🔵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Blue line (●)</a:t>
            </a:r>
            <a:r>
              <a:rPr lang="en-US" altLang="ko-KR" sz="1800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→ 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Actual Palay Production (MMT)</a:t>
            </a:r>
            <a:endParaRPr lang="ko-KR" altLang="ko-KR" sz="28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1800" b="1" dirty="0">
                <a:effectLst/>
                <a:latin typeface="Segoe UI Emoji" panose="020B0502040204020203" pitchFamily="34" charset="0"/>
                <a:ea typeface="굴림" panose="020B0600000101010101" pitchFamily="50" charset="-127"/>
                <a:cs typeface="Segoe UI Emoji" panose="020B0502040204020203" pitchFamily="34" charset="0"/>
              </a:rPr>
              <a:t>🟠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Orange line (■)</a:t>
            </a:r>
            <a:r>
              <a:rPr lang="en-US" altLang="ko-KR" sz="1800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→ 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Regression Model Prediction (MMT)</a:t>
            </a:r>
            <a:r>
              <a:rPr lang="en-US" altLang="ko-KR" sz="1800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ko-KR" altLang="ko-KR" sz="28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1800" b="1" dirty="0">
                <a:effectLst/>
                <a:latin typeface="Segoe UI Emoji" panose="020B0502040204020203" pitchFamily="34" charset="0"/>
                <a:ea typeface="굴림" panose="020B0600000101010101" pitchFamily="50" charset="-127"/>
                <a:cs typeface="Segoe UI Emoji" panose="020B0502040204020203" pitchFamily="34" charset="0"/>
              </a:rPr>
              <a:t>🟢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Green line (▲)</a:t>
            </a:r>
            <a:r>
              <a:rPr lang="en-US" altLang="ko-KR" sz="1800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→ 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Time-Series (Holt–Winters) Model Prediction (MMT)</a:t>
            </a:r>
            <a:endParaRPr lang="ko-KR" altLang="ko-KR" sz="28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r>
              <a:rPr lang="en-US" altLang="ko-KR" sz="1800" b="1" dirty="0">
                <a:effectLst/>
                <a:latin typeface="Segoe UI Emoji" panose="020B0502040204020203" pitchFamily="34" charset="0"/>
                <a:ea typeface="宋?"/>
                <a:cs typeface="Segoe UI Emoji" panose="020B0502040204020203" pitchFamily="34" charset="0"/>
              </a:rPr>
              <a:t>     🔴</a:t>
            </a:r>
            <a:r>
              <a:rPr lang="en-US" altLang="ko-KR" sz="1800" b="1" dirty="0">
                <a:effectLst/>
                <a:latin typeface="맑은 고딕" panose="020B0503020000020004" pitchFamily="50" charset="-127"/>
                <a:ea typeface="宋?"/>
                <a:cs typeface="Times New Roman" panose="02020603050405020304" pitchFamily="18" charset="0"/>
              </a:rPr>
              <a:t> Red dashed line (│)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宋?"/>
                <a:cs typeface="Times New Roman" panose="02020603050405020304" pitchFamily="18" charset="0"/>
              </a:rPr>
              <a:t> → </a:t>
            </a:r>
            <a:r>
              <a:rPr lang="en-US" altLang="ko-KR" sz="1800" b="1" dirty="0">
                <a:effectLst/>
                <a:latin typeface="맑은 고딕" panose="020B0503020000020004" pitchFamily="50" charset="-127"/>
                <a:ea typeface="宋?"/>
                <a:cs typeface="Times New Roman" panose="02020603050405020304" pitchFamily="18" charset="0"/>
              </a:rPr>
              <a:t>Forecast Year (2025)</a:t>
            </a:r>
            <a:br>
              <a:rPr lang="en-US" altLang="ko-KR" sz="1800" dirty="0">
                <a:effectLst/>
                <a:latin typeface="맑은 고딕" panose="020B0503020000020004" pitchFamily="50" charset="-127"/>
                <a:ea typeface="宋?"/>
                <a:cs typeface="Times New Roman" panose="02020603050405020304" pitchFamily="18" charset="0"/>
              </a:rPr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7675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9D3F1-A5D7-4812-9B84-2B85469CA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1E173D-6E57-D47F-8289-D25169F521E8}"/>
              </a:ext>
            </a:extLst>
          </p:cNvPr>
          <p:cNvSpPr/>
          <p:nvPr/>
        </p:nvSpPr>
        <p:spPr>
          <a:xfrm>
            <a:off x="5519010" y="5597435"/>
            <a:ext cx="6446622" cy="340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B949AD-0577-7D40-A45D-FF4C1B6A98CD}"/>
              </a:ext>
            </a:extLst>
          </p:cNvPr>
          <p:cNvSpPr/>
          <p:nvPr/>
        </p:nvSpPr>
        <p:spPr>
          <a:xfrm>
            <a:off x="458744" y="5796169"/>
            <a:ext cx="4346936" cy="5485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82B618-6DD7-F31B-A6F4-F3407B7B85FC}"/>
              </a:ext>
            </a:extLst>
          </p:cNvPr>
          <p:cNvSpPr txBox="1"/>
          <p:nvPr/>
        </p:nvSpPr>
        <p:spPr>
          <a:xfrm>
            <a:off x="458744" y="113209"/>
            <a:ext cx="1127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"Important Research and Development Cases Related to KAIS (Agricultural Decision Support System)"</a:t>
            </a:r>
            <a:endParaRPr lang="ko-KR" alt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3EBBE0-9769-EA12-36C3-BC63803924DB}"/>
              </a:ext>
            </a:extLst>
          </p:cNvPr>
          <p:cNvSpPr txBox="1"/>
          <p:nvPr/>
        </p:nvSpPr>
        <p:spPr>
          <a:xfrm>
            <a:off x="458744" y="5767670"/>
            <a:ext cx="4481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should be accepted as a lesson from failure?</a:t>
            </a:r>
            <a:br>
              <a:rPr lang="en-US" dirty="0"/>
            </a:br>
            <a:r>
              <a:rPr lang="en-US" dirty="0"/>
              <a:t>- Eliminating redundant research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85B55-245D-6E3B-3261-01E855A9A51F}"/>
              </a:ext>
            </a:extLst>
          </p:cNvPr>
          <p:cNvSpPr txBox="1"/>
          <p:nvPr/>
        </p:nvSpPr>
        <p:spPr>
          <a:xfrm>
            <a:off x="5602657" y="5617031"/>
            <a:ext cx="6446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should be benchmarked?</a:t>
            </a:r>
            <a:br>
              <a:rPr lang="en-US" dirty="0"/>
            </a:br>
            <a:r>
              <a:rPr lang="en-US" dirty="0"/>
              <a:t>- Daily routine daily report – Improving the level of the dashboard</a:t>
            </a:r>
            <a:br>
              <a:rPr lang="en-US" dirty="0"/>
            </a:br>
            <a:r>
              <a:rPr lang="en-US" dirty="0"/>
              <a:t>Why was Samsung’s pig farming information system from 40 years ago world-class?</a:t>
            </a:r>
            <a:endParaRPr lang="en-US" altLang="ko-KR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AD16AF-DF0D-0BE7-B321-2F3E24E47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4" y="513319"/>
            <a:ext cx="11274512" cy="50726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A658B0B-A950-24EA-EA89-6F26FF583291}"/>
              </a:ext>
            </a:extLst>
          </p:cNvPr>
          <p:cNvSpPr/>
          <p:nvPr/>
        </p:nvSpPr>
        <p:spPr>
          <a:xfrm>
            <a:off x="458744" y="5796170"/>
            <a:ext cx="4346936" cy="9233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E8C4D7-A861-81EB-C1AC-575CFAA6C5CF}"/>
              </a:ext>
            </a:extLst>
          </p:cNvPr>
          <p:cNvSpPr/>
          <p:nvPr/>
        </p:nvSpPr>
        <p:spPr>
          <a:xfrm>
            <a:off x="5519010" y="5597435"/>
            <a:ext cx="6446622" cy="12003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4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2D3C3-C602-66A0-DDD6-6E8A69A18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A27EFFB-DBEF-576C-05DB-B707C8701584}"/>
              </a:ext>
            </a:extLst>
          </p:cNvPr>
          <p:cNvSpPr/>
          <p:nvPr/>
        </p:nvSpPr>
        <p:spPr>
          <a:xfrm>
            <a:off x="6096000" y="5711021"/>
            <a:ext cx="3558988" cy="2818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F1627-C0B9-50DF-EEF9-339DB0EECE2A}"/>
              </a:ext>
            </a:extLst>
          </p:cNvPr>
          <p:cNvSpPr/>
          <p:nvPr/>
        </p:nvSpPr>
        <p:spPr>
          <a:xfrm>
            <a:off x="694455" y="5719758"/>
            <a:ext cx="5114143" cy="2818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8238FC-4B99-EE4E-E812-40A84659F572}"/>
              </a:ext>
            </a:extLst>
          </p:cNvPr>
          <p:cNvSpPr txBox="1"/>
          <p:nvPr/>
        </p:nvSpPr>
        <p:spPr>
          <a:xfrm>
            <a:off x="531440" y="28962"/>
            <a:ext cx="11301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Important Research and Development Cases Related to KAIS (Agricultural Decision Support System)</a:t>
            </a:r>
            <a:endParaRPr lang="ko-KR" alt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98D25-708D-8BC1-8CCF-43A333440F9C}"/>
              </a:ext>
            </a:extLst>
          </p:cNvPr>
          <p:cNvSpPr txBox="1"/>
          <p:nvPr/>
        </p:nvSpPr>
        <p:spPr>
          <a:xfrm>
            <a:off x="6096000" y="5711021"/>
            <a:ext cx="37044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chemeClr val="bg1"/>
                </a:solidFill>
              </a:rPr>
              <a:t>What should we benchmark?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>
                <a:solidFill>
                  <a:srgbClr val="FA0000"/>
                </a:solidFill>
              </a:rPr>
              <a:t>Early warning system(Dangerous Level)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 Analysis reports on key decision-making points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88793E-87F4-95C3-B4BD-0C9B5C337C4E}"/>
              </a:ext>
            </a:extLst>
          </p:cNvPr>
          <p:cNvSpPr txBox="1"/>
          <p:nvPr/>
        </p:nvSpPr>
        <p:spPr>
          <a:xfrm>
            <a:off x="751022" y="5719758"/>
            <a:ext cx="51141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chemeClr val="bg1"/>
                </a:solidFill>
              </a:rPr>
              <a:t>What lessons will we take from failure?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>
                <a:solidFill>
                  <a:srgbClr val="FA0000"/>
                </a:solidFill>
              </a:rPr>
              <a:t>Continuous management </a:t>
            </a:r>
            <a:r>
              <a:rPr lang="en-US" sz="1600" dirty="0"/>
              <a:t>and maintenance of the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>
                <a:solidFill>
                  <a:srgbClr val="FA0000"/>
                </a:solidFill>
              </a:rPr>
              <a:t>Establishment of a dedicated team </a:t>
            </a:r>
            <a:r>
              <a:rPr lang="en-US" sz="1600" dirty="0"/>
              <a:t>or appointing responsible personnel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E1D880-4D21-13B0-4FF3-E98D730E6320}"/>
              </a:ext>
            </a:extLst>
          </p:cNvPr>
          <p:cNvSpPr/>
          <p:nvPr/>
        </p:nvSpPr>
        <p:spPr>
          <a:xfrm>
            <a:off x="694455" y="5719758"/>
            <a:ext cx="5114143" cy="10597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94E847-E97F-0AA7-F6EC-C56E565149DA}"/>
              </a:ext>
            </a:extLst>
          </p:cNvPr>
          <p:cNvSpPr/>
          <p:nvPr/>
        </p:nvSpPr>
        <p:spPr>
          <a:xfrm>
            <a:off x="6096000" y="5711021"/>
            <a:ext cx="3558988" cy="10597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63B187-2D1F-7C96-5AE0-073A8352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" b="2711"/>
          <a:stretch/>
        </p:blipFill>
        <p:spPr>
          <a:xfrm>
            <a:off x="1129553" y="424328"/>
            <a:ext cx="9932894" cy="526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18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201663" y="1005951"/>
            <a:ext cx="9699099" cy="7420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dirty="0"/>
              <a:t>- The level of Information System Skill (Technology) in each Country is Mostly Similar</a:t>
            </a:r>
          </a:p>
          <a:p>
            <a:pPr algn="l"/>
            <a:r>
              <a:rPr lang="en-PH" sz="2000" dirty="0"/>
              <a:t>- The Difference is in the Information System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7684" y="197605"/>
            <a:ext cx="7110416" cy="716181"/>
            <a:chOff x="547684" y="347763"/>
            <a:chExt cx="5685691" cy="716181"/>
          </a:xfrm>
        </p:grpSpPr>
        <p:sp>
          <p:nvSpPr>
            <p:cNvPr id="7" name="Pentagon 6"/>
            <p:cNvSpPr/>
            <p:nvPr/>
          </p:nvSpPr>
          <p:spPr>
            <a:xfrm>
              <a:off x="547684" y="347763"/>
              <a:ext cx="5685691" cy="716181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PH"/>
                <a:t>One of the key issues of IS by Country</a:t>
              </a:r>
            </a:p>
          </p:txBody>
        </p:sp>
        <p:sp>
          <p:nvSpPr>
            <p:cNvPr id="8" name="Pentagon 7"/>
            <p:cNvSpPr/>
            <p:nvPr/>
          </p:nvSpPr>
          <p:spPr>
            <a:xfrm>
              <a:off x="613894" y="419021"/>
              <a:ext cx="5508082" cy="581262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47684" y="347763"/>
              <a:ext cx="653979" cy="716181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3894" y="419381"/>
              <a:ext cx="534017" cy="5809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9423" y="446285"/>
              <a:ext cx="433219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PH" sz="3000" b="1" dirty="0">
                  <a:ln>
                    <a:solidFill>
                      <a:schemeClr val="bg1"/>
                    </a:solidFill>
                  </a:ln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flipH="1">
              <a:off x="1318270" y="497413"/>
              <a:ext cx="474182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PH" sz="2000" b="1" dirty="0"/>
                <a:t>ONE OF THE KEY ISSUES OF IS BY COUNTRY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015038" y="1480044"/>
            <a:ext cx="5821530" cy="716915"/>
            <a:chOff x="6685290" y="2085554"/>
            <a:chExt cx="4908824" cy="716915"/>
          </a:xfrm>
        </p:grpSpPr>
        <p:sp>
          <p:nvSpPr>
            <p:cNvPr id="14" name="Pentagon 13"/>
            <p:cNvSpPr/>
            <p:nvPr/>
          </p:nvSpPr>
          <p:spPr>
            <a:xfrm flipH="1">
              <a:off x="6685290" y="2085554"/>
              <a:ext cx="4748370" cy="716915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PH"/>
                <a:t>One of the key issues of IS by Country</a:t>
              </a:r>
            </a:p>
          </p:txBody>
        </p:sp>
        <p:sp>
          <p:nvSpPr>
            <p:cNvPr id="15" name="Pentagon 14"/>
            <p:cNvSpPr/>
            <p:nvPr/>
          </p:nvSpPr>
          <p:spPr>
            <a:xfrm flipH="1">
              <a:off x="6778324" y="2156885"/>
              <a:ext cx="4600041" cy="581858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flipH="1">
              <a:off x="10887494" y="2085554"/>
              <a:ext cx="546166" cy="71691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7" name="Rectangle 16"/>
            <p:cNvSpPr/>
            <p:nvPr/>
          </p:nvSpPr>
          <p:spPr>
            <a:xfrm flipH="1">
              <a:off x="10932384" y="2157246"/>
              <a:ext cx="445981" cy="5814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8" name="TextBox 17"/>
            <p:cNvSpPr txBox="1"/>
            <p:nvPr/>
          </p:nvSpPr>
          <p:spPr>
            <a:xfrm flipH="1">
              <a:off x="10974475" y="2269638"/>
              <a:ext cx="361800" cy="32765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PH" sz="3000" b="1" dirty="0">
                  <a:ln>
                    <a:solidFill>
                      <a:schemeClr val="bg1"/>
                    </a:solidFill>
                  </a:ln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75462" y="2265498"/>
              <a:ext cx="481865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PH" b="1" dirty="0"/>
                <a:t>CONSULTING TREND AND OUR DIRECTION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7684" y="4505737"/>
            <a:ext cx="8158166" cy="717883"/>
            <a:chOff x="547684" y="4660482"/>
            <a:chExt cx="5865995" cy="717883"/>
          </a:xfrm>
        </p:grpSpPr>
        <p:sp>
          <p:nvSpPr>
            <p:cNvPr id="21" name="Pentagon 20"/>
            <p:cNvSpPr/>
            <p:nvPr/>
          </p:nvSpPr>
          <p:spPr>
            <a:xfrm>
              <a:off x="547684" y="4660482"/>
              <a:ext cx="5865995" cy="717883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PH"/>
                <a:t>One of the key issues of IS by Country</a:t>
              </a:r>
            </a:p>
          </p:txBody>
        </p:sp>
        <p:sp>
          <p:nvSpPr>
            <p:cNvPr id="22" name="Pentagon 21"/>
            <p:cNvSpPr/>
            <p:nvPr/>
          </p:nvSpPr>
          <p:spPr>
            <a:xfrm>
              <a:off x="616361" y="4731909"/>
              <a:ext cx="5682754" cy="582643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7684" y="4660482"/>
              <a:ext cx="674718" cy="71788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5994" y="4732271"/>
              <a:ext cx="550952" cy="5822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50582" y="4750184"/>
              <a:ext cx="498956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PH" sz="3000" b="1" dirty="0">
                  <a:ln>
                    <a:solidFill>
                      <a:schemeClr val="bg1"/>
                    </a:solidFill>
                  </a:ln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1240602" y="4814370"/>
              <a:ext cx="489189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PH" sz="2000" b="1" dirty="0"/>
                <a:t>INFORMATION SYSTEM CRITICAL KEY POINT – CSF – Up to Boss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1201663" y="5302674"/>
            <a:ext cx="75552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- </a:t>
            </a:r>
            <a:r>
              <a:rPr lang="en-PH" sz="2000" dirty="0"/>
              <a:t>How to Manage Information System (Skill (Techniques) -&gt; System)</a:t>
            </a:r>
          </a:p>
          <a:p>
            <a:r>
              <a:rPr lang="en-PH" sz="2000" dirty="0"/>
              <a:t>- How to Deal Data -&gt; Information -&gt; Knowledge</a:t>
            </a:r>
          </a:p>
          <a:p>
            <a:r>
              <a:rPr lang="en-PH" sz="2000" dirty="0"/>
              <a:t>- How to Organize Them up to you(Peopleware) </a:t>
            </a:r>
          </a:p>
        </p:txBody>
      </p:sp>
      <p:sp>
        <p:nvSpPr>
          <p:cNvPr id="28" name="Pentagon 27"/>
          <p:cNvSpPr/>
          <p:nvPr/>
        </p:nvSpPr>
        <p:spPr>
          <a:xfrm rot="5400000">
            <a:off x="5548094" y="1862779"/>
            <a:ext cx="721962" cy="1534468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9" name="Pentagon 28"/>
          <p:cNvSpPr/>
          <p:nvPr/>
        </p:nvSpPr>
        <p:spPr>
          <a:xfrm rot="5400000">
            <a:off x="7199941" y="1862038"/>
            <a:ext cx="721962" cy="1534468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0" name="Pentagon 29"/>
          <p:cNvSpPr/>
          <p:nvPr/>
        </p:nvSpPr>
        <p:spPr>
          <a:xfrm rot="5400000">
            <a:off x="8851788" y="1862780"/>
            <a:ext cx="721962" cy="1534468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1" name="Pentagon 30"/>
          <p:cNvSpPr/>
          <p:nvPr/>
        </p:nvSpPr>
        <p:spPr>
          <a:xfrm rot="5400000">
            <a:off x="10503635" y="1862780"/>
            <a:ext cx="721962" cy="1534468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Rectangle 31"/>
          <p:cNvSpPr/>
          <p:nvPr/>
        </p:nvSpPr>
        <p:spPr>
          <a:xfrm>
            <a:off x="5141841" y="3102732"/>
            <a:ext cx="1534468" cy="589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High Group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793688" y="3102732"/>
            <a:ext cx="1534468" cy="589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High Group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331234" y="3102732"/>
            <a:ext cx="1856706" cy="589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Philippine is Better(IS English)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097382" y="3102732"/>
            <a:ext cx="1534468" cy="589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X(Up to staff)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676309" y="3834110"/>
            <a:ext cx="1651847" cy="589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600" dirty="0">
                <a:solidFill>
                  <a:srgbClr val="FA0000"/>
                </a:solidFill>
              </a:rPr>
              <a:t>Best Group(comparing economy)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382000" y="3834109"/>
            <a:ext cx="1715381" cy="5891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Korea is Better(</a:t>
            </a:r>
            <a:r>
              <a:rPr lang="en-PH" dirty="0">
                <a:solidFill>
                  <a:srgbClr val="FA0000"/>
                </a:solidFill>
              </a:rPr>
              <a:t>IS </a:t>
            </a:r>
            <a:r>
              <a:rPr lang="en-PH" dirty="0" err="1">
                <a:solidFill>
                  <a:srgbClr val="FA0000"/>
                </a:solidFill>
              </a:rPr>
              <a:t>Method,Mind</a:t>
            </a:r>
            <a:r>
              <a:rPr lang="en-PH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097382" y="3834108"/>
            <a:ext cx="1651846" cy="5891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000" dirty="0">
                <a:solidFill>
                  <a:srgbClr val="FF0000"/>
                </a:solidFill>
                <a:highlight>
                  <a:srgbClr val="FFFF00"/>
                </a:highlight>
              </a:rPr>
              <a:t>0</a:t>
            </a:r>
            <a:r>
              <a:rPr lang="en-PH" dirty="0">
                <a:solidFill>
                  <a:srgbClr val="FF0000"/>
                </a:solidFill>
                <a:highlight>
                  <a:srgbClr val="FFFF00"/>
                </a:highlight>
              </a:rPr>
              <a:t>(Up to boss mind 1)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141841" y="3834110"/>
            <a:ext cx="1534468" cy="589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rgbClr val="FF0000"/>
                </a:solidFill>
              </a:rPr>
              <a:t>Best Group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489994" y="3102732"/>
            <a:ext cx="1534468" cy="5891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1" name="Rectangle 40"/>
          <p:cNvSpPr/>
          <p:nvPr/>
        </p:nvSpPr>
        <p:spPr>
          <a:xfrm>
            <a:off x="3489994" y="3834110"/>
            <a:ext cx="1534468" cy="5891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2" name="TextBox 41"/>
          <p:cNvSpPr txBox="1"/>
          <p:nvPr/>
        </p:nvSpPr>
        <p:spPr>
          <a:xfrm>
            <a:off x="3416072" y="3089538"/>
            <a:ext cx="17257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700" dirty="0"/>
              <a:t>SKILL</a:t>
            </a:r>
            <a:br>
              <a:rPr lang="en-PH" sz="1700" dirty="0"/>
            </a:br>
            <a:r>
              <a:rPr lang="en-PH" sz="1700" dirty="0"/>
              <a:t>(TECHNOLOGY)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816810" y="3983039"/>
            <a:ext cx="924292" cy="291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dirty="0">
                <a:solidFill>
                  <a:srgbClr val="FF0000"/>
                </a:solidFill>
              </a:rPr>
              <a:t>SYSTEM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364086" y="2328593"/>
            <a:ext cx="108997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2500" b="1" dirty="0">
                <a:solidFill>
                  <a:schemeClr val="bg1"/>
                </a:solidFill>
              </a:rPr>
              <a:t>KOREA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830998" y="2370797"/>
            <a:ext cx="1483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2000" b="1" dirty="0">
                <a:solidFill>
                  <a:schemeClr val="bg1"/>
                </a:solidFill>
              </a:rPr>
              <a:t>PHILIPPINES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473048" y="2356729"/>
            <a:ext cx="147944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2200" b="1" dirty="0">
                <a:solidFill>
                  <a:schemeClr val="bg1"/>
                </a:solidFill>
              </a:rPr>
              <a:t>COMMENT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049206" y="2243112"/>
            <a:ext cx="15826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2000" b="1" dirty="0">
                <a:solidFill>
                  <a:schemeClr val="bg1"/>
                </a:solidFill>
              </a:rPr>
              <a:t>CONSULTING FOCUS</a:t>
            </a:r>
          </a:p>
        </p:txBody>
      </p:sp>
    </p:spTree>
    <p:extLst>
      <p:ext uri="{BB962C8B-B14F-4D97-AF65-F5344CB8AC3E}">
        <p14:creationId xmlns:p14="http://schemas.microsoft.com/office/powerpoint/2010/main" val="2685940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0737095-3E57-40CD-B766-1CCD7E2E1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76" y="0"/>
            <a:ext cx="11593648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40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4F1346-E083-B601-502E-0356B0FF5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31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7555</TotalTime>
  <Words>985</Words>
  <Application>Microsoft Office PowerPoint</Application>
  <PresentationFormat>Widescreen</PresentationFormat>
  <Paragraphs>146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바탕</vt:lpstr>
      <vt:lpstr>굴림</vt:lpstr>
      <vt:lpstr>맑은 고딕</vt:lpstr>
      <vt:lpstr>Aptos Display</vt:lpstr>
      <vt:lpstr>Arial</vt:lpstr>
      <vt:lpstr>Arial Black</vt:lpstr>
      <vt:lpstr>Arial Unicode MS</vt:lpstr>
      <vt:lpstr>Calibri</vt:lpstr>
      <vt:lpstr>Calibri Light</vt:lpstr>
      <vt:lpstr>HY신명조</vt:lpstr>
      <vt:lpstr>Segoe UI Emoji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aligarbes</dc:creator>
  <cp:lastModifiedBy>adrianmarkopolo@gmail.com</cp:lastModifiedBy>
  <cp:revision>10</cp:revision>
  <dcterms:created xsi:type="dcterms:W3CDTF">2025-05-30T14:57:55Z</dcterms:created>
  <dcterms:modified xsi:type="dcterms:W3CDTF">2025-11-30T01:33:07Z</dcterms:modified>
</cp:coreProperties>
</file>