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8.jp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64" r:id="rId2"/>
    <p:sldId id="382" r:id="rId3"/>
    <p:sldId id="259" r:id="rId4"/>
    <p:sldId id="258" r:id="rId5"/>
    <p:sldId id="265" r:id="rId6"/>
    <p:sldId id="309" r:id="rId7"/>
    <p:sldId id="381" r:id="rId8"/>
    <p:sldId id="301" r:id="rId9"/>
    <p:sldId id="302" r:id="rId10"/>
    <p:sldId id="256" r:id="rId11"/>
    <p:sldId id="270" r:id="rId12"/>
    <p:sldId id="271" r:id="rId13"/>
    <p:sldId id="273" r:id="rId14"/>
    <p:sldId id="275" r:id="rId15"/>
    <p:sldId id="276" r:id="rId16"/>
    <p:sldId id="279" r:id="rId17"/>
    <p:sldId id="280" r:id="rId18"/>
    <p:sldId id="281" r:id="rId19"/>
    <p:sldId id="293" r:id="rId20"/>
    <p:sldId id="298" r:id="rId21"/>
    <p:sldId id="299" r:id="rId22"/>
    <p:sldId id="286" r:id="rId23"/>
    <p:sldId id="290" r:id="rId24"/>
    <p:sldId id="260" r:id="rId25"/>
    <p:sldId id="297" r:id="rId26"/>
    <p:sldId id="307" r:id="rId27"/>
    <p:sldId id="291" r:id="rId28"/>
    <p:sldId id="288" r:id="rId29"/>
    <p:sldId id="383" r:id="rId30"/>
    <p:sldId id="310" r:id="rId31"/>
    <p:sldId id="358" r:id="rId32"/>
    <p:sldId id="384" r:id="rId33"/>
    <p:sldId id="359" r:id="rId34"/>
    <p:sldId id="300" r:id="rId35"/>
    <p:sldId id="356" r:id="rId36"/>
    <p:sldId id="360" r:id="rId37"/>
    <p:sldId id="372" r:id="rId38"/>
    <p:sldId id="373" r:id="rId39"/>
    <p:sldId id="374" r:id="rId40"/>
    <p:sldId id="375" r:id="rId41"/>
    <p:sldId id="377" r:id="rId42"/>
    <p:sldId id="303" r:id="rId43"/>
    <p:sldId id="386" r:id="rId44"/>
    <p:sldId id="257" r:id="rId45"/>
    <p:sldId id="385" r:id="rId46"/>
    <p:sldId id="37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보환 서" initials="보서" lastIdx="1" clrIdx="0">
    <p:extLst>
      <p:ext uri="{19B8F6BF-5375-455C-9EA6-DF929625EA0E}">
        <p15:presenceInfo xmlns:p15="http://schemas.microsoft.com/office/powerpoint/2012/main" userId="75077a9a2c0b0b8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1AF"/>
    <a:srgbClr val="FA0000"/>
    <a:srgbClr val="00B0F0"/>
    <a:srgbClr val="E6E6E6"/>
    <a:srgbClr val="008EC0"/>
    <a:srgbClr val="0BD6DB"/>
    <a:srgbClr val="639729"/>
    <a:srgbClr val="2F5597"/>
    <a:srgbClr val="BC0000"/>
    <a:srgbClr val="FF4B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30" autoAdjust="0"/>
    <p:restoredTop sz="94434" autoAdjust="0"/>
  </p:normalViewPr>
  <p:slideViewPr>
    <p:cSldViewPr snapToGrid="0" showGuides="1">
      <p:cViewPr varScale="1">
        <p:scale>
          <a:sx n="92" d="100"/>
          <a:sy n="92" d="100"/>
        </p:scale>
        <p:origin x="619" y="77"/>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0D336A-558A-42EA-BC15-0235065A9F21}" type="datetimeFigureOut">
              <a:rPr lang="en-PH" smtClean="0"/>
              <a:t>05/06/2025</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8B1174-27DE-4579-9D80-2124B892FC0A}" type="slidenum">
              <a:rPr lang="en-PH" smtClean="0"/>
              <a:t>‹#›</a:t>
            </a:fld>
            <a:endParaRPr lang="en-PH"/>
          </a:p>
        </p:txBody>
      </p:sp>
    </p:spTree>
    <p:extLst>
      <p:ext uri="{BB962C8B-B14F-4D97-AF65-F5344CB8AC3E}">
        <p14:creationId xmlns:p14="http://schemas.microsoft.com/office/powerpoint/2010/main" val="3855729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EA8B1174-27DE-4579-9D80-2124B892FC0A}" type="slidenum">
              <a:rPr lang="en-PH" smtClean="0"/>
              <a:t>1</a:t>
            </a:fld>
            <a:endParaRPr lang="en-PH"/>
          </a:p>
        </p:txBody>
      </p:sp>
    </p:spTree>
    <p:extLst>
      <p:ext uri="{BB962C8B-B14F-4D97-AF65-F5344CB8AC3E}">
        <p14:creationId xmlns:p14="http://schemas.microsoft.com/office/powerpoint/2010/main" val="2273286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5"/>
          </p:nvPr>
        </p:nvSpPr>
        <p:spPr/>
        <p:txBody>
          <a:bodyPr/>
          <a:lstStyle/>
          <a:p>
            <a:fld id="{EA8B1174-27DE-4579-9D80-2124B892FC0A}" type="slidenum">
              <a:rPr lang="en-PH" smtClean="0"/>
              <a:t>4</a:t>
            </a:fld>
            <a:endParaRPr lang="en-PH"/>
          </a:p>
        </p:txBody>
      </p:sp>
    </p:spTree>
    <p:extLst>
      <p:ext uri="{BB962C8B-B14F-4D97-AF65-F5344CB8AC3E}">
        <p14:creationId xmlns:p14="http://schemas.microsoft.com/office/powerpoint/2010/main" val="2947482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0BB0FC60-B41C-46F0-9FC7-784BA281E078}" type="slidenum">
              <a:rPr lang="ko-KR" altLang="en-US" smtClean="0"/>
              <a:pPr/>
              <a:t>36</a:t>
            </a:fld>
            <a:endParaRPr lang="ko-KR"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p:txBody>
          <a:bodyPr/>
          <a:lstStyle/>
          <a:p>
            <a:fld id="{DFACC1F7-7F26-4C3E-82FA-5C35F5FE6387}" type="datetimeFigureOut">
              <a:rPr lang="en-PH" smtClean="0"/>
              <a:t>05/06/2025</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4DB9F8F-EE20-4C65-91BE-647822FE4F90}" type="slidenum">
              <a:rPr lang="en-PH" smtClean="0"/>
              <a:t>‹#›</a:t>
            </a:fld>
            <a:endParaRPr lang="en-PH"/>
          </a:p>
        </p:txBody>
      </p:sp>
    </p:spTree>
    <p:extLst>
      <p:ext uri="{BB962C8B-B14F-4D97-AF65-F5344CB8AC3E}">
        <p14:creationId xmlns:p14="http://schemas.microsoft.com/office/powerpoint/2010/main" val="3429391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DFACC1F7-7F26-4C3E-82FA-5C35F5FE6387}" type="datetimeFigureOut">
              <a:rPr lang="en-PH" smtClean="0"/>
              <a:t>05/06/2025</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4DB9F8F-EE20-4C65-91BE-647822FE4F90}" type="slidenum">
              <a:rPr lang="en-PH" smtClean="0"/>
              <a:t>‹#›</a:t>
            </a:fld>
            <a:endParaRPr lang="en-PH"/>
          </a:p>
        </p:txBody>
      </p:sp>
    </p:spTree>
    <p:extLst>
      <p:ext uri="{BB962C8B-B14F-4D97-AF65-F5344CB8AC3E}">
        <p14:creationId xmlns:p14="http://schemas.microsoft.com/office/powerpoint/2010/main" val="253833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ACC1F7-7F26-4C3E-82FA-5C35F5FE6387}" type="datetimeFigureOut">
              <a:rPr lang="en-PH" smtClean="0"/>
              <a:t>05/06/2025</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4DB9F8F-EE20-4C65-91BE-647822FE4F90}" type="slidenum">
              <a:rPr lang="en-PH" smtClean="0"/>
              <a:t>‹#›</a:t>
            </a:fld>
            <a:endParaRPr lang="en-PH"/>
          </a:p>
        </p:txBody>
      </p:sp>
    </p:spTree>
    <p:extLst>
      <p:ext uri="{BB962C8B-B14F-4D97-AF65-F5344CB8AC3E}">
        <p14:creationId xmlns:p14="http://schemas.microsoft.com/office/powerpoint/2010/main" val="3332929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DFACC1F7-7F26-4C3E-82FA-5C35F5FE6387}" type="datetimeFigureOut">
              <a:rPr lang="en-PH" smtClean="0"/>
              <a:t>05/06/2025</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44DB9F8F-EE20-4C65-91BE-647822FE4F90}" type="slidenum">
              <a:rPr lang="en-PH" smtClean="0"/>
              <a:t>‹#›</a:t>
            </a:fld>
            <a:endParaRPr lang="en-PH"/>
          </a:p>
        </p:txBody>
      </p:sp>
    </p:spTree>
    <p:extLst>
      <p:ext uri="{BB962C8B-B14F-4D97-AF65-F5344CB8AC3E}">
        <p14:creationId xmlns:p14="http://schemas.microsoft.com/office/powerpoint/2010/main" val="2968845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DFACC1F7-7F26-4C3E-82FA-5C35F5FE6387}" type="datetimeFigureOut">
              <a:rPr lang="en-PH" smtClean="0"/>
              <a:t>05/06/2025</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44DB9F8F-EE20-4C65-91BE-647822FE4F90}" type="slidenum">
              <a:rPr lang="en-PH" smtClean="0"/>
              <a:t>‹#›</a:t>
            </a:fld>
            <a:endParaRPr lang="en-PH"/>
          </a:p>
        </p:txBody>
      </p:sp>
    </p:spTree>
    <p:extLst>
      <p:ext uri="{BB962C8B-B14F-4D97-AF65-F5344CB8AC3E}">
        <p14:creationId xmlns:p14="http://schemas.microsoft.com/office/powerpoint/2010/main" val="227510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DFACC1F7-7F26-4C3E-82FA-5C35F5FE6387}" type="datetimeFigureOut">
              <a:rPr lang="en-PH" smtClean="0"/>
              <a:t>05/06/2025</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44DB9F8F-EE20-4C65-91BE-647822FE4F90}" type="slidenum">
              <a:rPr lang="en-PH" smtClean="0"/>
              <a:t>‹#›</a:t>
            </a:fld>
            <a:endParaRPr lang="en-PH"/>
          </a:p>
        </p:txBody>
      </p:sp>
    </p:spTree>
    <p:extLst>
      <p:ext uri="{BB962C8B-B14F-4D97-AF65-F5344CB8AC3E}">
        <p14:creationId xmlns:p14="http://schemas.microsoft.com/office/powerpoint/2010/main" val="3441131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ACC1F7-7F26-4C3E-82FA-5C35F5FE6387}" type="datetimeFigureOut">
              <a:rPr lang="en-PH" smtClean="0"/>
              <a:t>05/06/2025</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44DB9F8F-EE20-4C65-91BE-647822FE4F90}" type="slidenum">
              <a:rPr lang="en-PH" smtClean="0"/>
              <a:t>‹#›</a:t>
            </a:fld>
            <a:endParaRPr lang="en-PH"/>
          </a:p>
        </p:txBody>
      </p:sp>
    </p:spTree>
    <p:extLst>
      <p:ext uri="{BB962C8B-B14F-4D97-AF65-F5344CB8AC3E}">
        <p14:creationId xmlns:p14="http://schemas.microsoft.com/office/powerpoint/2010/main" val="4156774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ACC1F7-7F26-4C3E-82FA-5C35F5FE6387}" type="datetimeFigureOut">
              <a:rPr lang="en-PH" smtClean="0"/>
              <a:t>05/06/2025</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44DB9F8F-EE20-4C65-91BE-647822FE4F90}" type="slidenum">
              <a:rPr lang="en-PH" smtClean="0"/>
              <a:t>‹#›</a:t>
            </a:fld>
            <a:endParaRPr lang="en-PH"/>
          </a:p>
        </p:txBody>
      </p:sp>
    </p:spTree>
    <p:extLst>
      <p:ext uri="{BB962C8B-B14F-4D97-AF65-F5344CB8AC3E}">
        <p14:creationId xmlns:p14="http://schemas.microsoft.com/office/powerpoint/2010/main" val="1529559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ACC1F7-7F26-4C3E-82FA-5C35F5FE6387}" type="datetimeFigureOut">
              <a:rPr lang="en-PH" smtClean="0"/>
              <a:t>05/06/2025</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44DB9F8F-EE20-4C65-91BE-647822FE4F90}" type="slidenum">
              <a:rPr lang="en-PH" smtClean="0"/>
              <a:t>‹#›</a:t>
            </a:fld>
            <a:endParaRPr lang="en-PH"/>
          </a:p>
        </p:txBody>
      </p:sp>
    </p:spTree>
    <p:extLst>
      <p:ext uri="{BB962C8B-B14F-4D97-AF65-F5344CB8AC3E}">
        <p14:creationId xmlns:p14="http://schemas.microsoft.com/office/powerpoint/2010/main" val="2913590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DFACC1F7-7F26-4C3E-82FA-5C35F5FE6387}" type="datetimeFigureOut">
              <a:rPr lang="en-PH" smtClean="0"/>
              <a:t>05/06/2025</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4DB9F8F-EE20-4C65-91BE-647822FE4F90}" type="slidenum">
              <a:rPr lang="en-PH" smtClean="0"/>
              <a:t>‹#›</a:t>
            </a:fld>
            <a:endParaRPr lang="en-PH"/>
          </a:p>
        </p:txBody>
      </p:sp>
    </p:spTree>
    <p:extLst>
      <p:ext uri="{BB962C8B-B14F-4D97-AF65-F5344CB8AC3E}">
        <p14:creationId xmlns:p14="http://schemas.microsoft.com/office/powerpoint/2010/main" val="3282580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DFACC1F7-7F26-4C3E-82FA-5C35F5FE6387}" type="datetimeFigureOut">
              <a:rPr lang="en-PH" smtClean="0"/>
              <a:t>05/06/2025</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4DB9F8F-EE20-4C65-91BE-647822FE4F90}" type="slidenum">
              <a:rPr lang="en-PH" smtClean="0"/>
              <a:t>‹#›</a:t>
            </a:fld>
            <a:endParaRPr lang="en-PH"/>
          </a:p>
        </p:txBody>
      </p:sp>
    </p:spTree>
    <p:extLst>
      <p:ext uri="{BB962C8B-B14F-4D97-AF65-F5344CB8AC3E}">
        <p14:creationId xmlns:p14="http://schemas.microsoft.com/office/powerpoint/2010/main" val="2001329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ACC1F7-7F26-4C3E-82FA-5C35F5FE6387}" type="datetimeFigureOut">
              <a:rPr lang="en-PH" smtClean="0"/>
              <a:t>05/06/2025</a:t>
            </a:fld>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DB9F8F-EE20-4C65-91BE-647822FE4F90}" type="slidenum">
              <a:rPr lang="en-PH" smtClean="0"/>
              <a:t>‹#›</a:t>
            </a:fld>
            <a:endParaRPr lang="en-PH"/>
          </a:p>
        </p:txBody>
      </p:sp>
    </p:spTree>
    <p:extLst>
      <p:ext uri="{BB962C8B-B14F-4D97-AF65-F5344CB8AC3E}">
        <p14:creationId xmlns:p14="http://schemas.microsoft.com/office/powerpoint/2010/main" val="1349570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7.png"/><Relationship Id="rId3" Type="http://schemas.openxmlformats.org/officeDocument/2006/relationships/image" Target="../media/image7.jp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png"/><Relationship Id="rId16"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jp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jpg"/><Relationship Id="rId9" Type="http://schemas.openxmlformats.org/officeDocument/2006/relationships/image" Target="../media/image13.png"/><Relationship Id="rId1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pvC5XAbiOU0" TargetMode="External"/><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shorts/PlqQv4Ps2Ww" TargetMode="External"/><Relationship Id="rId2" Type="http://schemas.openxmlformats.org/officeDocument/2006/relationships/hyperlink" Target="https://www.youtube.com/shorts/UdZLD3pPQg0" TargetMode="External"/><Relationship Id="rId1" Type="http://schemas.openxmlformats.org/officeDocument/2006/relationships/slideLayout" Target="../slideLayouts/slideLayout2.xml"/><Relationship Id="rId4" Type="http://schemas.openxmlformats.org/officeDocument/2006/relationships/hyperlink" Target="https://www.youtube.com/watch?v=z6ZMNrqrnfI"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18" Type="http://schemas.openxmlformats.org/officeDocument/2006/relationships/image" Target="../media/image50.svg"/><Relationship Id="rId26" Type="http://schemas.openxmlformats.org/officeDocument/2006/relationships/image" Target="../media/image58.png"/><Relationship Id="rId3" Type="http://schemas.openxmlformats.org/officeDocument/2006/relationships/image" Target="../media/image35.svg"/><Relationship Id="rId21" Type="http://schemas.openxmlformats.org/officeDocument/2006/relationships/image" Target="../media/image53.png"/><Relationship Id="rId7" Type="http://schemas.openxmlformats.org/officeDocument/2006/relationships/image" Target="../media/image39.svg"/><Relationship Id="rId12" Type="http://schemas.openxmlformats.org/officeDocument/2006/relationships/image" Target="../media/image44.svg"/><Relationship Id="rId17" Type="http://schemas.openxmlformats.org/officeDocument/2006/relationships/image" Target="../media/image49.png"/><Relationship Id="rId25" Type="http://schemas.openxmlformats.org/officeDocument/2006/relationships/image" Target="../media/image57.svg"/><Relationship Id="rId2" Type="http://schemas.openxmlformats.org/officeDocument/2006/relationships/image" Target="../media/image34.png"/><Relationship Id="rId16" Type="http://schemas.openxmlformats.org/officeDocument/2006/relationships/image" Target="../media/image48.svg"/><Relationship Id="rId20" Type="http://schemas.openxmlformats.org/officeDocument/2006/relationships/image" Target="../media/image52.svg"/><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43.png"/><Relationship Id="rId24" Type="http://schemas.openxmlformats.org/officeDocument/2006/relationships/image" Target="../media/image56.png"/><Relationship Id="rId5" Type="http://schemas.openxmlformats.org/officeDocument/2006/relationships/image" Target="../media/image37.svg"/><Relationship Id="rId15" Type="http://schemas.openxmlformats.org/officeDocument/2006/relationships/image" Target="../media/image47.png"/><Relationship Id="rId23" Type="http://schemas.openxmlformats.org/officeDocument/2006/relationships/image" Target="../media/image55.svg"/><Relationship Id="rId10" Type="http://schemas.openxmlformats.org/officeDocument/2006/relationships/image" Target="../media/image42.svg"/><Relationship Id="rId19" Type="http://schemas.openxmlformats.org/officeDocument/2006/relationships/image" Target="../media/image51.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svg"/><Relationship Id="rId22" Type="http://schemas.openxmlformats.org/officeDocument/2006/relationships/image" Target="../media/image54.png"/><Relationship Id="rId27" Type="http://schemas.openxmlformats.org/officeDocument/2006/relationships/image" Target="../media/image59.svg"/></Relationships>
</file>

<file path=ppt/slides/_rels/slide2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svg"/><Relationship Id="rId7" Type="http://schemas.openxmlformats.org/officeDocument/2006/relationships/image" Target="../media/image67.sv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svg"/><Relationship Id="rId4" Type="http://schemas.openxmlformats.org/officeDocument/2006/relationships/image" Target="../media/image64.png"/><Relationship Id="rId9" Type="http://schemas.openxmlformats.org/officeDocument/2006/relationships/image" Target="../media/image69.svg"/></Relationships>
</file>

<file path=ppt/slides/_rels/slide2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xml"/><Relationship Id="rId5" Type="http://schemas.openxmlformats.org/officeDocument/2006/relationships/image" Target="../media/image73.png"/><Relationship Id="rId4" Type="http://schemas.openxmlformats.org/officeDocument/2006/relationships/image" Target="../media/image72.png"/></Relationships>
</file>

<file path=ppt/slides/_rels/slide30.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xml"/><Relationship Id="rId5" Type="http://schemas.openxmlformats.org/officeDocument/2006/relationships/image" Target="../media/image78.png"/><Relationship Id="rId4" Type="http://schemas.openxmlformats.org/officeDocument/2006/relationships/image" Target="../media/image77.png"/></Relationships>
</file>

<file path=ppt/slides/_rels/slide32.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emf"/><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3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p:cNvSpPr/>
          <p:nvPr/>
        </p:nvSpPr>
        <p:spPr>
          <a:xfrm>
            <a:off x="2647950" y="-19050"/>
            <a:ext cx="4686300" cy="6858000"/>
          </a:xfrm>
          <a:custGeom>
            <a:avLst/>
            <a:gdLst>
              <a:gd name="connsiteX0" fmla="*/ 0 w 5219700"/>
              <a:gd name="connsiteY0" fmla="*/ 0 h 6858000"/>
              <a:gd name="connsiteX1" fmla="*/ 2609850 w 5219700"/>
              <a:gd name="connsiteY1" fmla="*/ 0 h 6858000"/>
              <a:gd name="connsiteX2" fmla="*/ 5219700 w 5219700"/>
              <a:gd name="connsiteY2" fmla="*/ 3429000 h 6858000"/>
              <a:gd name="connsiteX3" fmla="*/ 2609850 w 5219700"/>
              <a:gd name="connsiteY3" fmla="*/ 6858000 h 6858000"/>
              <a:gd name="connsiteX4" fmla="*/ 0 w 5219700"/>
              <a:gd name="connsiteY4" fmla="*/ 6858000 h 6858000"/>
              <a:gd name="connsiteX5" fmla="*/ 0 w 5219700"/>
              <a:gd name="connsiteY5" fmla="*/ 6847784 h 6858000"/>
              <a:gd name="connsiteX6" fmla="*/ 74394 w 5219700"/>
              <a:gd name="connsiteY6" fmla="*/ 6840297 h 6858000"/>
              <a:gd name="connsiteX7" fmla="*/ 2400300 w 5219700"/>
              <a:gd name="connsiteY7" fmla="*/ 3429000 h 6858000"/>
              <a:gd name="connsiteX8" fmla="*/ 74394 w 5219700"/>
              <a:gd name="connsiteY8" fmla="*/ 17704 h 6858000"/>
              <a:gd name="connsiteX9" fmla="*/ 0 w 5219700"/>
              <a:gd name="connsiteY9" fmla="*/ 10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19700" h="6858000">
                <a:moveTo>
                  <a:pt x="0" y="0"/>
                </a:moveTo>
                <a:lnTo>
                  <a:pt x="2609850" y="0"/>
                </a:lnTo>
                <a:cubicBezTo>
                  <a:pt x="4051230" y="0"/>
                  <a:pt x="5219700" y="1535216"/>
                  <a:pt x="5219700" y="3429000"/>
                </a:cubicBezTo>
                <a:cubicBezTo>
                  <a:pt x="5219700" y="5322784"/>
                  <a:pt x="4051230" y="6858000"/>
                  <a:pt x="2609850" y="6858000"/>
                </a:cubicBezTo>
                <a:lnTo>
                  <a:pt x="0" y="6858000"/>
                </a:lnTo>
                <a:lnTo>
                  <a:pt x="0" y="6847784"/>
                </a:lnTo>
                <a:lnTo>
                  <a:pt x="74394" y="6840297"/>
                </a:lnTo>
                <a:cubicBezTo>
                  <a:pt x="1380821" y="6664698"/>
                  <a:pt x="2400300" y="5204423"/>
                  <a:pt x="2400300" y="3429000"/>
                </a:cubicBezTo>
                <a:cubicBezTo>
                  <a:pt x="2400300" y="1653578"/>
                  <a:pt x="1380821" y="193303"/>
                  <a:pt x="74394" y="17704"/>
                </a:cubicBezTo>
                <a:lnTo>
                  <a:pt x="0" y="10216"/>
                </a:lnTo>
                <a:close/>
              </a:path>
            </a:pathLst>
          </a:custGeom>
          <a:blipFill>
            <a:blip r:embed="rId3"/>
            <a:stretch>
              <a:fillRect l="2000" t="-1000" r="-30000"/>
            </a:stretch>
          </a:blipFill>
          <a:ln>
            <a:noFill/>
          </a:ln>
          <a:effectLst>
            <a:outerShdw blurRad="254000" dist="38100" sx="102000" sy="102000" algn="l" rotWithShape="0">
              <a:prstClr val="black">
                <a:alpha val="8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3" name="Freeform 12"/>
          <p:cNvSpPr/>
          <p:nvPr/>
        </p:nvSpPr>
        <p:spPr>
          <a:xfrm>
            <a:off x="712470" y="470684"/>
            <a:ext cx="4857750" cy="6858000"/>
          </a:xfrm>
          <a:custGeom>
            <a:avLst/>
            <a:gdLst>
              <a:gd name="connsiteX0" fmla="*/ 0 w 5219700"/>
              <a:gd name="connsiteY0" fmla="*/ 0 h 6858000"/>
              <a:gd name="connsiteX1" fmla="*/ 2609850 w 5219700"/>
              <a:gd name="connsiteY1" fmla="*/ 0 h 6858000"/>
              <a:gd name="connsiteX2" fmla="*/ 5219700 w 5219700"/>
              <a:gd name="connsiteY2" fmla="*/ 3429000 h 6858000"/>
              <a:gd name="connsiteX3" fmla="*/ 2609850 w 5219700"/>
              <a:gd name="connsiteY3" fmla="*/ 6858000 h 6858000"/>
              <a:gd name="connsiteX4" fmla="*/ 0 w 5219700"/>
              <a:gd name="connsiteY4" fmla="*/ 6858000 h 6858000"/>
              <a:gd name="connsiteX5" fmla="*/ 0 w 5219700"/>
              <a:gd name="connsiteY5" fmla="*/ 6847784 h 6858000"/>
              <a:gd name="connsiteX6" fmla="*/ 74394 w 5219700"/>
              <a:gd name="connsiteY6" fmla="*/ 6840297 h 6858000"/>
              <a:gd name="connsiteX7" fmla="*/ 2400300 w 5219700"/>
              <a:gd name="connsiteY7" fmla="*/ 3429000 h 6858000"/>
              <a:gd name="connsiteX8" fmla="*/ 74394 w 5219700"/>
              <a:gd name="connsiteY8" fmla="*/ 17704 h 6858000"/>
              <a:gd name="connsiteX9" fmla="*/ 0 w 5219700"/>
              <a:gd name="connsiteY9" fmla="*/ 10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19700" h="6858000">
                <a:moveTo>
                  <a:pt x="0" y="0"/>
                </a:moveTo>
                <a:lnTo>
                  <a:pt x="2609850" y="0"/>
                </a:lnTo>
                <a:cubicBezTo>
                  <a:pt x="4051230" y="0"/>
                  <a:pt x="5219700" y="1535216"/>
                  <a:pt x="5219700" y="3429000"/>
                </a:cubicBezTo>
                <a:cubicBezTo>
                  <a:pt x="5219700" y="5322784"/>
                  <a:pt x="4051230" y="6858000"/>
                  <a:pt x="2609850" y="6858000"/>
                </a:cubicBezTo>
                <a:lnTo>
                  <a:pt x="0" y="6858000"/>
                </a:lnTo>
                <a:lnTo>
                  <a:pt x="0" y="6847784"/>
                </a:lnTo>
                <a:lnTo>
                  <a:pt x="74394" y="6840297"/>
                </a:lnTo>
                <a:cubicBezTo>
                  <a:pt x="1380821" y="6664698"/>
                  <a:pt x="2400300" y="5204423"/>
                  <a:pt x="2400300" y="3429000"/>
                </a:cubicBezTo>
                <a:cubicBezTo>
                  <a:pt x="2400300" y="1653578"/>
                  <a:pt x="1380821" y="193303"/>
                  <a:pt x="74394" y="17704"/>
                </a:cubicBezTo>
                <a:lnTo>
                  <a:pt x="0" y="10216"/>
                </a:lnTo>
                <a:close/>
              </a:path>
            </a:pathLst>
          </a:custGeom>
          <a:blipFill dpi="0" rotWithShape="1">
            <a:blip r:embed="rId4"/>
            <a:srcRect/>
            <a:stretch>
              <a:fillRect l="2000" t="-1000" r="-30000"/>
            </a:stretch>
          </a:blipFill>
          <a:ln>
            <a:noFill/>
          </a:ln>
          <a:effectLst>
            <a:outerShdw blurRad="254000" dist="38100" sx="102000" sy="102000" algn="l" rotWithShape="0">
              <a:prstClr val="black">
                <a:alpha val="8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4" name="Freeform 13"/>
          <p:cNvSpPr/>
          <p:nvPr/>
        </p:nvSpPr>
        <p:spPr>
          <a:xfrm>
            <a:off x="-2819400" y="-19050"/>
            <a:ext cx="5219700" cy="6858000"/>
          </a:xfrm>
          <a:custGeom>
            <a:avLst/>
            <a:gdLst>
              <a:gd name="connsiteX0" fmla="*/ 0 w 5219700"/>
              <a:gd name="connsiteY0" fmla="*/ 0 h 6858000"/>
              <a:gd name="connsiteX1" fmla="*/ 2609850 w 5219700"/>
              <a:gd name="connsiteY1" fmla="*/ 0 h 6858000"/>
              <a:gd name="connsiteX2" fmla="*/ 5219700 w 5219700"/>
              <a:gd name="connsiteY2" fmla="*/ 3429000 h 6858000"/>
              <a:gd name="connsiteX3" fmla="*/ 2609850 w 5219700"/>
              <a:gd name="connsiteY3" fmla="*/ 6858000 h 6858000"/>
              <a:gd name="connsiteX4" fmla="*/ 0 w 5219700"/>
              <a:gd name="connsiteY4" fmla="*/ 6858000 h 6858000"/>
              <a:gd name="connsiteX5" fmla="*/ 0 w 5219700"/>
              <a:gd name="connsiteY5" fmla="*/ 6847784 h 6858000"/>
              <a:gd name="connsiteX6" fmla="*/ 74394 w 5219700"/>
              <a:gd name="connsiteY6" fmla="*/ 6840297 h 6858000"/>
              <a:gd name="connsiteX7" fmla="*/ 2400300 w 5219700"/>
              <a:gd name="connsiteY7" fmla="*/ 3429000 h 6858000"/>
              <a:gd name="connsiteX8" fmla="*/ 74394 w 5219700"/>
              <a:gd name="connsiteY8" fmla="*/ 17704 h 6858000"/>
              <a:gd name="connsiteX9" fmla="*/ 0 w 5219700"/>
              <a:gd name="connsiteY9" fmla="*/ 10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19700" h="6858000">
                <a:moveTo>
                  <a:pt x="0" y="0"/>
                </a:moveTo>
                <a:lnTo>
                  <a:pt x="2609850" y="0"/>
                </a:lnTo>
                <a:cubicBezTo>
                  <a:pt x="4051230" y="0"/>
                  <a:pt x="5219700" y="1535216"/>
                  <a:pt x="5219700" y="3429000"/>
                </a:cubicBezTo>
                <a:cubicBezTo>
                  <a:pt x="5219700" y="5322784"/>
                  <a:pt x="4051230" y="6858000"/>
                  <a:pt x="2609850" y="6858000"/>
                </a:cubicBezTo>
                <a:lnTo>
                  <a:pt x="0" y="6858000"/>
                </a:lnTo>
                <a:lnTo>
                  <a:pt x="0" y="6847784"/>
                </a:lnTo>
                <a:lnTo>
                  <a:pt x="74394" y="6840297"/>
                </a:lnTo>
                <a:cubicBezTo>
                  <a:pt x="1380821" y="6664698"/>
                  <a:pt x="2400300" y="5204423"/>
                  <a:pt x="2400300" y="3429000"/>
                </a:cubicBezTo>
                <a:cubicBezTo>
                  <a:pt x="2400300" y="1653578"/>
                  <a:pt x="1380821" y="193303"/>
                  <a:pt x="74394" y="17704"/>
                </a:cubicBezTo>
                <a:lnTo>
                  <a:pt x="0" y="10216"/>
                </a:lnTo>
                <a:close/>
              </a:path>
            </a:pathLst>
          </a:custGeom>
          <a:blipFill dpi="0" rotWithShape="1">
            <a:blip r:embed="rId5"/>
            <a:srcRect/>
            <a:stretch>
              <a:fillRect l="52000" t="-1000" r="-30000"/>
            </a:stretch>
          </a:blipFill>
          <a:ln>
            <a:noFill/>
          </a:ln>
          <a:effectLst>
            <a:outerShdw blurRad="254000" dist="38100" sx="102000" sy="102000" algn="l" rotWithShape="0">
              <a:prstClr val="black">
                <a:alpha val="8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6" name="Rectangle 15"/>
          <p:cNvSpPr/>
          <p:nvPr/>
        </p:nvSpPr>
        <p:spPr>
          <a:xfrm>
            <a:off x="7497644" y="1347847"/>
            <a:ext cx="4481740" cy="2185214"/>
          </a:xfrm>
          <a:prstGeom prst="rect">
            <a:avLst/>
          </a:prstGeom>
        </p:spPr>
        <p:txBody>
          <a:bodyPr wrap="none">
            <a:spAutoFit/>
          </a:bodyPr>
          <a:lstStyle/>
          <a:p>
            <a:pPr algn="ctr"/>
            <a:r>
              <a:rPr lang="en-US" altLang="ko-KR" sz="3200" b="1" i="0" dirty="0">
                <a:solidFill>
                  <a:schemeClr val="accent6">
                    <a:lumMod val="75000"/>
                  </a:schemeClr>
                </a:solidFill>
                <a:effectLst/>
                <a:latin typeface="Aptos Display" panose="020B0004020202020204" pitchFamily="34" charset="0"/>
              </a:rPr>
              <a:t>DEVELOPMENT STAGES </a:t>
            </a:r>
          </a:p>
          <a:p>
            <a:pPr algn="ctr"/>
            <a:r>
              <a:rPr lang="en-US" altLang="ko-KR" sz="3200" b="1" i="0" dirty="0">
                <a:solidFill>
                  <a:schemeClr val="accent6">
                    <a:lumMod val="75000"/>
                  </a:schemeClr>
                </a:solidFill>
                <a:effectLst/>
                <a:latin typeface="Aptos Display" panose="020B0004020202020204" pitchFamily="34" charset="0"/>
              </a:rPr>
              <a:t>OF AGRICULTURE</a:t>
            </a:r>
          </a:p>
          <a:p>
            <a:pPr algn="ctr"/>
            <a:r>
              <a:rPr lang="en-US" altLang="ko-KR" sz="3200" b="1" i="0" dirty="0">
                <a:solidFill>
                  <a:schemeClr val="accent6">
                    <a:lumMod val="75000"/>
                  </a:schemeClr>
                </a:solidFill>
                <a:effectLst/>
                <a:latin typeface="Aptos Display" panose="020B0004020202020204" pitchFamily="34" charset="0"/>
              </a:rPr>
              <a:t> INFORMATION SYSTEM</a:t>
            </a:r>
          </a:p>
          <a:p>
            <a:pPr algn="ctr"/>
            <a:r>
              <a:rPr lang="en-US" altLang="ko-KR" sz="3200" b="1" i="0" dirty="0">
                <a:solidFill>
                  <a:schemeClr val="accent6">
                    <a:lumMod val="75000"/>
                  </a:schemeClr>
                </a:solidFill>
                <a:effectLst/>
                <a:latin typeface="Aptos Display" panose="020B0004020202020204" pitchFamily="34" charset="0"/>
              </a:rPr>
              <a:t> IN KOREA(</a:t>
            </a:r>
            <a:r>
              <a:rPr lang="en-US" altLang="ko-KR" sz="4000" i="0" dirty="0">
                <a:solidFill>
                  <a:srgbClr val="FF0000"/>
                </a:solidFill>
                <a:effectLst/>
                <a:latin typeface="Aptos Display" panose="020B0004020202020204" pitchFamily="34" charset="0"/>
              </a:rPr>
              <a:t>H-</a:t>
            </a:r>
            <a:r>
              <a:rPr lang="en-US" altLang="ko-KR" sz="3600" b="1" i="0" dirty="0">
                <a:solidFill>
                  <a:srgbClr val="FF0000"/>
                </a:solidFill>
                <a:effectLst/>
                <a:latin typeface="Aptos Display" panose="020B0004020202020204" pitchFamily="34" charset="0"/>
              </a:rPr>
              <a:t>K-AIS</a:t>
            </a:r>
            <a:r>
              <a:rPr lang="en-US" altLang="ko-KR" sz="3200" b="1" i="0" dirty="0">
                <a:solidFill>
                  <a:schemeClr val="accent6">
                    <a:lumMod val="75000"/>
                  </a:schemeClr>
                </a:solidFill>
                <a:effectLst/>
                <a:latin typeface="Aptos Display" panose="020B0004020202020204" pitchFamily="34" charset="0"/>
              </a:rPr>
              <a:t>)</a:t>
            </a:r>
            <a:endParaRPr lang="en-PH" sz="3200" b="1" dirty="0">
              <a:solidFill>
                <a:schemeClr val="accent6">
                  <a:lumMod val="75000"/>
                </a:schemeClr>
              </a:solidFill>
            </a:endParaRPr>
          </a:p>
        </p:txBody>
      </p:sp>
      <p:sp>
        <p:nvSpPr>
          <p:cNvPr id="18" name="Rectangle 17"/>
          <p:cNvSpPr/>
          <p:nvPr/>
        </p:nvSpPr>
        <p:spPr>
          <a:xfrm>
            <a:off x="6893004" y="6469618"/>
            <a:ext cx="1107996" cy="369332"/>
          </a:xfrm>
          <a:prstGeom prst="rect">
            <a:avLst/>
          </a:prstGeom>
        </p:spPr>
        <p:txBody>
          <a:bodyPr wrap="none">
            <a:spAutoFit/>
          </a:bodyPr>
          <a:lstStyle/>
          <a:p>
            <a:r>
              <a:rPr lang="en-US" altLang="ko-KR" dirty="0"/>
              <a:t>2025. 6. 5</a:t>
            </a:r>
            <a:endParaRPr lang="ko-KR" altLang="en-US" dirty="0"/>
          </a:p>
        </p:txBody>
      </p:sp>
      <p:sp>
        <p:nvSpPr>
          <p:cNvPr id="19" name="Rectangle 18"/>
          <p:cNvSpPr/>
          <p:nvPr/>
        </p:nvSpPr>
        <p:spPr>
          <a:xfrm>
            <a:off x="10210817" y="6396335"/>
            <a:ext cx="1981183" cy="461665"/>
          </a:xfrm>
          <a:prstGeom prst="rect">
            <a:avLst/>
          </a:prstGeom>
        </p:spPr>
        <p:txBody>
          <a:bodyPr wrap="none">
            <a:spAutoFit/>
          </a:bodyPr>
          <a:lstStyle/>
          <a:p>
            <a:r>
              <a:rPr lang="en-US" altLang="ko-KR" sz="2400" b="1" dirty="0">
                <a:solidFill>
                  <a:schemeClr val="accent6">
                    <a:lumMod val="75000"/>
                  </a:schemeClr>
                </a:solidFill>
              </a:rPr>
              <a:t>BOHWAN SEO</a:t>
            </a:r>
            <a:endParaRPr lang="ko-KR" altLang="en-US" sz="2400" b="1" dirty="0">
              <a:solidFill>
                <a:schemeClr val="accent6">
                  <a:lumMod val="75000"/>
                </a:schemeClr>
              </a:solidFill>
            </a:endParaRPr>
          </a:p>
        </p:txBody>
      </p:sp>
      <p:sp>
        <p:nvSpPr>
          <p:cNvPr id="20" name="Rectangle 19"/>
          <p:cNvSpPr/>
          <p:nvPr/>
        </p:nvSpPr>
        <p:spPr>
          <a:xfrm>
            <a:off x="7738264" y="3899684"/>
            <a:ext cx="4000500" cy="954107"/>
          </a:xfrm>
          <a:prstGeom prst="rect">
            <a:avLst/>
          </a:prstGeom>
        </p:spPr>
        <p:txBody>
          <a:bodyPr wrap="square">
            <a:spAutoFit/>
          </a:bodyPr>
          <a:lstStyle/>
          <a:p>
            <a:pPr algn="ctr"/>
            <a:r>
              <a:rPr lang="en-PH" sz="1400" dirty="0"/>
              <a:t>Korean’s industry-academia-government-research-mam development chain from poor country to a developed country in 70 years(core industry &amp; Agricultural Information </a:t>
            </a:r>
            <a:r>
              <a:rPr lang="en-US" sz="1400" dirty="0"/>
              <a:t>system</a:t>
            </a:r>
            <a:r>
              <a:rPr lang="en-PH" sz="1400" dirty="0"/>
              <a:t> )</a:t>
            </a:r>
          </a:p>
        </p:txBody>
      </p:sp>
    </p:spTree>
    <p:extLst>
      <p:ext uri="{BB962C8B-B14F-4D97-AF65-F5344CB8AC3E}">
        <p14:creationId xmlns:p14="http://schemas.microsoft.com/office/powerpoint/2010/main" val="1875765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AEB24-BA31-89CD-35A2-E7EC2278B6D1}"/>
            </a:ext>
          </a:extLst>
        </p:cNvPr>
        <p:cNvGrpSpPr/>
        <p:nvPr/>
      </p:nvGrpSpPr>
      <p:grpSpPr>
        <a:xfrm>
          <a:off x="0" y="0"/>
          <a:ext cx="0" cy="0"/>
          <a:chOff x="0" y="0"/>
          <a:chExt cx="0" cy="0"/>
        </a:xfrm>
      </p:grpSpPr>
      <p:pic>
        <p:nvPicPr>
          <p:cNvPr id="6" name="그림 5">
            <a:extLst>
              <a:ext uri="{FF2B5EF4-FFF2-40B4-BE49-F238E27FC236}">
                <a16:creationId xmlns:a16="http://schemas.microsoft.com/office/drawing/2014/main" id="{A35BB6FF-4F2E-C1EB-5FE6-41F3BEA00B91}"/>
              </a:ext>
            </a:extLst>
          </p:cNvPr>
          <p:cNvPicPr>
            <a:picLocks noChangeAspect="1"/>
          </p:cNvPicPr>
          <p:nvPr/>
        </p:nvPicPr>
        <p:blipFill>
          <a:blip r:embed="rId2"/>
          <a:stretch>
            <a:fillRect/>
          </a:stretch>
        </p:blipFill>
        <p:spPr>
          <a:xfrm>
            <a:off x="195262" y="172719"/>
            <a:ext cx="11801475" cy="6512560"/>
          </a:xfrm>
          <a:prstGeom prst="rect">
            <a:avLst/>
          </a:prstGeom>
        </p:spPr>
      </p:pic>
      <p:pic>
        <p:nvPicPr>
          <p:cNvPr id="3" name="그림 2">
            <a:extLst>
              <a:ext uri="{FF2B5EF4-FFF2-40B4-BE49-F238E27FC236}">
                <a16:creationId xmlns:a16="http://schemas.microsoft.com/office/drawing/2014/main" id="{157FB56F-6C0A-C48C-0990-2257938DA539}"/>
              </a:ext>
            </a:extLst>
          </p:cNvPr>
          <p:cNvPicPr>
            <a:picLocks noChangeAspect="1"/>
          </p:cNvPicPr>
          <p:nvPr/>
        </p:nvPicPr>
        <p:blipFill>
          <a:blip r:embed="rId3"/>
          <a:stretch>
            <a:fillRect/>
          </a:stretch>
        </p:blipFill>
        <p:spPr>
          <a:xfrm>
            <a:off x="112849" y="74814"/>
            <a:ext cx="11940395" cy="6691745"/>
          </a:xfrm>
          <a:prstGeom prst="rect">
            <a:avLst/>
          </a:prstGeom>
        </p:spPr>
      </p:pic>
    </p:spTree>
    <p:extLst>
      <p:ext uri="{BB962C8B-B14F-4D97-AF65-F5344CB8AC3E}">
        <p14:creationId xmlns:p14="http://schemas.microsoft.com/office/powerpoint/2010/main" val="1944977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a:extLst>
              <a:ext uri="{FF2B5EF4-FFF2-40B4-BE49-F238E27FC236}">
                <a16:creationId xmlns:a16="http://schemas.microsoft.com/office/drawing/2014/main" id="{46ECCEE7-9B0C-E2F4-9F29-126CD0666EC0}"/>
              </a:ext>
            </a:extLst>
          </p:cNvPr>
          <p:cNvPicPr>
            <a:picLocks noChangeAspect="1"/>
          </p:cNvPicPr>
          <p:nvPr/>
        </p:nvPicPr>
        <p:blipFill>
          <a:blip r:embed="rId2"/>
          <a:stretch>
            <a:fillRect/>
          </a:stretch>
        </p:blipFill>
        <p:spPr>
          <a:xfrm>
            <a:off x="11621476" y="6516131"/>
            <a:ext cx="570523" cy="353673"/>
          </a:xfrm>
          <a:prstGeom prst="rect">
            <a:avLst/>
          </a:prstGeom>
        </p:spPr>
      </p:pic>
      <p:grpSp>
        <p:nvGrpSpPr>
          <p:cNvPr id="129" name="Group 128"/>
          <p:cNvGrpSpPr/>
          <p:nvPr/>
        </p:nvGrpSpPr>
        <p:grpSpPr>
          <a:xfrm>
            <a:off x="1029247" y="67881"/>
            <a:ext cx="9724696" cy="8557248"/>
            <a:chOff x="1100903" y="-386584"/>
            <a:chExt cx="9724696" cy="8557248"/>
          </a:xfrm>
        </p:grpSpPr>
        <p:sp>
          <p:nvSpPr>
            <p:cNvPr id="90" name="Oval 89"/>
            <p:cNvSpPr/>
            <p:nvPr/>
          </p:nvSpPr>
          <p:spPr>
            <a:xfrm>
              <a:off x="3540000" y="1342900"/>
              <a:ext cx="5112000" cy="5112000"/>
            </a:xfrm>
            <a:prstGeom prst="ellipse">
              <a:avLst/>
            </a:prstGeom>
            <a:solidFill>
              <a:schemeClr val="bg1"/>
            </a:solidFill>
            <a:ln>
              <a:solidFill>
                <a:schemeClr val="bg1"/>
              </a:solidFill>
            </a:ln>
            <a:effectLst>
              <a:outerShdw blurRad="2540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9" name="Freeform 68"/>
            <p:cNvSpPr/>
            <p:nvPr/>
          </p:nvSpPr>
          <p:spPr>
            <a:xfrm>
              <a:off x="4105791" y="1560053"/>
              <a:ext cx="1990210" cy="1824686"/>
            </a:xfrm>
            <a:custGeom>
              <a:avLst/>
              <a:gdLst>
                <a:gd name="connsiteX0" fmla="*/ 1990210 w 1990210"/>
                <a:gd name="connsiteY0" fmla="*/ 0 h 1824686"/>
                <a:gd name="connsiteX1" fmla="*/ 1990210 w 1990210"/>
                <a:gd name="connsiteY1" fmla="*/ 1350000 h 1824686"/>
                <a:gd name="connsiteX2" fmla="*/ 1911847 w 1990210"/>
                <a:gd name="connsiteY2" fmla="*/ 1353957 h 1824686"/>
                <a:gd name="connsiteX3" fmla="*/ 1192145 w 1990210"/>
                <a:gd name="connsiteY3" fmla="*/ 1785328 h 1824686"/>
                <a:gd name="connsiteX4" fmla="*/ 1168235 w 1990210"/>
                <a:gd name="connsiteY4" fmla="*/ 1824686 h 1824686"/>
                <a:gd name="connsiteX5" fmla="*/ 0 w 1990210"/>
                <a:gd name="connsiteY5" fmla="*/ 1150205 h 1824686"/>
                <a:gd name="connsiteX6" fmla="*/ 72704 w 1990210"/>
                <a:gd name="connsiteY6" fmla="*/ 1030530 h 1824686"/>
                <a:gd name="connsiteX7" fmla="*/ 1773818 w 1990210"/>
                <a:gd name="connsiteY7" fmla="*/ 10927 h 1824686"/>
                <a:gd name="connsiteX8" fmla="*/ 1990210 w 1990210"/>
                <a:gd name="connsiteY8" fmla="*/ 0 h 1824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210" h="1824686">
                  <a:moveTo>
                    <a:pt x="1990210" y="0"/>
                  </a:moveTo>
                  <a:lnTo>
                    <a:pt x="1990210" y="1350000"/>
                  </a:lnTo>
                  <a:lnTo>
                    <a:pt x="1911847" y="1353957"/>
                  </a:lnTo>
                  <a:cubicBezTo>
                    <a:pt x="1612319" y="1384376"/>
                    <a:pt x="1352265" y="1548320"/>
                    <a:pt x="1192145" y="1785328"/>
                  </a:cubicBezTo>
                  <a:lnTo>
                    <a:pt x="1168235" y="1824686"/>
                  </a:lnTo>
                  <a:lnTo>
                    <a:pt x="0" y="1150205"/>
                  </a:lnTo>
                  <a:lnTo>
                    <a:pt x="72704" y="1030530"/>
                  </a:lnTo>
                  <a:cubicBezTo>
                    <a:pt x="451168" y="470330"/>
                    <a:pt x="1065842" y="82826"/>
                    <a:pt x="1773818" y="10927"/>
                  </a:cubicBezTo>
                  <a:lnTo>
                    <a:pt x="1990210" y="0"/>
                  </a:lnTo>
                  <a:close/>
                </a:path>
              </a:pathLst>
            </a:custGeom>
            <a:blipFill dpi="0" rotWithShape="1">
              <a:blip r:embed="rId3"/>
              <a:srcRect/>
              <a:stretch>
                <a:fillRect l="2000" t="-1000" r="-4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8" name="Freeform 67"/>
            <p:cNvSpPr/>
            <p:nvPr/>
          </p:nvSpPr>
          <p:spPr>
            <a:xfrm>
              <a:off x="6141720" y="1560053"/>
              <a:ext cx="1990210" cy="1824686"/>
            </a:xfrm>
            <a:custGeom>
              <a:avLst/>
              <a:gdLst>
                <a:gd name="connsiteX0" fmla="*/ 0 w 1990210"/>
                <a:gd name="connsiteY0" fmla="*/ 0 h 1824686"/>
                <a:gd name="connsiteX1" fmla="*/ 216391 w 1990210"/>
                <a:gd name="connsiteY1" fmla="*/ 10927 h 1824686"/>
                <a:gd name="connsiteX2" fmla="*/ 1917505 w 1990210"/>
                <a:gd name="connsiteY2" fmla="*/ 1030530 h 1824686"/>
                <a:gd name="connsiteX3" fmla="*/ 1990210 w 1990210"/>
                <a:gd name="connsiteY3" fmla="*/ 1150205 h 1824686"/>
                <a:gd name="connsiteX4" fmla="*/ 821975 w 1990210"/>
                <a:gd name="connsiteY4" fmla="*/ 1824686 h 1824686"/>
                <a:gd name="connsiteX5" fmla="*/ 798064 w 1990210"/>
                <a:gd name="connsiteY5" fmla="*/ 1785328 h 1824686"/>
                <a:gd name="connsiteX6" fmla="*/ 78362 w 1990210"/>
                <a:gd name="connsiteY6" fmla="*/ 1353957 h 1824686"/>
                <a:gd name="connsiteX7" fmla="*/ 0 w 1990210"/>
                <a:gd name="connsiteY7" fmla="*/ 1350000 h 1824686"/>
                <a:gd name="connsiteX8" fmla="*/ 0 w 1990210"/>
                <a:gd name="connsiteY8" fmla="*/ 0 h 1824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210" h="1824686">
                  <a:moveTo>
                    <a:pt x="0" y="0"/>
                  </a:moveTo>
                  <a:lnTo>
                    <a:pt x="216391" y="10927"/>
                  </a:lnTo>
                  <a:cubicBezTo>
                    <a:pt x="924367" y="82826"/>
                    <a:pt x="1539041" y="470330"/>
                    <a:pt x="1917505" y="1030530"/>
                  </a:cubicBezTo>
                  <a:lnTo>
                    <a:pt x="1990210" y="1150205"/>
                  </a:lnTo>
                  <a:lnTo>
                    <a:pt x="821975" y="1824686"/>
                  </a:lnTo>
                  <a:lnTo>
                    <a:pt x="798064" y="1785328"/>
                  </a:lnTo>
                  <a:cubicBezTo>
                    <a:pt x="637945" y="1548320"/>
                    <a:pt x="377890" y="1384376"/>
                    <a:pt x="78362" y="1353957"/>
                  </a:cubicBezTo>
                  <a:lnTo>
                    <a:pt x="0" y="1350000"/>
                  </a:lnTo>
                  <a:lnTo>
                    <a:pt x="0" y="0"/>
                  </a:lnTo>
                  <a:close/>
                </a:path>
              </a:pathLst>
            </a:custGeom>
            <a:blipFill>
              <a:blip r:embed="rId4"/>
              <a:stretch>
                <a:fillRect t="1000" b="6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5" name="Freeform 64"/>
            <p:cNvSpPr/>
            <p:nvPr/>
          </p:nvSpPr>
          <p:spPr>
            <a:xfrm>
              <a:off x="3778861" y="2749341"/>
              <a:ext cx="1471423" cy="2299118"/>
            </a:xfrm>
            <a:custGeom>
              <a:avLst/>
              <a:gdLst>
                <a:gd name="connsiteX0" fmla="*/ 303187 w 1471423"/>
                <a:gd name="connsiteY0" fmla="*/ 0 h 2299118"/>
                <a:gd name="connsiteX1" fmla="*/ 1471422 w 1471423"/>
                <a:gd name="connsiteY1" fmla="*/ 674481 h 2299118"/>
                <a:gd name="connsiteX2" fmla="*/ 1469488 w 1471423"/>
                <a:gd name="connsiteY2" fmla="*/ 677665 h 2299118"/>
                <a:gd name="connsiteX3" fmla="*/ 1350000 w 1471423"/>
                <a:gd name="connsiteY3" fmla="*/ 1149558 h 2299118"/>
                <a:gd name="connsiteX4" fmla="*/ 1469488 w 1471423"/>
                <a:gd name="connsiteY4" fmla="*/ 1621451 h 2299118"/>
                <a:gd name="connsiteX5" fmla="*/ 1471423 w 1471423"/>
                <a:gd name="connsiteY5" fmla="*/ 1624637 h 2299118"/>
                <a:gd name="connsiteX6" fmla="*/ 303188 w 1471423"/>
                <a:gd name="connsiteY6" fmla="*/ 2299118 h 2299118"/>
                <a:gd name="connsiteX7" fmla="*/ 282425 w 1471423"/>
                <a:gd name="connsiteY7" fmla="*/ 2264941 h 2299118"/>
                <a:gd name="connsiteX8" fmla="*/ 0 w 1471423"/>
                <a:gd name="connsiteY8" fmla="*/ 1149558 h 2299118"/>
                <a:gd name="connsiteX9" fmla="*/ 282425 w 1471423"/>
                <a:gd name="connsiteY9" fmla="*/ 34175 h 2299118"/>
                <a:gd name="connsiteX10" fmla="*/ 303187 w 1471423"/>
                <a:gd name="connsiteY10" fmla="*/ 0 h 229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71423" h="2299118">
                  <a:moveTo>
                    <a:pt x="303187" y="0"/>
                  </a:moveTo>
                  <a:lnTo>
                    <a:pt x="1471422" y="674481"/>
                  </a:lnTo>
                  <a:lnTo>
                    <a:pt x="1469488" y="677665"/>
                  </a:lnTo>
                  <a:cubicBezTo>
                    <a:pt x="1393285" y="817942"/>
                    <a:pt x="1350000" y="978695"/>
                    <a:pt x="1350000" y="1149558"/>
                  </a:cubicBezTo>
                  <a:cubicBezTo>
                    <a:pt x="1350000" y="1320421"/>
                    <a:pt x="1393285" y="1481175"/>
                    <a:pt x="1469488" y="1621451"/>
                  </a:cubicBezTo>
                  <a:lnTo>
                    <a:pt x="1471423" y="1624637"/>
                  </a:lnTo>
                  <a:lnTo>
                    <a:pt x="303188" y="2299118"/>
                  </a:lnTo>
                  <a:lnTo>
                    <a:pt x="282425" y="2264941"/>
                  </a:lnTo>
                  <a:cubicBezTo>
                    <a:pt x="102310" y="1933379"/>
                    <a:pt x="0" y="1553416"/>
                    <a:pt x="0" y="1149558"/>
                  </a:cubicBezTo>
                  <a:cubicBezTo>
                    <a:pt x="0" y="745700"/>
                    <a:pt x="102310" y="365738"/>
                    <a:pt x="282425" y="34175"/>
                  </a:cubicBezTo>
                  <a:lnTo>
                    <a:pt x="303187" y="0"/>
                  </a:lnTo>
                  <a:close/>
                </a:path>
              </a:pathLst>
            </a:custGeom>
            <a:blipFill dpi="0" rotWithShape="1">
              <a:blip r:embed="rId5"/>
              <a:srcRect/>
              <a:stretch>
                <a:fillRect r="-1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4" name="Freeform 63"/>
            <p:cNvSpPr/>
            <p:nvPr/>
          </p:nvSpPr>
          <p:spPr>
            <a:xfrm>
              <a:off x="6987438" y="2749342"/>
              <a:ext cx="1471423" cy="2299117"/>
            </a:xfrm>
            <a:custGeom>
              <a:avLst/>
              <a:gdLst>
                <a:gd name="connsiteX0" fmla="*/ 1168236 w 1471423"/>
                <a:gd name="connsiteY0" fmla="*/ 0 h 2299117"/>
                <a:gd name="connsiteX1" fmla="*/ 1188998 w 1471423"/>
                <a:gd name="connsiteY1" fmla="*/ 34175 h 2299117"/>
                <a:gd name="connsiteX2" fmla="*/ 1471423 w 1471423"/>
                <a:gd name="connsiteY2" fmla="*/ 1149558 h 2299117"/>
                <a:gd name="connsiteX3" fmla="*/ 1188998 w 1471423"/>
                <a:gd name="connsiteY3" fmla="*/ 2264941 h 2299117"/>
                <a:gd name="connsiteX4" fmla="*/ 1168235 w 1471423"/>
                <a:gd name="connsiteY4" fmla="*/ 2299117 h 2299117"/>
                <a:gd name="connsiteX5" fmla="*/ 0 w 1471423"/>
                <a:gd name="connsiteY5" fmla="*/ 1624636 h 2299117"/>
                <a:gd name="connsiteX6" fmla="*/ 1935 w 1471423"/>
                <a:gd name="connsiteY6" fmla="*/ 1621451 h 2299117"/>
                <a:gd name="connsiteX7" fmla="*/ 121423 w 1471423"/>
                <a:gd name="connsiteY7" fmla="*/ 1149558 h 2299117"/>
                <a:gd name="connsiteX8" fmla="*/ 1935 w 1471423"/>
                <a:gd name="connsiteY8" fmla="*/ 677665 h 2299117"/>
                <a:gd name="connsiteX9" fmla="*/ 1 w 1471423"/>
                <a:gd name="connsiteY9" fmla="*/ 674482 h 2299117"/>
                <a:gd name="connsiteX10" fmla="*/ 1168236 w 1471423"/>
                <a:gd name="connsiteY10" fmla="*/ 0 h 229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71423" h="2299117">
                  <a:moveTo>
                    <a:pt x="1168236" y="0"/>
                  </a:moveTo>
                  <a:lnTo>
                    <a:pt x="1188998" y="34175"/>
                  </a:lnTo>
                  <a:cubicBezTo>
                    <a:pt x="1369113" y="365738"/>
                    <a:pt x="1471423" y="745700"/>
                    <a:pt x="1471423" y="1149558"/>
                  </a:cubicBezTo>
                  <a:cubicBezTo>
                    <a:pt x="1471423" y="1553416"/>
                    <a:pt x="1369113" y="1933379"/>
                    <a:pt x="1188998" y="2264941"/>
                  </a:cubicBezTo>
                  <a:lnTo>
                    <a:pt x="1168235" y="2299117"/>
                  </a:lnTo>
                  <a:lnTo>
                    <a:pt x="0" y="1624636"/>
                  </a:lnTo>
                  <a:lnTo>
                    <a:pt x="1935" y="1621451"/>
                  </a:lnTo>
                  <a:cubicBezTo>
                    <a:pt x="78138" y="1481175"/>
                    <a:pt x="121423" y="1320421"/>
                    <a:pt x="121423" y="1149558"/>
                  </a:cubicBezTo>
                  <a:cubicBezTo>
                    <a:pt x="121423" y="978695"/>
                    <a:pt x="78138" y="817942"/>
                    <a:pt x="1935" y="677665"/>
                  </a:cubicBezTo>
                  <a:lnTo>
                    <a:pt x="1" y="674482"/>
                  </a:lnTo>
                  <a:lnTo>
                    <a:pt x="1168236" y="0"/>
                  </a:lnTo>
                  <a:close/>
                </a:path>
              </a:pathLst>
            </a:custGeom>
            <a:blipFill dpi="0" rotWithShape="1">
              <a:blip r:embed="rId6"/>
              <a:srcRect/>
              <a:stretch>
                <a:fillRect l="1000" b="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6" name="Freeform 55"/>
            <p:cNvSpPr/>
            <p:nvPr/>
          </p:nvSpPr>
          <p:spPr>
            <a:xfrm>
              <a:off x="6141721" y="4413061"/>
              <a:ext cx="1990209" cy="1824684"/>
            </a:xfrm>
            <a:custGeom>
              <a:avLst/>
              <a:gdLst>
                <a:gd name="connsiteX0" fmla="*/ 821974 w 1990209"/>
                <a:gd name="connsiteY0" fmla="*/ 0 h 1824684"/>
                <a:gd name="connsiteX1" fmla="*/ 1990209 w 1990209"/>
                <a:gd name="connsiteY1" fmla="*/ 674481 h 1824684"/>
                <a:gd name="connsiteX2" fmla="*/ 1917505 w 1990209"/>
                <a:gd name="connsiteY2" fmla="*/ 794154 h 1824684"/>
                <a:gd name="connsiteX3" fmla="*/ 216391 w 1990209"/>
                <a:gd name="connsiteY3" fmla="*/ 1813757 h 1824684"/>
                <a:gd name="connsiteX4" fmla="*/ 0 w 1990209"/>
                <a:gd name="connsiteY4" fmla="*/ 1824684 h 1824684"/>
                <a:gd name="connsiteX5" fmla="*/ 0 w 1990209"/>
                <a:gd name="connsiteY5" fmla="*/ 474684 h 1824684"/>
                <a:gd name="connsiteX6" fmla="*/ 78362 w 1990209"/>
                <a:gd name="connsiteY6" fmla="*/ 470727 h 1824684"/>
                <a:gd name="connsiteX7" fmla="*/ 798064 w 1990209"/>
                <a:gd name="connsiteY7" fmla="*/ 39356 h 1824684"/>
                <a:gd name="connsiteX8" fmla="*/ 821974 w 1990209"/>
                <a:gd name="connsiteY8" fmla="*/ 0 h 1824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209" h="1824684">
                  <a:moveTo>
                    <a:pt x="821974" y="0"/>
                  </a:moveTo>
                  <a:lnTo>
                    <a:pt x="1990209" y="674481"/>
                  </a:lnTo>
                  <a:lnTo>
                    <a:pt x="1917505" y="794154"/>
                  </a:lnTo>
                  <a:cubicBezTo>
                    <a:pt x="1539041" y="1354354"/>
                    <a:pt x="924367" y="1741858"/>
                    <a:pt x="216391" y="1813757"/>
                  </a:cubicBezTo>
                  <a:lnTo>
                    <a:pt x="0" y="1824684"/>
                  </a:lnTo>
                  <a:lnTo>
                    <a:pt x="0" y="474684"/>
                  </a:lnTo>
                  <a:lnTo>
                    <a:pt x="78362" y="470727"/>
                  </a:lnTo>
                  <a:cubicBezTo>
                    <a:pt x="377890" y="440308"/>
                    <a:pt x="637945" y="276364"/>
                    <a:pt x="798064" y="39356"/>
                  </a:cubicBezTo>
                  <a:lnTo>
                    <a:pt x="821974" y="0"/>
                  </a:lnTo>
                  <a:close/>
                </a:path>
              </a:pathLst>
            </a:custGeom>
            <a:blipFill dpi="0" rotWithShape="1">
              <a:blip r:embed="rId7"/>
              <a:srcRect/>
              <a:stretch>
                <a:fillRect t="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5" name="Freeform 54"/>
            <p:cNvSpPr/>
            <p:nvPr/>
          </p:nvSpPr>
          <p:spPr>
            <a:xfrm>
              <a:off x="4105793" y="4413061"/>
              <a:ext cx="1990209" cy="1824684"/>
            </a:xfrm>
            <a:custGeom>
              <a:avLst/>
              <a:gdLst>
                <a:gd name="connsiteX0" fmla="*/ 1168235 w 1990209"/>
                <a:gd name="connsiteY0" fmla="*/ 0 h 1824684"/>
                <a:gd name="connsiteX1" fmla="*/ 1192144 w 1990209"/>
                <a:gd name="connsiteY1" fmla="*/ 39356 h 1824684"/>
                <a:gd name="connsiteX2" fmla="*/ 1911846 w 1990209"/>
                <a:gd name="connsiteY2" fmla="*/ 470727 h 1824684"/>
                <a:gd name="connsiteX3" fmla="*/ 1990209 w 1990209"/>
                <a:gd name="connsiteY3" fmla="*/ 474684 h 1824684"/>
                <a:gd name="connsiteX4" fmla="*/ 1990209 w 1990209"/>
                <a:gd name="connsiteY4" fmla="*/ 1824684 h 1824684"/>
                <a:gd name="connsiteX5" fmla="*/ 1773817 w 1990209"/>
                <a:gd name="connsiteY5" fmla="*/ 1813757 h 1824684"/>
                <a:gd name="connsiteX6" fmla="*/ 72703 w 1990209"/>
                <a:gd name="connsiteY6" fmla="*/ 794154 h 1824684"/>
                <a:gd name="connsiteX7" fmla="*/ 0 w 1990209"/>
                <a:gd name="connsiteY7" fmla="*/ 674481 h 1824684"/>
                <a:gd name="connsiteX8" fmla="*/ 1168235 w 1990209"/>
                <a:gd name="connsiteY8" fmla="*/ 0 h 1824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209" h="1824684">
                  <a:moveTo>
                    <a:pt x="1168235" y="0"/>
                  </a:moveTo>
                  <a:lnTo>
                    <a:pt x="1192144" y="39356"/>
                  </a:lnTo>
                  <a:cubicBezTo>
                    <a:pt x="1352264" y="276364"/>
                    <a:pt x="1612318" y="440308"/>
                    <a:pt x="1911846" y="470727"/>
                  </a:cubicBezTo>
                  <a:lnTo>
                    <a:pt x="1990209" y="474684"/>
                  </a:lnTo>
                  <a:lnTo>
                    <a:pt x="1990209" y="1824684"/>
                  </a:lnTo>
                  <a:lnTo>
                    <a:pt x="1773817" y="1813757"/>
                  </a:lnTo>
                  <a:cubicBezTo>
                    <a:pt x="1065841" y="1741858"/>
                    <a:pt x="451167" y="1354354"/>
                    <a:pt x="72703" y="794154"/>
                  </a:cubicBezTo>
                  <a:lnTo>
                    <a:pt x="0" y="674481"/>
                  </a:lnTo>
                  <a:lnTo>
                    <a:pt x="1168235" y="0"/>
                  </a:lnTo>
                  <a:close/>
                </a:path>
              </a:pathLst>
            </a:custGeom>
            <a:blipFill dpi="0" rotWithShape="1">
              <a:blip r:embed="rId8"/>
              <a:srcRect/>
              <a:stretch>
                <a:fillRect l="1000" r="-6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9" name="Oval 88"/>
            <p:cNvSpPr/>
            <p:nvPr/>
          </p:nvSpPr>
          <p:spPr>
            <a:xfrm>
              <a:off x="5250283" y="3020786"/>
              <a:ext cx="1737153" cy="1756228"/>
            </a:xfrm>
            <a:prstGeom prst="ellipse">
              <a:avLst/>
            </a:prstGeom>
            <a:solidFill>
              <a:schemeClr val="bg1"/>
            </a:solidFill>
            <a:ln>
              <a:solidFill>
                <a:schemeClr val="bg1"/>
              </a:solidFill>
            </a:ln>
            <a:effectLst>
              <a:outerShdw blurRad="2540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91" name="TextBox 90"/>
            <p:cNvSpPr txBox="1"/>
            <p:nvPr/>
          </p:nvSpPr>
          <p:spPr>
            <a:xfrm>
              <a:off x="5250281" y="3544957"/>
              <a:ext cx="1691438" cy="707886"/>
            </a:xfrm>
            <a:prstGeom prst="rect">
              <a:avLst/>
            </a:prstGeom>
            <a:noFill/>
          </p:spPr>
          <p:txBody>
            <a:bodyPr wrap="square" rtlCol="0">
              <a:spAutoFit/>
            </a:bodyPr>
            <a:lstStyle/>
            <a:p>
              <a:pPr algn="ctr"/>
              <a:r>
                <a:rPr lang="en-PH" sz="2000" b="1" dirty="0"/>
                <a:t>SYSTEM INTEGRATION</a:t>
              </a:r>
            </a:p>
          </p:txBody>
        </p:sp>
        <p:pic>
          <p:nvPicPr>
            <p:cNvPr id="123" name="Picture 1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6017095">
              <a:off x="1100903" y="1640102"/>
              <a:ext cx="4819639" cy="4819639"/>
            </a:xfrm>
            <a:prstGeom prst="rect">
              <a:avLst/>
            </a:prstGeom>
          </p:spPr>
        </p:pic>
        <p:pic>
          <p:nvPicPr>
            <p:cNvPr id="124" name="Picture 12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9607533">
              <a:off x="2598375" y="-369319"/>
              <a:ext cx="4453277" cy="4453277"/>
            </a:xfrm>
            <a:prstGeom prst="rect">
              <a:avLst/>
            </a:prstGeom>
          </p:spPr>
        </p:pic>
        <p:pic>
          <p:nvPicPr>
            <p:cNvPr id="125" name="Picture 12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875017">
              <a:off x="5144437" y="-386584"/>
              <a:ext cx="4408411" cy="4408411"/>
            </a:xfrm>
            <a:prstGeom prst="rect">
              <a:avLst/>
            </a:prstGeom>
          </p:spPr>
        </p:pic>
        <p:pic>
          <p:nvPicPr>
            <p:cNvPr id="126" name="Picture 12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5400000">
              <a:off x="6183239" y="1495101"/>
              <a:ext cx="4642360" cy="4642360"/>
            </a:xfrm>
            <a:prstGeom prst="rect">
              <a:avLst/>
            </a:prstGeom>
          </p:spPr>
        </p:pic>
        <p:pic>
          <p:nvPicPr>
            <p:cNvPr id="127" name="Picture 12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0025634">
              <a:off x="4994411" y="3739632"/>
              <a:ext cx="4363718" cy="4363718"/>
            </a:xfrm>
            <a:prstGeom prst="rect">
              <a:avLst/>
            </a:prstGeom>
          </p:spPr>
        </p:pic>
        <p:pic>
          <p:nvPicPr>
            <p:cNvPr id="128" name="Picture 12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140267">
              <a:off x="2606993" y="3556825"/>
              <a:ext cx="4613839" cy="4613839"/>
            </a:xfrm>
            <a:prstGeom prst="rect">
              <a:avLst/>
            </a:prstGeom>
          </p:spPr>
        </p:pic>
      </p:grpSp>
      <p:sp>
        <p:nvSpPr>
          <p:cNvPr id="130" name="TextBox 129"/>
          <p:cNvSpPr txBox="1"/>
          <p:nvPr/>
        </p:nvSpPr>
        <p:spPr>
          <a:xfrm>
            <a:off x="9029957" y="1925532"/>
            <a:ext cx="2742382" cy="1077218"/>
          </a:xfrm>
          <a:prstGeom prst="rect">
            <a:avLst/>
          </a:prstGeom>
          <a:noFill/>
        </p:spPr>
        <p:txBody>
          <a:bodyPr wrap="square" rtlCol="0">
            <a:spAutoFit/>
          </a:bodyPr>
          <a:lstStyle/>
          <a:p>
            <a:r>
              <a:rPr lang="en-PH" sz="1600" b="1" dirty="0"/>
              <a:t>HARDWARE</a:t>
            </a:r>
            <a:r>
              <a:rPr lang="en-PH" sz="1600" dirty="0"/>
              <a:t> - </a:t>
            </a:r>
            <a:r>
              <a:rPr lang="en-US" sz="1600" dirty="0"/>
              <a:t>includes all the </a:t>
            </a:r>
            <a:r>
              <a:rPr lang="en-US" sz="1600" b="1" dirty="0"/>
              <a:t>physical devices</a:t>
            </a:r>
            <a:r>
              <a:rPr lang="en-US" sz="1600" dirty="0"/>
              <a:t> that support the operation of an information system..</a:t>
            </a:r>
            <a:endParaRPr lang="en-PH" sz="1600" dirty="0"/>
          </a:p>
        </p:txBody>
      </p:sp>
      <p:sp>
        <p:nvSpPr>
          <p:cNvPr id="131" name="Rectangle 130"/>
          <p:cNvSpPr/>
          <p:nvPr/>
        </p:nvSpPr>
        <p:spPr>
          <a:xfrm>
            <a:off x="9010875" y="3561675"/>
            <a:ext cx="3012120" cy="1569660"/>
          </a:xfrm>
          <a:prstGeom prst="rect">
            <a:avLst/>
          </a:prstGeom>
        </p:spPr>
        <p:txBody>
          <a:bodyPr wrap="square">
            <a:spAutoFit/>
          </a:bodyPr>
          <a:lstStyle/>
          <a:p>
            <a:r>
              <a:rPr lang="en-US" sz="1600" b="1" dirty="0"/>
              <a:t>ORGWARE</a:t>
            </a:r>
            <a:r>
              <a:rPr lang="en-US" sz="1400" dirty="0"/>
              <a:t>  -</a:t>
            </a:r>
            <a:r>
              <a:rPr lang="en-US" sz="1600" dirty="0"/>
              <a:t> is the Organizational structure, policies, and processes that support the effective use of an information system, focusing on people and workflows rather than technology.</a:t>
            </a:r>
            <a:endParaRPr lang="en-PH" sz="1600" dirty="0"/>
          </a:p>
        </p:txBody>
      </p:sp>
      <p:sp>
        <p:nvSpPr>
          <p:cNvPr id="132" name="Rectangle 131"/>
          <p:cNvSpPr/>
          <p:nvPr/>
        </p:nvSpPr>
        <p:spPr>
          <a:xfrm>
            <a:off x="9023766" y="5490696"/>
            <a:ext cx="2999229" cy="1323439"/>
          </a:xfrm>
          <a:prstGeom prst="rect">
            <a:avLst/>
          </a:prstGeom>
        </p:spPr>
        <p:txBody>
          <a:bodyPr wrap="square">
            <a:spAutoFit/>
          </a:bodyPr>
          <a:lstStyle/>
          <a:p>
            <a:r>
              <a:rPr lang="en-US" sz="1600" b="1" dirty="0"/>
              <a:t>NETWARE</a:t>
            </a:r>
            <a:r>
              <a:rPr lang="en-US" sz="1400" dirty="0"/>
              <a:t> -</a:t>
            </a:r>
            <a:r>
              <a:rPr lang="en-US" sz="1600" dirty="0"/>
              <a:t>is the set of hardware and software components that enable </a:t>
            </a:r>
            <a:r>
              <a:rPr lang="en-US" sz="1600" b="1" dirty="0"/>
              <a:t>data communication</a:t>
            </a:r>
            <a:r>
              <a:rPr lang="en-US" sz="1600" dirty="0"/>
              <a:t> and </a:t>
            </a:r>
            <a:r>
              <a:rPr lang="en-US" sz="1600" b="1" dirty="0"/>
              <a:t>connectivity</a:t>
            </a:r>
            <a:r>
              <a:rPr lang="en-US" sz="1600" dirty="0"/>
              <a:t> within and beyond an organization</a:t>
            </a:r>
            <a:endParaRPr lang="en-PH" sz="1600" dirty="0"/>
          </a:p>
        </p:txBody>
      </p:sp>
      <p:sp>
        <p:nvSpPr>
          <p:cNvPr id="133" name="Rectangle 132"/>
          <p:cNvSpPr/>
          <p:nvPr/>
        </p:nvSpPr>
        <p:spPr>
          <a:xfrm>
            <a:off x="298130" y="2004691"/>
            <a:ext cx="3380697" cy="1200329"/>
          </a:xfrm>
          <a:prstGeom prst="rect">
            <a:avLst/>
          </a:prstGeom>
        </p:spPr>
        <p:txBody>
          <a:bodyPr wrap="square">
            <a:spAutoFit/>
          </a:bodyPr>
          <a:lstStyle/>
          <a:p>
            <a:r>
              <a:rPr lang="en-US" sz="1600" b="1" dirty="0"/>
              <a:t>PEOPLEWARE </a:t>
            </a:r>
            <a:r>
              <a:rPr lang="en-US" sz="1200" dirty="0"/>
              <a:t>-</a:t>
            </a:r>
            <a:r>
              <a:rPr lang="en-US" sz="1600" dirty="0"/>
              <a:t> </a:t>
            </a:r>
            <a:r>
              <a:rPr lang="en-US" dirty="0"/>
              <a:t>includes all the </a:t>
            </a:r>
            <a:r>
              <a:rPr lang="en-US" b="1" dirty="0"/>
              <a:t>people involved</a:t>
            </a:r>
            <a:r>
              <a:rPr lang="en-US" dirty="0"/>
              <a:t> in developing, operating, and using an information system.</a:t>
            </a:r>
            <a:endParaRPr lang="en-PH" dirty="0"/>
          </a:p>
        </p:txBody>
      </p:sp>
      <p:sp>
        <p:nvSpPr>
          <p:cNvPr id="134" name="Rectangle 133"/>
          <p:cNvSpPr/>
          <p:nvPr/>
        </p:nvSpPr>
        <p:spPr>
          <a:xfrm>
            <a:off x="302003" y="3614069"/>
            <a:ext cx="2991882" cy="1323439"/>
          </a:xfrm>
          <a:prstGeom prst="rect">
            <a:avLst/>
          </a:prstGeom>
        </p:spPr>
        <p:txBody>
          <a:bodyPr wrap="square">
            <a:spAutoFit/>
          </a:bodyPr>
          <a:lstStyle/>
          <a:p>
            <a:r>
              <a:rPr lang="en-US" sz="1600" b="1" dirty="0"/>
              <a:t>SOFTWARE</a:t>
            </a:r>
            <a:r>
              <a:rPr lang="en-US" sz="1400" dirty="0"/>
              <a:t> - </a:t>
            </a:r>
            <a:r>
              <a:rPr lang="en-US" sz="1600" dirty="0"/>
              <a:t>is the </a:t>
            </a:r>
            <a:r>
              <a:rPr lang="en-US" sz="1600" b="1" dirty="0"/>
              <a:t>set of programs and applications</a:t>
            </a:r>
            <a:r>
              <a:rPr lang="en-US" sz="1600" dirty="0"/>
              <a:t> that tell hardware what to do and enable users to perform tasks in an information system.</a:t>
            </a:r>
            <a:endParaRPr lang="en-PH" sz="1600" dirty="0"/>
          </a:p>
        </p:txBody>
      </p:sp>
      <p:sp>
        <p:nvSpPr>
          <p:cNvPr id="135" name="Rectangle 134"/>
          <p:cNvSpPr/>
          <p:nvPr/>
        </p:nvSpPr>
        <p:spPr>
          <a:xfrm>
            <a:off x="307737" y="5427583"/>
            <a:ext cx="3210580" cy="1323439"/>
          </a:xfrm>
          <a:prstGeom prst="rect">
            <a:avLst/>
          </a:prstGeom>
        </p:spPr>
        <p:txBody>
          <a:bodyPr wrap="square">
            <a:spAutoFit/>
          </a:bodyPr>
          <a:lstStyle/>
          <a:p>
            <a:r>
              <a:rPr lang="en-US" sz="1600" b="1" dirty="0"/>
              <a:t>DATAWARE</a:t>
            </a:r>
            <a:r>
              <a:rPr lang="en-US" sz="1600" dirty="0"/>
              <a:t> - refers to the </a:t>
            </a:r>
            <a:r>
              <a:rPr lang="en-US" sz="1600" b="1" dirty="0"/>
              <a:t>data resources</a:t>
            </a:r>
            <a:r>
              <a:rPr lang="en-US" sz="1600" dirty="0"/>
              <a:t> and </a:t>
            </a:r>
            <a:r>
              <a:rPr lang="en-US" sz="1600" b="1" dirty="0"/>
              <a:t>structures</a:t>
            </a:r>
            <a:r>
              <a:rPr lang="en-US" sz="1600" dirty="0"/>
              <a:t> used in an information system, including how data is stored, organized, managed, and retrieved.</a:t>
            </a:r>
            <a:endParaRPr lang="en-PH" sz="1600" dirty="0"/>
          </a:p>
        </p:txBody>
      </p:sp>
      <p:sp>
        <p:nvSpPr>
          <p:cNvPr id="136" name="TextBox 135"/>
          <p:cNvSpPr txBox="1"/>
          <p:nvPr/>
        </p:nvSpPr>
        <p:spPr>
          <a:xfrm>
            <a:off x="1669293" y="1277943"/>
            <a:ext cx="8391474" cy="523220"/>
          </a:xfrm>
          <a:prstGeom prst="rect">
            <a:avLst/>
          </a:prstGeom>
          <a:noFill/>
        </p:spPr>
        <p:txBody>
          <a:bodyPr wrap="square" rtlCol="0">
            <a:spAutoFit/>
          </a:bodyPr>
          <a:lstStyle/>
          <a:p>
            <a:pPr algn="ctr"/>
            <a:r>
              <a:rPr lang="en-PH" sz="2800" b="1" dirty="0"/>
              <a:t>INFORMATION SYSTEM 6 COMPONENTS</a:t>
            </a:r>
          </a:p>
        </p:txBody>
      </p:sp>
      <p:sp>
        <p:nvSpPr>
          <p:cNvPr id="3" name="TextBox 2">
            <a:extLst>
              <a:ext uri="{FF2B5EF4-FFF2-40B4-BE49-F238E27FC236}">
                <a16:creationId xmlns:a16="http://schemas.microsoft.com/office/drawing/2014/main" id="{0D664C2F-1D6C-FD0E-608E-C0A8169E38F4}"/>
              </a:ext>
            </a:extLst>
          </p:cNvPr>
          <p:cNvSpPr txBox="1"/>
          <p:nvPr/>
        </p:nvSpPr>
        <p:spPr>
          <a:xfrm>
            <a:off x="217211" y="9585"/>
            <a:ext cx="12105163" cy="1138773"/>
          </a:xfrm>
          <a:prstGeom prst="rect">
            <a:avLst/>
          </a:prstGeom>
          <a:noFill/>
        </p:spPr>
        <p:txBody>
          <a:bodyPr wrap="square">
            <a:spAutoFit/>
          </a:bodyPr>
          <a:lstStyle/>
          <a:p>
            <a:r>
              <a:rPr lang="en-PH" altLang="ko-KR" sz="1800" b="1" dirty="0"/>
              <a:t>                                              </a:t>
            </a:r>
            <a:r>
              <a:rPr lang="en-PH" altLang="ko-KR" sz="3200" b="1" dirty="0"/>
              <a:t>WHAT IS INFORMATION SYSTEM (IS)</a:t>
            </a:r>
          </a:p>
          <a:p>
            <a:r>
              <a:rPr lang="en-PH" altLang="ko-KR" sz="1800" dirty="0"/>
              <a:t>A System in which (1)IS  Component are (2)Organically Combined to Respond in Unison to the Organizations (3)Internal and External Environment in Order to Achieve the Organizations (4)Strategic Goal</a:t>
            </a:r>
          </a:p>
        </p:txBody>
      </p:sp>
      <p:pic>
        <p:nvPicPr>
          <p:cNvPr id="5" name="그림 4">
            <a:extLst>
              <a:ext uri="{FF2B5EF4-FFF2-40B4-BE49-F238E27FC236}">
                <a16:creationId xmlns:a16="http://schemas.microsoft.com/office/drawing/2014/main" id="{A77D0480-89BD-7466-685D-D502E4438F68}"/>
              </a:ext>
            </a:extLst>
          </p:cNvPr>
          <p:cNvPicPr>
            <a:picLocks noChangeAspect="1"/>
          </p:cNvPicPr>
          <p:nvPr/>
        </p:nvPicPr>
        <p:blipFill>
          <a:blip r:embed="rId15"/>
          <a:stretch>
            <a:fillRect/>
          </a:stretch>
        </p:blipFill>
        <p:spPr>
          <a:xfrm>
            <a:off x="-6509" y="9585"/>
            <a:ext cx="12413814" cy="6924133"/>
          </a:xfrm>
          <a:prstGeom prst="rect">
            <a:avLst/>
          </a:prstGeom>
        </p:spPr>
      </p:pic>
      <p:grpSp>
        <p:nvGrpSpPr>
          <p:cNvPr id="19" name="Group 76">
            <a:extLst>
              <a:ext uri="{FF2B5EF4-FFF2-40B4-BE49-F238E27FC236}">
                <a16:creationId xmlns:a16="http://schemas.microsoft.com/office/drawing/2014/main" id="{4243503C-77F9-232C-E675-62310934C9BA}"/>
              </a:ext>
            </a:extLst>
          </p:cNvPr>
          <p:cNvGrpSpPr/>
          <p:nvPr/>
        </p:nvGrpSpPr>
        <p:grpSpPr>
          <a:xfrm>
            <a:off x="6567073" y="5988246"/>
            <a:ext cx="132975" cy="118948"/>
            <a:chOff x="0" y="0"/>
            <a:chExt cx="390718" cy="349502"/>
          </a:xfrm>
        </p:grpSpPr>
        <p:grpSp>
          <p:nvGrpSpPr>
            <p:cNvPr id="20" name="Group 77">
              <a:extLst>
                <a:ext uri="{FF2B5EF4-FFF2-40B4-BE49-F238E27FC236}">
                  <a16:creationId xmlns:a16="http://schemas.microsoft.com/office/drawing/2014/main" id="{72B7F7DE-F55B-3500-C618-D0F227BDDCBA}"/>
                </a:ext>
              </a:extLst>
            </p:cNvPr>
            <p:cNvGrpSpPr/>
            <p:nvPr/>
          </p:nvGrpSpPr>
          <p:grpSpPr>
            <a:xfrm>
              <a:off x="0" y="0"/>
              <a:ext cx="390718" cy="349502"/>
              <a:chOff x="0" y="0"/>
              <a:chExt cx="649266" cy="580776"/>
            </a:xfrm>
          </p:grpSpPr>
          <p:sp>
            <p:nvSpPr>
              <p:cNvPr id="22" name="Freeform 78">
                <a:extLst>
                  <a:ext uri="{FF2B5EF4-FFF2-40B4-BE49-F238E27FC236}">
                    <a16:creationId xmlns:a16="http://schemas.microsoft.com/office/drawing/2014/main" id="{9751AD76-0AC3-D3EB-8685-DD3E7F70A477}"/>
                  </a:ext>
                </a:extLst>
              </p:cNvPr>
              <p:cNvSpPr/>
              <p:nvPr/>
            </p:nvSpPr>
            <p:spPr>
              <a:xfrm>
                <a:off x="0" y="0"/>
                <a:ext cx="649266" cy="580776"/>
              </a:xfrm>
              <a:custGeom>
                <a:avLst/>
                <a:gdLst/>
                <a:ahLst/>
                <a:cxnLst/>
                <a:rect l="l" t="t" r="r" b="b"/>
                <a:pathLst>
                  <a:path w="649266" h="580776">
                    <a:moveTo>
                      <a:pt x="324633" y="0"/>
                    </a:moveTo>
                    <a:cubicBezTo>
                      <a:pt x="145343" y="0"/>
                      <a:pt x="0" y="130011"/>
                      <a:pt x="0" y="290388"/>
                    </a:cubicBezTo>
                    <a:cubicBezTo>
                      <a:pt x="0" y="450765"/>
                      <a:pt x="145343" y="580776"/>
                      <a:pt x="324633" y="580776"/>
                    </a:cubicBezTo>
                    <a:cubicBezTo>
                      <a:pt x="503923" y="580776"/>
                      <a:pt x="649266" y="450765"/>
                      <a:pt x="649266" y="290388"/>
                    </a:cubicBezTo>
                    <a:cubicBezTo>
                      <a:pt x="649266" y="130011"/>
                      <a:pt x="503923" y="0"/>
                      <a:pt x="324633" y="0"/>
                    </a:cubicBezTo>
                    <a:close/>
                  </a:path>
                </a:pathLst>
              </a:custGeom>
              <a:solidFill>
                <a:srgbClr val="000000">
                  <a:alpha val="0"/>
                </a:srgbClr>
              </a:solidFill>
              <a:ln w="22275" cap="sq">
                <a:solidFill>
                  <a:srgbClr val="2D5D8C"/>
                </a:solidFill>
                <a:prstDash val="solid"/>
                <a:miter/>
              </a:ln>
            </p:spPr>
          </p:sp>
          <p:sp>
            <p:nvSpPr>
              <p:cNvPr id="23" name="TextBox 79">
                <a:extLst>
                  <a:ext uri="{FF2B5EF4-FFF2-40B4-BE49-F238E27FC236}">
                    <a16:creationId xmlns:a16="http://schemas.microsoft.com/office/drawing/2014/main" id="{649B1850-E883-AC14-DE08-AA5B6C5805A5}"/>
                  </a:ext>
                </a:extLst>
              </p:cNvPr>
              <p:cNvSpPr txBox="1"/>
              <p:nvPr/>
            </p:nvSpPr>
            <p:spPr>
              <a:xfrm>
                <a:off x="60869" y="6823"/>
                <a:ext cx="527529" cy="519506"/>
              </a:xfrm>
              <a:prstGeom prst="rect">
                <a:avLst/>
              </a:prstGeom>
            </p:spPr>
            <p:txBody>
              <a:bodyPr lIns="19192" tIns="19192" rIns="19192" bIns="19192" rtlCol="0" anchor="ctr"/>
              <a:lstStyle/>
              <a:p>
                <a:pPr algn="ctr">
                  <a:lnSpc>
                    <a:spcPts val="1740"/>
                  </a:lnSpc>
                </a:pPr>
                <a:endParaRPr sz="817"/>
              </a:p>
            </p:txBody>
          </p:sp>
        </p:grpSp>
        <p:sp>
          <p:nvSpPr>
            <p:cNvPr id="21" name="TextBox 80">
              <a:extLst>
                <a:ext uri="{FF2B5EF4-FFF2-40B4-BE49-F238E27FC236}">
                  <a16:creationId xmlns:a16="http://schemas.microsoft.com/office/drawing/2014/main" id="{F135ACFE-108A-C568-FCFC-63E429BDB31C}"/>
                </a:ext>
              </a:extLst>
            </p:cNvPr>
            <p:cNvSpPr txBox="1"/>
            <p:nvPr/>
          </p:nvSpPr>
          <p:spPr>
            <a:xfrm>
              <a:off x="103034" y="48332"/>
              <a:ext cx="184653" cy="230229"/>
            </a:xfrm>
            <a:prstGeom prst="rect">
              <a:avLst/>
            </a:prstGeom>
          </p:spPr>
          <p:txBody>
            <a:bodyPr lIns="0" tIns="0" rIns="0" bIns="0" rtlCol="0" anchor="t">
              <a:spAutoFit/>
            </a:bodyPr>
            <a:lstStyle/>
            <a:p>
              <a:pPr algn="ctr">
                <a:lnSpc>
                  <a:spcPts val="707"/>
                </a:lnSpc>
                <a:spcBef>
                  <a:spcPct val="0"/>
                </a:spcBef>
              </a:pPr>
              <a:r>
                <a:rPr lang="en-US" sz="505">
                  <a:solidFill>
                    <a:srgbClr val="000000"/>
                  </a:solidFill>
                  <a:latin typeface="Canva Sans"/>
                  <a:ea typeface="Canva Sans"/>
                  <a:cs typeface="Canva Sans"/>
                  <a:sym typeface="Canva Sans"/>
                </a:rPr>
                <a:t>3</a:t>
              </a:r>
            </a:p>
          </p:txBody>
        </p:sp>
      </p:grpSp>
      <p:grpSp>
        <p:nvGrpSpPr>
          <p:cNvPr id="24" name="Group 81">
            <a:extLst>
              <a:ext uri="{FF2B5EF4-FFF2-40B4-BE49-F238E27FC236}">
                <a16:creationId xmlns:a16="http://schemas.microsoft.com/office/drawing/2014/main" id="{F7666895-DBD9-BC4B-FA46-902C9E224D1A}"/>
              </a:ext>
            </a:extLst>
          </p:cNvPr>
          <p:cNvGrpSpPr/>
          <p:nvPr/>
        </p:nvGrpSpPr>
        <p:grpSpPr>
          <a:xfrm>
            <a:off x="6067423" y="6146727"/>
            <a:ext cx="132975" cy="118948"/>
            <a:chOff x="0" y="0"/>
            <a:chExt cx="390718" cy="349502"/>
          </a:xfrm>
        </p:grpSpPr>
        <p:grpSp>
          <p:nvGrpSpPr>
            <p:cNvPr id="25" name="Group 82">
              <a:extLst>
                <a:ext uri="{FF2B5EF4-FFF2-40B4-BE49-F238E27FC236}">
                  <a16:creationId xmlns:a16="http://schemas.microsoft.com/office/drawing/2014/main" id="{8B9200A1-C753-1E40-9EA9-BAA18CE62AB7}"/>
                </a:ext>
              </a:extLst>
            </p:cNvPr>
            <p:cNvGrpSpPr/>
            <p:nvPr/>
          </p:nvGrpSpPr>
          <p:grpSpPr>
            <a:xfrm>
              <a:off x="0" y="0"/>
              <a:ext cx="390718" cy="349502"/>
              <a:chOff x="0" y="0"/>
              <a:chExt cx="649266" cy="580776"/>
            </a:xfrm>
          </p:grpSpPr>
          <p:sp>
            <p:nvSpPr>
              <p:cNvPr id="27" name="Freeform 83">
                <a:extLst>
                  <a:ext uri="{FF2B5EF4-FFF2-40B4-BE49-F238E27FC236}">
                    <a16:creationId xmlns:a16="http://schemas.microsoft.com/office/drawing/2014/main" id="{6E1FAAE0-B832-D0A7-4561-EB4425564A68}"/>
                  </a:ext>
                </a:extLst>
              </p:cNvPr>
              <p:cNvSpPr/>
              <p:nvPr/>
            </p:nvSpPr>
            <p:spPr>
              <a:xfrm>
                <a:off x="0" y="0"/>
                <a:ext cx="649266" cy="580776"/>
              </a:xfrm>
              <a:custGeom>
                <a:avLst/>
                <a:gdLst/>
                <a:ahLst/>
                <a:cxnLst/>
                <a:rect l="l" t="t" r="r" b="b"/>
                <a:pathLst>
                  <a:path w="649266" h="580776">
                    <a:moveTo>
                      <a:pt x="324633" y="0"/>
                    </a:moveTo>
                    <a:cubicBezTo>
                      <a:pt x="145343" y="0"/>
                      <a:pt x="0" y="130011"/>
                      <a:pt x="0" y="290388"/>
                    </a:cubicBezTo>
                    <a:cubicBezTo>
                      <a:pt x="0" y="450765"/>
                      <a:pt x="145343" y="580776"/>
                      <a:pt x="324633" y="580776"/>
                    </a:cubicBezTo>
                    <a:cubicBezTo>
                      <a:pt x="503923" y="580776"/>
                      <a:pt x="649266" y="450765"/>
                      <a:pt x="649266" y="290388"/>
                    </a:cubicBezTo>
                    <a:cubicBezTo>
                      <a:pt x="649266" y="130011"/>
                      <a:pt x="503923" y="0"/>
                      <a:pt x="324633" y="0"/>
                    </a:cubicBezTo>
                    <a:close/>
                  </a:path>
                </a:pathLst>
              </a:custGeom>
              <a:solidFill>
                <a:srgbClr val="000000">
                  <a:alpha val="0"/>
                </a:srgbClr>
              </a:solidFill>
              <a:ln w="22275" cap="sq">
                <a:solidFill>
                  <a:srgbClr val="2D5D8C"/>
                </a:solidFill>
                <a:prstDash val="solid"/>
                <a:miter/>
              </a:ln>
            </p:spPr>
            <p:txBody>
              <a:bodyPr/>
              <a:lstStyle/>
              <a:p>
                <a:endParaRPr lang="en-US" sz="817" dirty="0"/>
              </a:p>
            </p:txBody>
          </p:sp>
          <p:sp>
            <p:nvSpPr>
              <p:cNvPr id="28" name="TextBox 84">
                <a:extLst>
                  <a:ext uri="{FF2B5EF4-FFF2-40B4-BE49-F238E27FC236}">
                    <a16:creationId xmlns:a16="http://schemas.microsoft.com/office/drawing/2014/main" id="{AD6C26BA-A70F-8CCA-9225-04591F15DB23}"/>
                  </a:ext>
                </a:extLst>
              </p:cNvPr>
              <p:cNvSpPr txBox="1"/>
              <p:nvPr/>
            </p:nvSpPr>
            <p:spPr>
              <a:xfrm>
                <a:off x="60869" y="6823"/>
                <a:ext cx="527529" cy="519506"/>
              </a:xfrm>
              <a:prstGeom prst="rect">
                <a:avLst/>
              </a:prstGeom>
            </p:spPr>
            <p:txBody>
              <a:bodyPr lIns="19192" tIns="19192" rIns="19192" bIns="19192" rtlCol="0" anchor="ctr"/>
              <a:lstStyle/>
              <a:p>
                <a:pPr algn="ctr">
                  <a:lnSpc>
                    <a:spcPts val="1740"/>
                  </a:lnSpc>
                </a:pPr>
                <a:endParaRPr sz="817"/>
              </a:p>
            </p:txBody>
          </p:sp>
        </p:grpSp>
        <p:sp>
          <p:nvSpPr>
            <p:cNvPr id="26" name="TextBox 85">
              <a:extLst>
                <a:ext uri="{FF2B5EF4-FFF2-40B4-BE49-F238E27FC236}">
                  <a16:creationId xmlns:a16="http://schemas.microsoft.com/office/drawing/2014/main" id="{63CF5CDE-76F7-AC93-9D13-55E0F8148B60}"/>
                </a:ext>
              </a:extLst>
            </p:cNvPr>
            <p:cNvSpPr txBox="1"/>
            <p:nvPr/>
          </p:nvSpPr>
          <p:spPr>
            <a:xfrm>
              <a:off x="103034" y="48332"/>
              <a:ext cx="184653" cy="230229"/>
            </a:xfrm>
            <a:prstGeom prst="rect">
              <a:avLst/>
            </a:prstGeom>
          </p:spPr>
          <p:txBody>
            <a:bodyPr lIns="0" tIns="0" rIns="0" bIns="0" rtlCol="0" anchor="t">
              <a:spAutoFit/>
            </a:bodyPr>
            <a:lstStyle/>
            <a:p>
              <a:pPr algn="ctr">
                <a:lnSpc>
                  <a:spcPts val="707"/>
                </a:lnSpc>
                <a:spcBef>
                  <a:spcPct val="0"/>
                </a:spcBef>
              </a:pPr>
              <a:endParaRPr lang="en-US" sz="505" dirty="0">
                <a:solidFill>
                  <a:srgbClr val="000000"/>
                </a:solidFill>
                <a:latin typeface="Canva Sans"/>
                <a:ea typeface="Canva Sans"/>
                <a:cs typeface="Canva Sans"/>
                <a:sym typeface="Canva Sans"/>
              </a:endParaRPr>
            </a:p>
          </p:txBody>
        </p:sp>
      </p:grpSp>
      <p:pic>
        <p:nvPicPr>
          <p:cNvPr id="30" name="그림 29">
            <a:extLst>
              <a:ext uri="{FF2B5EF4-FFF2-40B4-BE49-F238E27FC236}">
                <a16:creationId xmlns:a16="http://schemas.microsoft.com/office/drawing/2014/main" id="{CB33863C-101C-ABF2-1900-E4C35A777F9B}"/>
              </a:ext>
            </a:extLst>
          </p:cNvPr>
          <p:cNvPicPr>
            <a:picLocks noChangeAspect="1"/>
          </p:cNvPicPr>
          <p:nvPr/>
        </p:nvPicPr>
        <p:blipFill>
          <a:blip r:embed="rId16"/>
          <a:stretch>
            <a:fillRect/>
          </a:stretch>
        </p:blipFill>
        <p:spPr>
          <a:xfrm>
            <a:off x="420" y="5921780"/>
            <a:ext cx="12399956" cy="1022098"/>
          </a:xfrm>
          <a:prstGeom prst="rect">
            <a:avLst/>
          </a:prstGeom>
        </p:spPr>
      </p:pic>
      <p:sp>
        <p:nvSpPr>
          <p:cNvPr id="2" name="TextBox 1">
            <a:extLst>
              <a:ext uri="{FF2B5EF4-FFF2-40B4-BE49-F238E27FC236}">
                <a16:creationId xmlns:a16="http://schemas.microsoft.com/office/drawing/2014/main" id="{F7936C48-62B3-0951-5A7E-C41A944D45AE}"/>
              </a:ext>
            </a:extLst>
          </p:cNvPr>
          <p:cNvSpPr txBox="1"/>
          <p:nvPr/>
        </p:nvSpPr>
        <p:spPr>
          <a:xfrm>
            <a:off x="275839" y="4083476"/>
            <a:ext cx="3300671" cy="923330"/>
          </a:xfrm>
          <a:prstGeom prst="rect">
            <a:avLst/>
          </a:prstGeom>
          <a:noFill/>
        </p:spPr>
        <p:txBody>
          <a:bodyPr wrap="square" rtlCol="0">
            <a:spAutoFit/>
          </a:bodyPr>
          <a:lstStyle/>
          <a:p>
            <a:r>
              <a:rPr lang="en-US" altLang="ko-KR" dirty="0"/>
              <a:t>Only</a:t>
            </a:r>
            <a:r>
              <a:rPr lang="ko-KR" altLang="en-US" dirty="0"/>
              <a:t> </a:t>
            </a:r>
            <a:r>
              <a:rPr lang="en-US" altLang="ko-KR" dirty="0"/>
              <a:t>the</a:t>
            </a:r>
            <a:r>
              <a:rPr lang="ko-KR" altLang="en-US" dirty="0"/>
              <a:t> </a:t>
            </a:r>
            <a:r>
              <a:rPr lang="en-US" altLang="ko-KR" dirty="0"/>
              <a:t>field</a:t>
            </a:r>
            <a:r>
              <a:rPr lang="ko-KR" altLang="en-US" dirty="0"/>
              <a:t> </a:t>
            </a:r>
            <a:r>
              <a:rPr lang="en-US" altLang="ko-KR" dirty="0"/>
              <a:t>is</a:t>
            </a:r>
            <a:r>
              <a:rPr lang="ko-KR" altLang="en-US" dirty="0"/>
              <a:t> </a:t>
            </a:r>
            <a:r>
              <a:rPr lang="en-US" altLang="ko-KR" dirty="0"/>
              <a:t>different</a:t>
            </a:r>
          </a:p>
          <a:p>
            <a:r>
              <a:rPr lang="en-US" altLang="ko-KR" dirty="0"/>
              <a:t>Like as Agriculture, account, </a:t>
            </a:r>
            <a:r>
              <a:rPr lang="en-US" altLang="ko-KR" dirty="0" err="1"/>
              <a:t>NFA,DA,Hospital,college</a:t>
            </a:r>
            <a:r>
              <a:rPr lang="en-US" altLang="ko-KR" dirty="0"/>
              <a:t>…..</a:t>
            </a:r>
            <a:endParaRPr lang="ko-KR" altLang="en-US" dirty="0"/>
          </a:p>
        </p:txBody>
      </p:sp>
    </p:spTree>
    <p:extLst>
      <p:ext uri="{BB962C8B-B14F-4D97-AF65-F5344CB8AC3E}">
        <p14:creationId xmlns:p14="http://schemas.microsoft.com/office/powerpoint/2010/main" val="2072422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33847A-D155-5C2F-0399-D765261C96DE}"/>
              </a:ext>
            </a:extLst>
          </p:cNvPr>
          <p:cNvSpPr/>
          <p:nvPr/>
        </p:nvSpPr>
        <p:spPr>
          <a:xfrm>
            <a:off x="6156512" y="4657450"/>
            <a:ext cx="5759824" cy="44178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0A7F070-A9B3-9675-EC77-F1949579F27D}"/>
              </a:ext>
            </a:extLst>
          </p:cNvPr>
          <p:cNvSpPr/>
          <p:nvPr/>
        </p:nvSpPr>
        <p:spPr>
          <a:xfrm>
            <a:off x="228600" y="4784636"/>
            <a:ext cx="5759824" cy="44178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490093474"/>
              </p:ext>
            </p:extLst>
          </p:nvPr>
        </p:nvGraphicFramePr>
        <p:xfrm>
          <a:off x="189526" y="956797"/>
          <a:ext cx="11869614" cy="3619012"/>
        </p:xfrm>
        <a:graphic>
          <a:graphicData uri="http://schemas.openxmlformats.org/drawingml/2006/table">
            <a:tbl>
              <a:tblPr firstRow="1" bandRow="1">
                <a:tableStyleId>{69CF1AB2-1976-4502-BF36-3FF5EA218861}</a:tableStyleId>
              </a:tblPr>
              <a:tblGrid>
                <a:gridCol w="1740874">
                  <a:extLst>
                    <a:ext uri="{9D8B030D-6E8A-4147-A177-3AD203B41FA5}">
                      <a16:colId xmlns:a16="http://schemas.microsoft.com/office/drawing/2014/main" val="20000"/>
                    </a:ext>
                  </a:extLst>
                </a:gridCol>
                <a:gridCol w="719015">
                  <a:extLst>
                    <a:ext uri="{9D8B030D-6E8A-4147-A177-3AD203B41FA5}">
                      <a16:colId xmlns:a16="http://schemas.microsoft.com/office/drawing/2014/main" val="20001"/>
                    </a:ext>
                  </a:extLst>
                </a:gridCol>
                <a:gridCol w="718265">
                  <a:extLst>
                    <a:ext uri="{9D8B030D-6E8A-4147-A177-3AD203B41FA5}">
                      <a16:colId xmlns:a16="http://schemas.microsoft.com/office/drawing/2014/main" val="20002"/>
                    </a:ext>
                  </a:extLst>
                </a:gridCol>
                <a:gridCol w="1138068">
                  <a:extLst>
                    <a:ext uri="{9D8B030D-6E8A-4147-A177-3AD203B41FA5}">
                      <a16:colId xmlns:a16="http://schemas.microsoft.com/office/drawing/2014/main" val="20003"/>
                    </a:ext>
                  </a:extLst>
                </a:gridCol>
                <a:gridCol w="1079056">
                  <a:extLst>
                    <a:ext uri="{9D8B030D-6E8A-4147-A177-3AD203B41FA5}">
                      <a16:colId xmlns:a16="http://schemas.microsoft.com/office/drawing/2014/main" val="20004"/>
                    </a:ext>
                  </a:extLst>
                </a:gridCol>
                <a:gridCol w="1089534">
                  <a:extLst>
                    <a:ext uri="{9D8B030D-6E8A-4147-A177-3AD203B41FA5}">
                      <a16:colId xmlns:a16="http://schemas.microsoft.com/office/drawing/2014/main" val="20005"/>
                    </a:ext>
                  </a:extLst>
                </a:gridCol>
                <a:gridCol w="1196822">
                  <a:extLst>
                    <a:ext uri="{9D8B030D-6E8A-4147-A177-3AD203B41FA5}">
                      <a16:colId xmlns:a16="http://schemas.microsoft.com/office/drawing/2014/main" val="20006"/>
                    </a:ext>
                  </a:extLst>
                </a:gridCol>
                <a:gridCol w="955776">
                  <a:extLst>
                    <a:ext uri="{9D8B030D-6E8A-4147-A177-3AD203B41FA5}">
                      <a16:colId xmlns:a16="http://schemas.microsoft.com/office/drawing/2014/main" val="20007"/>
                    </a:ext>
                  </a:extLst>
                </a:gridCol>
                <a:gridCol w="1074092">
                  <a:extLst>
                    <a:ext uri="{9D8B030D-6E8A-4147-A177-3AD203B41FA5}">
                      <a16:colId xmlns:a16="http://schemas.microsoft.com/office/drawing/2014/main" val="20008"/>
                    </a:ext>
                  </a:extLst>
                </a:gridCol>
                <a:gridCol w="1079056">
                  <a:extLst>
                    <a:ext uri="{9D8B030D-6E8A-4147-A177-3AD203B41FA5}">
                      <a16:colId xmlns:a16="http://schemas.microsoft.com/office/drawing/2014/main" val="20009"/>
                    </a:ext>
                  </a:extLst>
                </a:gridCol>
                <a:gridCol w="1079056">
                  <a:extLst>
                    <a:ext uri="{9D8B030D-6E8A-4147-A177-3AD203B41FA5}">
                      <a16:colId xmlns:a16="http://schemas.microsoft.com/office/drawing/2014/main" val="20010"/>
                    </a:ext>
                  </a:extLst>
                </a:gridCol>
              </a:tblGrid>
              <a:tr h="268126">
                <a:tc>
                  <a:txBody>
                    <a:bodyPr/>
                    <a:lstStyle/>
                    <a:p>
                      <a:r>
                        <a:rPr lang="en-US" sz="1400" dirty="0">
                          <a:solidFill>
                            <a:srgbClr val="0061AF"/>
                          </a:solidFill>
                        </a:rPr>
                        <a:t>Rows(5)</a:t>
                      </a:r>
                      <a:r>
                        <a:rPr lang="en-US" altLang="ko-KR" sz="1400" dirty="0"/>
                        <a:t>/Columns(70)</a:t>
                      </a:r>
                      <a:endParaRPr lang="en-PH" sz="1200" dirty="0"/>
                    </a:p>
                  </a:txBody>
                  <a:tcPr/>
                </a:tc>
                <a:tc>
                  <a:txBody>
                    <a:bodyPr/>
                    <a:lstStyle/>
                    <a:p>
                      <a:pPr algn="ctr"/>
                      <a:r>
                        <a:rPr lang="en-PH" sz="1400" dirty="0"/>
                        <a:t>1950</a:t>
                      </a:r>
                    </a:p>
                  </a:txBody>
                  <a:tcPr anchor="ctr"/>
                </a:tc>
                <a:tc>
                  <a:txBody>
                    <a:bodyPr/>
                    <a:lstStyle/>
                    <a:p>
                      <a:pPr algn="ctr"/>
                      <a:r>
                        <a:rPr lang="en-PH" sz="1400" dirty="0"/>
                        <a:t>1960</a:t>
                      </a:r>
                    </a:p>
                  </a:txBody>
                  <a:tcPr anchor="ctr"/>
                </a:tc>
                <a:tc>
                  <a:txBody>
                    <a:bodyPr/>
                    <a:lstStyle/>
                    <a:p>
                      <a:pPr algn="ctr"/>
                      <a:r>
                        <a:rPr lang="en-PH" sz="1400" dirty="0"/>
                        <a:t>1970</a:t>
                      </a:r>
                    </a:p>
                  </a:txBody>
                  <a:tcPr anchor="ctr"/>
                </a:tc>
                <a:tc>
                  <a:txBody>
                    <a:bodyPr/>
                    <a:lstStyle/>
                    <a:p>
                      <a:pPr algn="ctr"/>
                      <a:r>
                        <a:rPr lang="en-PH" sz="1400" dirty="0"/>
                        <a:t>1980</a:t>
                      </a:r>
                    </a:p>
                  </a:txBody>
                  <a:tcPr anchor="ctr"/>
                </a:tc>
                <a:tc>
                  <a:txBody>
                    <a:bodyPr/>
                    <a:lstStyle/>
                    <a:p>
                      <a:pPr algn="ctr"/>
                      <a:r>
                        <a:rPr lang="en-PH" sz="1400" dirty="0"/>
                        <a:t>1990</a:t>
                      </a:r>
                    </a:p>
                  </a:txBody>
                  <a:tcPr anchor="ctr"/>
                </a:tc>
                <a:tc>
                  <a:txBody>
                    <a:bodyPr/>
                    <a:lstStyle/>
                    <a:p>
                      <a:pPr algn="ctr"/>
                      <a:r>
                        <a:rPr lang="en-PH" sz="1400" dirty="0"/>
                        <a:t>2000</a:t>
                      </a:r>
                    </a:p>
                  </a:txBody>
                  <a:tcPr anchor="ctr"/>
                </a:tc>
                <a:tc>
                  <a:txBody>
                    <a:bodyPr/>
                    <a:lstStyle/>
                    <a:p>
                      <a:pPr algn="ctr"/>
                      <a:r>
                        <a:rPr lang="en-PH" sz="1400" dirty="0"/>
                        <a:t>2010</a:t>
                      </a:r>
                    </a:p>
                  </a:txBody>
                  <a:tcPr anchor="ctr"/>
                </a:tc>
                <a:tc>
                  <a:txBody>
                    <a:bodyPr/>
                    <a:lstStyle/>
                    <a:p>
                      <a:pPr algn="ctr"/>
                      <a:r>
                        <a:rPr lang="en-PH" sz="1400" dirty="0"/>
                        <a:t>2020</a:t>
                      </a:r>
                    </a:p>
                  </a:txBody>
                  <a:tcPr anchor="ctr"/>
                </a:tc>
                <a:tc>
                  <a:txBody>
                    <a:bodyPr/>
                    <a:lstStyle/>
                    <a:p>
                      <a:pPr algn="ctr"/>
                      <a:r>
                        <a:rPr lang="en-PH" sz="1400" dirty="0"/>
                        <a:t>2030</a:t>
                      </a:r>
                    </a:p>
                  </a:txBody>
                  <a:tcPr anchor="ctr"/>
                </a:tc>
                <a:tc>
                  <a:txBody>
                    <a:bodyPr/>
                    <a:lstStyle/>
                    <a:p>
                      <a:pPr algn="ctr"/>
                      <a:r>
                        <a:rPr lang="en-PH" sz="1400" dirty="0"/>
                        <a:t>2040</a:t>
                      </a:r>
                    </a:p>
                  </a:txBody>
                  <a:tcPr anchor="ctr"/>
                </a:tc>
                <a:extLst>
                  <a:ext uri="{0D108BD9-81ED-4DB2-BD59-A6C34878D82A}">
                    <a16:rowId xmlns:a16="http://schemas.microsoft.com/office/drawing/2014/main" val="10000"/>
                  </a:ext>
                </a:extLst>
              </a:tr>
              <a:tr h="268126">
                <a:tc>
                  <a:txBody>
                    <a:bodyPr/>
                    <a:lstStyle/>
                    <a:p>
                      <a:r>
                        <a:rPr lang="en-PH" altLang="ko-KR" sz="1400" dirty="0">
                          <a:solidFill>
                            <a:srgbClr val="0061AF"/>
                          </a:solidFill>
                        </a:rPr>
                        <a:t>Economy entity</a:t>
                      </a:r>
                    </a:p>
                  </a:txBody>
                  <a:tcPr/>
                </a:tc>
                <a:tc>
                  <a:txBody>
                    <a:bodyPr/>
                    <a:lstStyle/>
                    <a:p>
                      <a:pPr algn="ctr"/>
                      <a:r>
                        <a:rPr lang="en-PH" sz="1400" dirty="0"/>
                        <a:t>1.Eat</a:t>
                      </a:r>
                    </a:p>
                  </a:txBody>
                  <a:tcPr anchor="ctr"/>
                </a:tc>
                <a:tc>
                  <a:txBody>
                    <a:bodyPr/>
                    <a:lstStyle/>
                    <a:p>
                      <a:pPr algn="ctr"/>
                      <a:r>
                        <a:rPr lang="en-PH" sz="1400" dirty="0"/>
                        <a:t>2.Wear</a:t>
                      </a:r>
                    </a:p>
                  </a:txBody>
                  <a:tcPr anchor="ctr"/>
                </a:tc>
                <a:tc>
                  <a:txBody>
                    <a:bodyPr/>
                    <a:lstStyle/>
                    <a:p>
                      <a:pPr algn="ctr"/>
                      <a:r>
                        <a:rPr lang="en-PH" sz="1400" dirty="0"/>
                        <a:t>3.House</a:t>
                      </a:r>
                    </a:p>
                  </a:txBody>
                  <a:tcPr anchor="ctr"/>
                </a:tc>
                <a:tc>
                  <a:txBody>
                    <a:bodyPr/>
                    <a:lstStyle/>
                    <a:p>
                      <a:pPr algn="ctr"/>
                      <a:r>
                        <a:rPr lang="en-PH" sz="1400" dirty="0"/>
                        <a:t>4.Car</a:t>
                      </a:r>
                    </a:p>
                  </a:txBody>
                  <a:tcPr anchor="ctr"/>
                </a:tc>
                <a:tc>
                  <a:txBody>
                    <a:bodyPr/>
                    <a:lstStyle/>
                    <a:p>
                      <a:pPr algn="ctr"/>
                      <a:r>
                        <a:rPr lang="en-PH" sz="1400" dirty="0"/>
                        <a:t>5.Phone</a:t>
                      </a:r>
                    </a:p>
                  </a:txBody>
                  <a:tcPr anchor="ctr"/>
                </a:tc>
                <a:tc>
                  <a:txBody>
                    <a:bodyPr/>
                    <a:lstStyle/>
                    <a:p>
                      <a:pPr algn="ctr"/>
                      <a:r>
                        <a:rPr lang="en-PH" sz="1400" dirty="0"/>
                        <a:t>6.</a:t>
                      </a:r>
                      <a:r>
                        <a:rPr lang="en-PH" altLang="ko-KR" sz="1400" dirty="0"/>
                        <a:t> Health</a:t>
                      </a:r>
                      <a:endParaRPr lang="en-PH" sz="1400" dirty="0"/>
                    </a:p>
                  </a:txBody>
                  <a:tcPr anchor="ctr"/>
                </a:tc>
                <a:tc>
                  <a:txBody>
                    <a:bodyPr/>
                    <a:lstStyle/>
                    <a:p>
                      <a:pPr algn="ctr"/>
                      <a:r>
                        <a:rPr lang="en-PH" sz="1400" dirty="0"/>
                        <a:t>7.Health</a:t>
                      </a:r>
                    </a:p>
                  </a:txBody>
                  <a:tcPr anchor="ctr"/>
                </a:tc>
                <a:tc>
                  <a:txBody>
                    <a:bodyPr/>
                    <a:lstStyle/>
                    <a:p>
                      <a:pPr algn="ctr"/>
                      <a:r>
                        <a:rPr lang="en-PH" sz="1400" dirty="0"/>
                        <a:t>8.Health</a:t>
                      </a:r>
                    </a:p>
                  </a:txBody>
                  <a:tcPr anchor="ctr"/>
                </a:tc>
                <a:tc>
                  <a:txBody>
                    <a:bodyPr/>
                    <a:lstStyle/>
                    <a:p>
                      <a:pPr algn="ctr"/>
                      <a:r>
                        <a:rPr lang="en-PH" sz="1400" dirty="0"/>
                        <a:t>?</a:t>
                      </a:r>
                    </a:p>
                  </a:txBody>
                  <a:tcPr anchor="ctr"/>
                </a:tc>
                <a:tc>
                  <a:txBody>
                    <a:bodyPr/>
                    <a:lstStyle/>
                    <a:p>
                      <a:pPr algn="ctr"/>
                      <a:r>
                        <a:rPr lang="en-PH" sz="1050" b="1" dirty="0"/>
                        <a:t> Compressed History </a:t>
                      </a:r>
                      <a:r>
                        <a:rPr lang="en-US" sz="1050" b="1" dirty="0"/>
                        <a:t>of</a:t>
                      </a:r>
                      <a:r>
                        <a:rPr lang="ko-KR" altLang="en-US" sz="1050" b="1" dirty="0"/>
                        <a:t> </a:t>
                      </a:r>
                      <a:r>
                        <a:rPr lang="en-PH" sz="1050" b="1" dirty="0"/>
                        <a:t>Mankind</a:t>
                      </a:r>
                    </a:p>
                  </a:txBody>
                  <a:tcPr anchor="ctr"/>
                </a:tc>
                <a:extLst>
                  <a:ext uri="{0D108BD9-81ED-4DB2-BD59-A6C34878D82A}">
                    <a16:rowId xmlns:a16="http://schemas.microsoft.com/office/drawing/2014/main" val="2560052576"/>
                  </a:ext>
                </a:extLst>
              </a:tr>
              <a:tr h="540898">
                <a:tc>
                  <a:txBody>
                    <a:bodyPr/>
                    <a:lstStyle/>
                    <a:p>
                      <a:pPr algn="ctr"/>
                      <a:r>
                        <a:rPr lang="en-PH" sz="1400" dirty="0">
                          <a:solidFill>
                            <a:srgbClr val="0061AF"/>
                          </a:solidFill>
                        </a:rPr>
                        <a:t>MOM(</a:t>
                      </a:r>
                      <a:r>
                        <a:rPr lang="en-US" sz="1400" dirty="0">
                          <a:solidFill>
                            <a:srgbClr val="0061AF"/>
                          </a:solidFill>
                        </a:rPr>
                        <a:t>play</a:t>
                      </a:r>
                      <a:r>
                        <a:rPr lang="ko-KR" altLang="en-US" sz="1400" dirty="0">
                          <a:solidFill>
                            <a:srgbClr val="0061AF"/>
                          </a:solidFill>
                        </a:rPr>
                        <a:t> </a:t>
                      </a:r>
                      <a:r>
                        <a:rPr lang="en-US" altLang="ko-KR" sz="1400" dirty="0">
                          <a:solidFill>
                            <a:srgbClr val="0061AF"/>
                          </a:solidFill>
                        </a:rPr>
                        <a:t>a</a:t>
                      </a:r>
                      <a:r>
                        <a:rPr lang="ko-KR" altLang="en-US" sz="1400" dirty="0">
                          <a:solidFill>
                            <a:srgbClr val="0061AF"/>
                          </a:solidFill>
                        </a:rPr>
                        <a:t> </a:t>
                      </a:r>
                      <a:r>
                        <a:rPr lang="en-US" altLang="ko-KR" sz="1400" dirty="0">
                          <a:solidFill>
                            <a:srgbClr val="0061AF"/>
                          </a:solidFill>
                        </a:rPr>
                        <a:t>vital</a:t>
                      </a:r>
                      <a:r>
                        <a:rPr lang="ko-KR" altLang="en-US" sz="1400" dirty="0">
                          <a:solidFill>
                            <a:srgbClr val="0061AF"/>
                          </a:solidFill>
                        </a:rPr>
                        <a:t> </a:t>
                      </a:r>
                      <a:r>
                        <a:rPr lang="en-US" altLang="ko-KR" sz="1400" dirty="0">
                          <a:solidFill>
                            <a:srgbClr val="0061AF"/>
                          </a:solidFill>
                        </a:rPr>
                        <a:t>role)</a:t>
                      </a:r>
                      <a:r>
                        <a:rPr lang="en-PH" sz="1400" baseline="0" dirty="0">
                          <a:solidFill>
                            <a:srgbClr val="0061AF"/>
                          </a:solidFill>
                        </a:rPr>
                        <a:t> </a:t>
                      </a:r>
                      <a:r>
                        <a:rPr lang="en-PH" sz="1400" b="1" baseline="0" dirty="0">
                          <a:solidFill>
                            <a:schemeClr val="tx1"/>
                          </a:solidFill>
                        </a:rPr>
                        <a:t>–&gt; University</a:t>
                      </a:r>
                      <a:endParaRPr lang="en-PH" sz="1400" b="1" dirty="0">
                        <a:solidFill>
                          <a:schemeClr val="tx1"/>
                        </a:solidFill>
                      </a:endParaRPr>
                    </a:p>
                  </a:txBody>
                  <a:tcPr/>
                </a:tc>
                <a:tc>
                  <a:txBody>
                    <a:bodyPr/>
                    <a:lstStyle/>
                    <a:p>
                      <a:r>
                        <a:rPr lang="en-PH" sz="1400" b="1" dirty="0">
                          <a:solidFill>
                            <a:srgbClr val="FF0000"/>
                          </a:solidFill>
                        </a:rPr>
                        <a:t>Agri</a:t>
                      </a:r>
                    </a:p>
                    <a:p>
                      <a:r>
                        <a:rPr lang="en-PH" sz="1400" b="1" dirty="0">
                          <a:solidFill>
                            <a:srgbClr val="FF0000"/>
                          </a:solidFill>
                        </a:rPr>
                        <a:t>culture</a:t>
                      </a:r>
                    </a:p>
                  </a:txBody>
                  <a:tcPr/>
                </a:tc>
                <a:tc>
                  <a:txBody>
                    <a:bodyPr/>
                    <a:lstStyle/>
                    <a:p>
                      <a:r>
                        <a:rPr lang="en-PH" sz="1400" dirty="0"/>
                        <a:t>Fiber</a:t>
                      </a:r>
                    </a:p>
                  </a:txBody>
                  <a:tcPr/>
                </a:tc>
                <a:tc>
                  <a:txBody>
                    <a:bodyPr/>
                    <a:lstStyle/>
                    <a:p>
                      <a:r>
                        <a:rPr lang="en-PH" altLang="ko-KR" sz="1200" dirty="0">
                          <a:highlight>
                            <a:srgbClr val="FFFF00"/>
                          </a:highlight>
                        </a:rPr>
                        <a:t>H-Steel-ship</a:t>
                      </a:r>
                      <a:r>
                        <a:rPr lang="en-PH" altLang="ko-KR" sz="1400" dirty="0">
                          <a:highlight>
                            <a:srgbClr val="FFFF00"/>
                          </a:highlight>
                        </a:rPr>
                        <a:t> chemistry</a:t>
                      </a:r>
                    </a:p>
                  </a:txBody>
                  <a:tcPr/>
                </a:tc>
                <a:tc>
                  <a:txBody>
                    <a:bodyPr/>
                    <a:lstStyle/>
                    <a:p>
                      <a:r>
                        <a:rPr lang="en-PH" sz="1400" dirty="0"/>
                        <a:t>Electrical</a:t>
                      </a:r>
                      <a:r>
                        <a:rPr lang="en-PH" sz="1400" baseline="0" dirty="0"/>
                        <a:t> / electronic</a:t>
                      </a:r>
                      <a:endParaRPr lang="en-PH" sz="1400" dirty="0"/>
                    </a:p>
                  </a:txBody>
                  <a:tcPr/>
                </a:tc>
                <a:tc>
                  <a:txBody>
                    <a:bodyPr/>
                    <a:lstStyle/>
                    <a:p>
                      <a:r>
                        <a:rPr lang="en-PH" sz="1600" b="1" dirty="0">
                          <a:solidFill>
                            <a:srgbClr val="FA0000"/>
                          </a:solidFill>
                        </a:rPr>
                        <a:t>Computer IS, A.I</a:t>
                      </a:r>
                    </a:p>
                  </a:txBody>
                  <a:tcPr/>
                </a:tc>
                <a:tc>
                  <a:txBody>
                    <a:bodyPr/>
                    <a:lstStyle/>
                    <a:p>
                      <a:r>
                        <a:rPr lang="en-PH" sz="1400" dirty="0"/>
                        <a:t>Medicine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altLang="ko-KR" sz="1400" dirty="0"/>
                        <a:t>Medicine</a:t>
                      </a:r>
                    </a:p>
                    <a:p>
                      <a:endParaRPr lang="en-PH"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altLang="ko-KR" sz="1400" dirty="0"/>
                        <a:t>Medicine</a:t>
                      </a:r>
                    </a:p>
                    <a:p>
                      <a:endParaRPr lang="en-PH" sz="1400" dirty="0"/>
                    </a:p>
                  </a:txBody>
                  <a:tcPr/>
                </a:tc>
                <a:tc>
                  <a:txBody>
                    <a:bodyPr/>
                    <a:lstStyle/>
                    <a:p>
                      <a:endParaRPr lang="en-PH" sz="1400" dirty="0"/>
                    </a:p>
                  </a:txBody>
                  <a:tcPr/>
                </a:tc>
                <a:tc>
                  <a:txBody>
                    <a:bodyPr/>
                    <a:lstStyle/>
                    <a:p>
                      <a:r>
                        <a:rPr lang="en-PH" sz="1400" dirty="0"/>
                        <a:t>Of Korea history</a:t>
                      </a:r>
                    </a:p>
                  </a:txBody>
                  <a:tcPr/>
                </a:tc>
                <a:extLst>
                  <a:ext uri="{0D108BD9-81ED-4DB2-BD59-A6C34878D82A}">
                    <a16:rowId xmlns:a16="http://schemas.microsoft.com/office/drawing/2014/main" val="10001"/>
                  </a:ext>
                </a:extLst>
              </a:tr>
              <a:tr h="540898">
                <a:tc>
                  <a:txBody>
                    <a:bodyPr/>
                    <a:lstStyle/>
                    <a:p>
                      <a:r>
                        <a:rPr lang="en-PH" sz="1400" dirty="0" err="1">
                          <a:solidFill>
                            <a:srgbClr val="0061AF"/>
                          </a:solidFill>
                        </a:rPr>
                        <a:t>Enterpreneur</a:t>
                      </a:r>
                      <a:endParaRPr lang="en-PH" sz="1400" dirty="0">
                        <a:solidFill>
                          <a:srgbClr val="0061AF"/>
                        </a:solidFill>
                      </a:endParaRPr>
                    </a:p>
                    <a:p>
                      <a:r>
                        <a:rPr lang="en-PH" sz="1400" b="1" dirty="0">
                          <a:solidFill>
                            <a:schemeClr val="tx1"/>
                          </a:solidFill>
                        </a:rPr>
                        <a:t>Army</a:t>
                      </a:r>
                    </a:p>
                  </a:txBody>
                  <a:tcPr/>
                </a:tc>
                <a:tc>
                  <a:txBody>
                    <a:bodyPr/>
                    <a:lstStyle/>
                    <a:p>
                      <a:endParaRPr lang="en-PH" sz="1400" dirty="0"/>
                    </a:p>
                  </a:txBody>
                  <a:tcPr/>
                </a:tc>
                <a:tc>
                  <a:txBody>
                    <a:bodyPr/>
                    <a:lstStyle/>
                    <a:p>
                      <a:r>
                        <a:rPr lang="en-PH" altLang="ko-KR" sz="1400" b="1" dirty="0">
                          <a:solidFill>
                            <a:srgbClr val="FF0000"/>
                          </a:solidFill>
                        </a:rPr>
                        <a:t>Agri</a:t>
                      </a:r>
                    </a:p>
                    <a:p>
                      <a:r>
                        <a:rPr lang="en-PH" altLang="ko-KR" sz="1400" b="1" dirty="0">
                          <a:solidFill>
                            <a:srgbClr val="FF0000"/>
                          </a:solidFill>
                        </a:rPr>
                        <a:t>culture</a:t>
                      </a:r>
                    </a:p>
                  </a:txBody>
                  <a:tcPr/>
                </a:tc>
                <a:tc>
                  <a:txBody>
                    <a:bodyPr/>
                    <a:lstStyle/>
                    <a:p>
                      <a:r>
                        <a:rPr lang="en-PH" sz="1400" dirty="0"/>
                        <a:t>Fiber</a:t>
                      </a:r>
                    </a:p>
                  </a:txBody>
                  <a:tcPr/>
                </a:tc>
                <a:tc>
                  <a:txBody>
                    <a:bodyPr/>
                    <a:lstStyle/>
                    <a:p>
                      <a:r>
                        <a:rPr lang="en-PH" altLang="ko-KR" sz="1200" dirty="0">
                          <a:highlight>
                            <a:srgbClr val="FFFF00"/>
                          </a:highlight>
                        </a:rPr>
                        <a:t>H-Steel-ship</a:t>
                      </a:r>
                      <a:r>
                        <a:rPr lang="en-PH" altLang="ko-KR" sz="1400" dirty="0">
                          <a:highlight>
                            <a:srgbClr val="FFFF00"/>
                          </a:highlight>
                        </a:rPr>
                        <a:t> chemistry</a:t>
                      </a:r>
                    </a:p>
                  </a:txBody>
                  <a:tcPr/>
                </a:tc>
                <a:tc>
                  <a:txBody>
                    <a:bodyPr/>
                    <a:lstStyle/>
                    <a:p>
                      <a:r>
                        <a:rPr lang="en-PH" sz="1400" dirty="0"/>
                        <a:t>Electrical/electronics</a:t>
                      </a:r>
                    </a:p>
                  </a:txBody>
                  <a:tcPr/>
                </a:tc>
                <a:tc>
                  <a:txBody>
                    <a:bodyPr/>
                    <a:lstStyle/>
                    <a:p>
                      <a:r>
                        <a:rPr lang="en-PH" altLang="ko-KR" sz="1400" b="1" dirty="0">
                          <a:solidFill>
                            <a:srgbClr val="FA0000"/>
                          </a:solidFill>
                        </a:rPr>
                        <a:t>Computer IS, A.I</a:t>
                      </a:r>
                    </a:p>
                  </a:txBody>
                  <a:tcPr/>
                </a:tc>
                <a:tc>
                  <a:txBody>
                    <a:bodyPr/>
                    <a:lstStyle/>
                    <a:p>
                      <a:r>
                        <a:rPr lang="en-PH" sz="1400" dirty="0"/>
                        <a:t>Medicine</a:t>
                      </a:r>
                    </a:p>
                  </a:txBody>
                  <a:tcPr/>
                </a:tc>
                <a:tc>
                  <a:txBody>
                    <a:bodyPr/>
                    <a:lstStyle/>
                    <a:p>
                      <a:endParaRPr lang="en-PH" sz="1400" dirty="0"/>
                    </a:p>
                  </a:txBody>
                  <a:tcPr/>
                </a:tc>
                <a:tc>
                  <a:txBody>
                    <a:bodyPr/>
                    <a:lstStyle/>
                    <a:p>
                      <a:endParaRPr lang="en-PH" sz="1400" dirty="0"/>
                    </a:p>
                  </a:txBody>
                  <a:tcPr/>
                </a:tc>
                <a:tc>
                  <a:txBody>
                    <a:bodyPr/>
                    <a:lstStyle/>
                    <a:p>
                      <a:r>
                        <a:rPr lang="en-PH" sz="1400" dirty="0"/>
                        <a:t>Change every 10 Y</a:t>
                      </a:r>
                    </a:p>
                  </a:txBody>
                  <a:tcPr/>
                </a:tc>
                <a:extLst>
                  <a:ext uri="{0D108BD9-81ED-4DB2-BD59-A6C34878D82A}">
                    <a16:rowId xmlns:a16="http://schemas.microsoft.com/office/drawing/2014/main" val="10002"/>
                  </a:ext>
                </a:extLst>
              </a:tr>
              <a:tr h="540898">
                <a:tc>
                  <a:txBody>
                    <a:bodyPr/>
                    <a:lstStyle/>
                    <a:p>
                      <a:r>
                        <a:rPr lang="en-PH" sz="1400" b="1" dirty="0">
                          <a:solidFill>
                            <a:schemeClr val="tx1"/>
                          </a:solidFill>
                        </a:rPr>
                        <a:t>Research Institute</a:t>
                      </a:r>
                    </a:p>
                  </a:txBody>
                  <a:tcPr/>
                </a:tc>
                <a:tc>
                  <a:txBody>
                    <a:bodyPr/>
                    <a:lstStyle/>
                    <a:p>
                      <a:endParaRPr lang="en-PH" sz="1400"/>
                    </a:p>
                  </a:txBody>
                  <a:tcPr/>
                </a:tc>
                <a:tc>
                  <a:txBody>
                    <a:bodyPr/>
                    <a:lstStyle/>
                    <a:p>
                      <a:endParaRPr lang="en-PH" sz="1400"/>
                    </a:p>
                  </a:txBody>
                  <a:tcPr/>
                </a:tc>
                <a:tc>
                  <a:txBody>
                    <a:bodyPr/>
                    <a:lstStyle/>
                    <a:p>
                      <a:r>
                        <a:rPr lang="en-PH" altLang="ko-KR" sz="1400" b="1" dirty="0">
                          <a:solidFill>
                            <a:srgbClr val="FF0000"/>
                          </a:solidFill>
                        </a:rPr>
                        <a:t>Agri</a:t>
                      </a:r>
                    </a:p>
                    <a:p>
                      <a:r>
                        <a:rPr lang="en-PH" altLang="ko-KR" sz="1400" b="1" dirty="0">
                          <a:solidFill>
                            <a:srgbClr val="FF0000"/>
                          </a:solidFill>
                        </a:rPr>
                        <a:t>culture</a:t>
                      </a:r>
                    </a:p>
                  </a:txBody>
                  <a:tcPr/>
                </a:tc>
                <a:tc>
                  <a:txBody>
                    <a:bodyPr/>
                    <a:lstStyle/>
                    <a:p>
                      <a:r>
                        <a:rPr lang="en-PH" sz="1400" dirty="0"/>
                        <a:t>Fiber</a:t>
                      </a:r>
                    </a:p>
                  </a:txBody>
                  <a:tcPr/>
                </a:tc>
                <a:tc>
                  <a:txBody>
                    <a:bodyPr/>
                    <a:lstStyle/>
                    <a:p>
                      <a:r>
                        <a:rPr lang="en-PH" altLang="ko-KR" sz="1200" dirty="0">
                          <a:highlight>
                            <a:srgbClr val="FFFF00"/>
                          </a:highlight>
                        </a:rPr>
                        <a:t>H-Steel-ship</a:t>
                      </a:r>
                      <a:r>
                        <a:rPr lang="en-PH" altLang="ko-KR" sz="1400" dirty="0">
                          <a:highlight>
                            <a:srgbClr val="FFFF00"/>
                          </a:highlight>
                        </a:rPr>
                        <a:t> chemistry</a:t>
                      </a:r>
                    </a:p>
                  </a:txBody>
                  <a:tcPr/>
                </a:tc>
                <a:tc>
                  <a:txBody>
                    <a:bodyPr/>
                    <a:lstStyle/>
                    <a:p>
                      <a:r>
                        <a:rPr lang="en-PH" sz="1400" dirty="0"/>
                        <a:t>Electrical/electronic</a:t>
                      </a:r>
                    </a:p>
                  </a:txBody>
                  <a:tcPr/>
                </a:tc>
                <a:tc>
                  <a:txBody>
                    <a:bodyPr/>
                    <a:lstStyle/>
                    <a:p>
                      <a:r>
                        <a:rPr lang="en-PH" altLang="ko-KR" sz="1400" b="1" dirty="0">
                          <a:solidFill>
                            <a:srgbClr val="FA0000"/>
                          </a:solidFill>
                        </a:rPr>
                        <a:t>Computer IS, A.I</a:t>
                      </a:r>
                    </a:p>
                  </a:txBody>
                  <a:tcPr/>
                </a:tc>
                <a:tc>
                  <a:txBody>
                    <a:bodyPr/>
                    <a:lstStyle/>
                    <a:p>
                      <a:r>
                        <a:rPr lang="en-PH" sz="1400" dirty="0"/>
                        <a:t>Medicine</a:t>
                      </a:r>
                    </a:p>
                  </a:txBody>
                  <a:tcPr/>
                </a:tc>
                <a:tc>
                  <a:txBody>
                    <a:bodyPr/>
                    <a:lstStyle/>
                    <a:p>
                      <a:endParaRPr lang="en-PH" sz="1400" dirty="0"/>
                    </a:p>
                  </a:txBody>
                  <a:tcPr/>
                </a:tc>
                <a:tc>
                  <a:txBody>
                    <a:bodyPr/>
                    <a:lstStyle/>
                    <a:p>
                      <a:endParaRPr lang="en-PH" sz="1400"/>
                    </a:p>
                  </a:txBody>
                  <a:tcPr/>
                </a:tc>
                <a:extLst>
                  <a:ext uri="{0D108BD9-81ED-4DB2-BD59-A6C34878D82A}">
                    <a16:rowId xmlns:a16="http://schemas.microsoft.com/office/drawing/2014/main" val="10003"/>
                  </a:ext>
                </a:extLst>
              </a:tr>
              <a:tr h="540898">
                <a:tc>
                  <a:txBody>
                    <a:bodyPr/>
                    <a:lstStyle/>
                    <a:p>
                      <a:r>
                        <a:rPr lang="en-PH" sz="1400" dirty="0">
                          <a:solidFill>
                            <a:srgbClr val="0061AF"/>
                          </a:solidFill>
                        </a:rPr>
                        <a:t>Gov.</a:t>
                      </a:r>
                      <a:r>
                        <a:rPr lang="en-PH" sz="1400" dirty="0"/>
                        <a:t>(</a:t>
                      </a:r>
                      <a:r>
                        <a:rPr lang="en-PH" sz="1400" b="1" dirty="0" err="1">
                          <a:solidFill>
                            <a:srgbClr val="FF0000"/>
                          </a:solidFill>
                        </a:rPr>
                        <a:t>support,Interference</a:t>
                      </a:r>
                      <a:r>
                        <a:rPr lang="en-PH" sz="1400" baseline="0" dirty="0"/>
                        <a:t>)free riding</a:t>
                      </a:r>
                      <a:endParaRPr lang="en-PH" sz="1400" dirty="0"/>
                    </a:p>
                  </a:txBody>
                  <a:tcPr/>
                </a:tc>
                <a:tc>
                  <a:txBody>
                    <a:bodyPr/>
                    <a:lstStyle/>
                    <a:p>
                      <a:endParaRPr lang="en-PH" sz="1400"/>
                    </a:p>
                  </a:txBody>
                  <a:tcPr/>
                </a:tc>
                <a:tc>
                  <a:txBody>
                    <a:bodyPr/>
                    <a:lstStyle/>
                    <a:p>
                      <a:endParaRPr lang="en-PH" sz="1400"/>
                    </a:p>
                  </a:txBody>
                  <a:tcPr/>
                </a:tc>
                <a:tc>
                  <a:txBody>
                    <a:bodyPr/>
                    <a:lstStyle/>
                    <a:p>
                      <a:endParaRPr lang="en-PH" sz="1400"/>
                    </a:p>
                  </a:txBody>
                  <a:tcPr/>
                </a:tc>
                <a:tc>
                  <a:txBody>
                    <a:bodyPr/>
                    <a:lstStyle/>
                    <a:p>
                      <a:r>
                        <a:rPr lang="en-PH" altLang="ko-KR" sz="1400" b="1" dirty="0">
                          <a:solidFill>
                            <a:srgbClr val="FF0000"/>
                          </a:solidFill>
                        </a:rPr>
                        <a:t>Agri</a:t>
                      </a:r>
                    </a:p>
                    <a:p>
                      <a:r>
                        <a:rPr lang="en-PH" altLang="ko-KR" sz="1400" b="1" dirty="0">
                          <a:solidFill>
                            <a:srgbClr val="FF0000"/>
                          </a:solidFill>
                        </a:rPr>
                        <a:t>culture</a:t>
                      </a:r>
                    </a:p>
                  </a:txBody>
                  <a:tcPr/>
                </a:tc>
                <a:tc>
                  <a:txBody>
                    <a:bodyPr/>
                    <a:lstStyle/>
                    <a:p>
                      <a:r>
                        <a:rPr lang="en-PH" sz="1400" dirty="0"/>
                        <a:t>Fiber</a:t>
                      </a:r>
                    </a:p>
                  </a:txBody>
                  <a:tcPr/>
                </a:tc>
                <a:tc>
                  <a:txBody>
                    <a:bodyPr/>
                    <a:lstStyle/>
                    <a:p>
                      <a:r>
                        <a:rPr lang="en-PH" altLang="ko-KR" sz="1200" dirty="0">
                          <a:highlight>
                            <a:srgbClr val="FFFF00"/>
                          </a:highlight>
                        </a:rPr>
                        <a:t>H-Steel-ship</a:t>
                      </a:r>
                      <a:r>
                        <a:rPr lang="en-PH" altLang="ko-KR" sz="1400" dirty="0">
                          <a:highlight>
                            <a:srgbClr val="FFFF00"/>
                          </a:highlight>
                        </a:rPr>
                        <a:t> chemistry</a:t>
                      </a:r>
                    </a:p>
                  </a:txBody>
                  <a:tcPr/>
                </a:tc>
                <a:tc>
                  <a:txBody>
                    <a:bodyPr/>
                    <a:lstStyle/>
                    <a:p>
                      <a:r>
                        <a:rPr lang="en-PH" sz="1400" dirty="0"/>
                        <a:t>Electrical/electronic</a:t>
                      </a:r>
                    </a:p>
                  </a:txBody>
                  <a:tcPr/>
                </a:tc>
                <a:tc>
                  <a:txBody>
                    <a:bodyPr/>
                    <a:lstStyle/>
                    <a:p>
                      <a:r>
                        <a:rPr lang="en-PH" altLang="ko-KR" sz="1400" b="1" dirty="0">
                          <a:solidFill>
                            <a:srgbClr val="FA0000"/>
                          </a:solidFill>
                        </a:rPr>
                        <a:t>Computer IS, A.I</a:t>
                      </a:r>
                    </a:p>
                  </a:txBody>
                  <a:tcPr/>
                </a:tc>
                <a:tc>
                  <a:txBody>
                    <a:bodyPr/>
                    <a:lstStyle/>
                    <a:p>
                      <a:r>
                        <a:rPr lang="en-PH" sz="1400" dirty="0"/>
                        <a:t>Medicine</a:t>
                      </a:r>
                    </a:p>
                  </a:txBody>
                  <a:tcPr/>
                </a:tc>
                <a:tc>
                  <a:txBody>
                    <a:bodyPr/>
                    <a:lstStyle/>
                    <a:p>
                      <a:endParaRPr lang="en-PH" sz="1400"/>
                    </a:p>
                  </a:txBody>
                  <a:tcPr/>
                </a:tc>
                <a:extLst>
                  <a:ext uri="{0D108BD9-81ED-4DB2-BD59-A6C34878D82A}">
                    <a16:rowId xmlns:a16="http://schemas.microsoft.com/office/drawing/2014/main" val="10004"/>
                  </a:ext>
                </a:extLst>
              </a:tr>
              <a:tr h="540898">
                <a:tc>
                  <a:txBody>
                    <a:bodyPr/>
                    <a:lstStyle/>
                    <a:p>
                      <a:r>
                        <a:rPr lang="en-PH" sz="1400" dirty="0">
                          <a:solidFill>
                            <a:srgbClr val="0061AF"/>
                          </a:solidFill>
                        </a:rPr>
                        <a:t>Specification </a:t>
                      </a:r>
                      <a:r>
                        <a:rPr lang="en-US" sz="1400" dirty="0">
                          <a:solidFill>
                            <a:srgbClr val="0061AF"/>
                          </a:solidFill>
                        </a:rPr>
                        <a:t>or</a:t>
                      </a:r>
                      <a:r>
                        <a:rPr lang="en-PH" sz="1400" dirty="0">
                          <a:solidFill>
                            <a:srgbClr val="0061AF"/>
                          </a:solidFill>
                        </a:rPr>
                        <a:t> stability cash cow</a:t>
                      </a:r>
                    </a:p>
                  </a:txBody>
                  <a:tcPr/>
                </a:tc>
                <a:tc>
                  <a:txBody>
                    <a:bodyPr/>
                    <a:lstStyle/>
                    <a:p>
                      <a:endParaRPr lang="en-PH" sz="1400" dirty="0"/>
                    </a:p>
                  </a:txBody>
                  <a:tcPr/>
                </a:tc>
                <a:tc>
                  <a:txBody>
                    <a:bodyPr/>
                    <a:lstStyle/>
                    <a:p>
                      <a:endParaRPr lang="en-PH" sz="1400"/>
                    </a:p>
                  </a:txBody>
                  <a:tcPr/>
                </a:tc>
                <a:tc>
                  <a:txBody>
                    <a:bodyPr/>
                    <a:lstStyle/>
                    <a:p>
                      <a:endParaRPr lang="en-PH" sz="1400" dirty="0"/>
                    </a:p>
                  </a:txBody>
                  <a:tcPr/>
                </a:tc>
                <a:tc>
                  <a:txBody>
                    <a:bodyPr/>
                    <a:lstStyle/>
                    <a:p>
                      <a:endParaRPr lang="en-PH" sz="1400"/>
                    </a:p>
                  </a:txBody>
                  <a:tcPr/>
                </a:tc>
                <a:tc>
                  <a:txBody>
                    <a:bodyPr/>
                    <a:lstStyle/>
                    <a:p>
                      <a:r>
                        <a:rPr lang="en-PH" altLang="ko-KR" sz="1400" b="1" dirty="0">
                          <a:solidFill>
                            <a:srgbClr val="FF0000"/>
                          </a:solidFill>
                        </a:rPr>
                        <a:t>Agri</a:t>
                      </a:r>
                    </a:p>
                    <a:p>
                      <a:r>
                        <a:rPr lang="en-PH" altLang="ko-KR" sz="1400" b="1" dirty="0">
                          <a:solidFill>
                            <a:srgbClr val="FF0000"/>
                          </a:solidFill>
                        </a:rPr>
                        <a:t>culture</a:t>
                      </a:r>
                    </a:p>
                  </a:txBody>
                  <a:tcPr/>
                </a:tc>
                <a:tc>
                  <a:txBody>
                    <a:bodyPr/>
                    <a:lstStyle/>
                    <a:p>
                      <a:r>
                        <a:rPr lang="en-PH" sz="1400" dirty="0"/>
                        <a:t>Fiber</a:t>
                      </a:r>
                    </a:p>
                  </a:txBody>
                  <a:tcPr/>
                </a:tc>
                <a:tc>
                  <a:txBody>
                    <a:bodyPr/>
                    <a:lstStyle/>
                    <a:p>
                      <a:r>
                        <a:rPr lang="en-PH" altLang="ko-KR" sz="1100" dirty="0">
                          <a:highlight>
                            <a:srgbClr val="FFFF00"/>
                          </a:highlight>
                        </a:rPr>
                        <a:t>H-Steel-ship</a:t>
                      </a:r>
                      <a:r>
                        <a:rPr lang="en-PH" altLang="ko-KR" sz="1200" dirty="0">
                          <a:highlight>
                            <a:srgbClr val="FFFF00"/>
                          </a:highlight>
                        </a:rPr>
                        <a:t> chemistry</a:t>
                      </a:r>
                    </a:p>
                  </a:txBody>
                  <a:tcPr/>
                </a:tc>
                <a:tc>
                  <a:txBody>
                    <a:bodyPr/>
                    <a:lstStyle/>
                    <a:p>
                      <a:r>
                        <a:rPr lang="en-PH" sz="1400" dirty="0"/>
                        <a:t>Electrical</a:t>
                      </a:r>
                      <a:r>
                        <a:rPr lang="en-PH" sz="1400" baseline="0" dirty="0"/>
                        <a:t>/electronic</a:t>
                      </a:r>
                      <a:endParaRPr lang="en-PH" sz="1400" dirty="0"/>
                    </a:p>
                  </a:txBody>
                  <a:tcPr/>
                </a:tc>
                <a:tc>
                  <a:txBody>
                    <a:bodyPr/>
                    <a:lstStyle/>
                    <a:p>
                      <a:r>
                        <a:rPr lang="en-PH" altLang="ko-KR" sz="1400" b="1" dirty="0">
                          <a:solidFill>
                            <a:srgbClr val="FA0000"/>
                          </a:solidFill>
                        </a:rPr>
                        <a:t>Computer IS, A.I</a:t>
                      </a:r>
                    </a:p>
                  </a:txBody>
                  <a:tcPr/>
                </a:tc>
                <a:tc>
                  <a:txBody>
                    <a:bodyPr/>
                    <a:lstStyle/>
                    <a:p>
                      <a:r>
                        <a:rPr lang="en-PH" sz="1400" dirty="0"/>
                        <a:t>medicine</a:t>
                      </a:r>
                    </a:p>
                  </a:txBody>
                  <a:tcPr/>
                </a:tc>
                <a:extLst>
                  <a:ext uri="{0D108BD9-81ED-4DB2-BD59-A6C34878D82A}">
                    <a16:rowId xmlns:a16="http://schemas.microsoft.com/office/drawing/2014/main" val="10005"/>
                  </a:ext>
                </a:extLst>
              </a:tr>
            </a:tbl>
          </a:graphicData>
        </a:graphic>
      </p:graphicFrame>
      <p:sp>
        <p:nvSpPr>
          <p:cNvPr id="6" name="Rectangle 5"/>
          <p:cNvSpPr/>
          <p:nvPr/>
        </p:nvSpPr>
        <p:spPr>
          <a:xfrm>
            <a:off x="228600" y="4784636"/>
            <a:ext cx="5903913" cy="1569660"/>
          </a:xfrm>
          <a:prstGeom prst="rect">
            <a:avLst/>
          </a:prstGeom>
        </p:spPr>
        <p:txBody>
          <a:bodyPr wrap="square">
            <a:spAutoFit/>
          </a:bodyPr>
          <a:lstStyle/>
          <a:p>
            <a:r>
              <a:rPr lang="en-PH" sz="2400" b="1" dirty="0">
                <a:solidFill>
                  <a:schemeClr val="bg1"/>
                </a:solidFill>
              </a:rPr>
              <a:t>What will be the lessons of failure?</a:t>
            </a:r>
          </a:p>
          <a:p>
            <a:r>
              <a:rPr lang="en-PH" sz="2400" dirty="0"/>
              <a:t>- Fiercely competitive society -&gt; low birth rate, high suicide rate, avoidance of marriage, and the belief that money is everything</a:t>
            </a:r>
          </a:p>
        </p:txBody>
      </p:sp>
      <p:sp>
        <p:nvSpPr>
          <p:cNvPr id="9" name="Rectangle 8"/>
          <p:cNvSpPr/>
          <p:nvPr/>
        </p:nvSpPr>
        <p:spPr>
          <a:xfrm>
            <a:off x="6132513" y="4673422"/>
            <a:ext cx="6096000" cy="1938992"/>
          </a:xfrm>
          <a:prstGeom prst="rect">
            <a:avLst/>
          </a:prstGeom>
        </p:spPr>
        <p:txBody>
          <a:bodyPr>
            <a:spAutoFit/>
          </a:bodyPr>
          <a:lstStyle/>
          <a:p>
            <a:r>
              <a:rPr lang="en-PH" sz="2400" b="1" dirty="0">
                <a:solidFill>
                  <a:schemeClr val="bg1"/>
                </a:solidFill>
              </a:rPr>
              <a:t>What to benchmark? </a:t>
            </a:r>
          </a:p>
          <a:p>
            <a:r>
              <a:rPr lang="en-PH" sz="2400" dirty="0"/>
              <a:t>- Selection and concentration among national development chains (Agricultural sector strategy-&gt;Information strategy-&gt;  essential   selection(1) and concentration(2))</a:t>
            </a:r>
          </a:p>
        </p:txBody>
      </p:sp>
      <p:sp>
        <p:nvSpPr>
          <p:cNvPr id="3" name="Rectangle 2">
            <a:extLst>
              <a:ext uri="{FF2B5EF4-FFF2-40B4-BE49-F238E27FC236}">
                <a16:creationId xmlns:a16="http://schemas.microsoft.com/office/drawing/2014/main" id="{DE9DC9BD-E652-C15C-34CF-2B19E0B7EA7D}"/>
              </a:ext>
            </a:extLst>
          </p:cNvPr>
          <p:cNvSpPr/>
          <p:nvPr/>
        </p:nvSpPr>
        <p:spPr>
          <a:xfrm>
            <a:off x="228600" y="4784636"/>
            <a:ext cx="5759824" cy="169684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8189772-983D-A10A-6E14-F03D10729CC6}"/>
              </a:ext>
            </a:extLst>
          </p:cNvPr>
          <p:cNvSpPr/>
          <p:nvPr/>
        </p:nvSpPr>
        <p:spPr>
          <a:xfrm>
            <a:off x="6156512" y="4657450"/>
            <a:ext cx="5759824" cy="195496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20389FB-0551-B3FE-DD67-050C710B9D1D}"/>
              </a:ext>
            </a:extLst>
          </p:cNvPr>
          <p:cNvSpPr txBox="1"/>
          <p:nvPr/>
        </p:nvSpPr>
        <p:spPr>
          <a:xfrm>
            <a:off x="320428" y="127117"/>
            <a:ext cx="11342327" cy="707886"/>
          </a:xfrm>
          <a:prstGeom prst="rect">
            <a:avLst/>
          </a:prstGeom>
          <a:noFill/>
        </p:spPr>
        <p:txBody>
          <a:bodyPr wrap="square" rtlCol="0">
            <a:spAutoFit/>
          </a:bodyPr>
          <a:lstStyle/>
          <a:p>
            <a:r>
              <a:rPr lang="en-US" altLang="ko-KR" sz="4000" b="1" dirty="0"/>
              <a:t>The history of ( K-</a:t>
            </a:r>
            <a:r>
              <a:rPr lang="en-US" altLang="ko-KR" sz="4000" b="1" dirty="0" err="1"/>
              <a:t>Economy,K</a:t>
            </a:r>
            <a:r>
              <a:rPr lang="en-US" altLang="ko-KR" sz="4000" b="1" dirty="0"/>
              <a:t>-AIS ) Success or Failure</a:t>
            </a:r>
            <a:endParaRPr lang="ko-KR" altLang="en-US" sz="4000" b="1" dirty="0"/>
          </a:p>
        </p:txBody>
      </p:sp>
    </p:spTree>
    <p:extLst>
      <p:ext uri="{BB962C8B-B14F-4D97-AF65-F5344CB8AC3E}">
        <p14:creationId xmlns:p14="http://schemas.microsoft.com/office/powerpoint/2010/main" val="1552162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1117599" y="54346"/>
            <a:ext cx="9817910" cy="584775"/>
          </a:xfrm>
          <a:prstGeom prst="rect">
            <a:avLst/>
          </a:prstGeom>
          <a:noFill/>
        </p:spPr>
        <p:txBody>
          <a:bodyPr wrap="square" rtlCol="0">
            <a:spAutoFit/>
          </a:bodyPr>
          <a:lstStyle/>
          <a:p>
            <a:r>
              <a:rPr lang="en-PH" sz="3200" b="1" dirty="0"/>
              <a:t>History of industrial System in Korea &lt;by </a:t>
            </a:r>
            <a:r>
              <a:rPr lang="en-PH" sz="3200" b="1" dirty="0" err="1"/>
              <a:t>chatGPT</a:t>
            </a:r>
            <a:r>
              <a:rPr lang="en-PH" sz="3200" b="1" dirty="0"/>
              <a:t>&gt; </a:t>
            </a:r>
            <a:r>
              <a:rPr lang="en-PH" sz="3200" b="1" dirty="0">
                <a:solidFill>
                  <a:srgbClr val="FF0000"/>
                </a:solidFill>
              </a:rPr>
              <a:t>Trend</a:t>
            </a:r>
          </a:p>
        </p:txBody>
      </p:sp>
      <p:pic>
        <p:nvPicPr>
          <p:cNvPr id="3" name="Picture 2">
            <a:extLst>
              <a:ext uri="{FF2B5EF4-FFF2-40B4-BE49-F238E27FC236}">
                <a16:creationId xmlns:a16="http://schemas.microsoft.com/office/drawing/2014/main" id="{AE8362F9-0FEB-3FE7-DAD2-95254D193F86}"/>
              </a:ext>
            </a:extLst>
          </p:cNvPr>
          <p:cNvPicPr>
            <a:picLocks noChangeAspect="1"/>
          </p:cNvPicPr>
          <p:nvPr/>
        </p:nvPicPr>
        <p:blipFill>
          <a:blip r:embed="rId2">
            <a:extLst>
              <a:ext uri="{28A0092B-C50C-407E-A947-70E740481C1C}">
                <a14:useLocalDpi xmlns:a14="http://schemas.microsoft.com/office/drawing/2010/main" val="0"/>
              </a:ext>
            </a:extLst>
          </a:blip>
          <a:srcRect t="23660" b="32811"/>
          <a:stretch/>
        </p:blipFill>
        <p:spPr>
          <a:xfrm>
            <a:off x="329514" y="519074"/>
            <a:ext cx="11532972" cy="2669603"/>
          </a:xfrm>
          <a:prstGeom prst="rect">
            <a:avLst/>
          </a:prstGeom>
        </p:spPr>
      </p:pic>
      <p:sp>
        <p:nvSpPr>
          <p:cNvPr id="2" name="TextBox 1">
            <a:extLst>
              <a:ext uri="{FF2B5EF4-FFF2-40B4-BE49-F238E27FC236}">
                <a16:creationId xmlns:a16="http://schemas.microsoft.com/office/drawing/2014/main" id="{401ACC4B-9B28-AAF3-A3D2-A5879FA1DD1B}"/>
              </a:ext>
            </a:extLst>
          </p:cNvPr>
          <p:cNvSpPr txBox="1"/>
          <p:nvPr/>
        </p:nvSpPr>
        <p:spPr>
          <a:xfrm>
            <a:off x="1742289" y="3096199"/>
            <a:ext cx="8035298" cy="1077218"/>
          </a:xfrm>
          <a:prstGeom prst="rect">
            <a:avLst/>
          </a:prstGeom>
          <a:noFill/>
        </p:spPr>
        <p:txBody>
          <a:bodyPr wrap="square" rtlCol="0">
            <a:spAutoFit/>
          </a:bodyPr>
          <a:lstStyle/>
          <a:p>
            <a:pPr algn="ctr"/>
            <a:r>
              <a:rPr lang="en-PH" sz="3200" b="1" dirty="0"/>
              <a:t>History of Agriculture Information System in the Philippines &lt;by </a:t>
            </a:r>
            <a:r>
              <a:rPr lang="en-PH" sz="3200" b="1" dirty="0" err="1"/>
              <a:t>chatGPT</a:t>
            </a:r>
            <a:r>
              <a:rPr lang="en-PH" sz="3200" b="1" dirty="0"/>
              <a:t>)&gt; </a:t>
            </a:r>
            <a:r>
              <a:rPr lang="en-PH" sz="3200" b="1" dirty="0">
                <a:solidFill>
                  <a:srgbClr val="FF0000"/>
                </a:solidFill>
              </a:rPr>
              <a:t>Trend</a:t>
            </a:r>
          </a:p>
        </p:txBody>
      </p:sp>
      <p:pic>
        <p:nvPicPr>
          <p:cNvPr id="4" name="Picture 9">
            <a:extLst>
              <a:ext uri="{FF2B5EF4-FFF2-40B4-BE49-F238E27FC236}">
                <a16:creationId xmlns:a16="http://schemas.microsoft.com/office/drawing/2014/main" id="{6DD87B19-285D-31ED-BE6B-38FF27E7A7E4}"/>
              </a:ext>
            </a:extLst>
          </p:cNvPr>
          <p:cNvPicPr>
            <a:picLocks noChangeAspect="1"/>
          </p:cNvPicPr>
          <p:nvPr/>
        </p:nvPicPr>
        <p:blipFill>
          <a:blip r:embed="rId3">
            <a:extLst>
              <a:ext uri="{28A0092B-C50C-407E-A947-70E740481C1C}">
                <a14:useLocalDpi xmlns:a14="http://schemas.microsoft.com/office/drawing/2010/main" val="0"/>
              </a:ext>
            </a:extLst>
          </a:blip>
          <a:srcRect t="26821" b="39085"/>
          <a:stretch/>
        </p:blipFill>
        <p:spPr>
          <a:xfrm>
            <a:off x="0" y="4138307"/>
            <a:ext cx="12192000" cy="2492188"/>
          </a:xfrm>
          <a:prstGeom prst="rect">
            <a:avLst/>
          </a:prstGeom>
        </p:spPr>
      </p:pic>
      <p:sp>
        <p:nvSpPr>
          <p:cNvPr id="5" name="TextBox 4">
            <a:extLst>
              <a:ext uri="{FF2B5EF4-FFF2-40B4-BE49-F238E27FC236}">
                <a16:creationId xmlns:a16="http://schemas.microsoft.com/office/drawing/2014/main" id="{0C4EDD5D-5A77-CAFA-5380-0A9077C4933F}"/>
              </a:ext>
            </a:extLst>
          </p:cNvPr>
          <p:cNvSpPr txBox="1"/>
          <p:nvPr/>
        </p:nvSpPr>
        <p:spPr>
          <a:xfrm>
            <a:off x="304575" y="457200"/>
            <a:ext cx="701264" cy="830997"/>
          </a:xfrm>
          <a:prstGeom prst="rect">
            <a:avLst/>
          </a:prstGeom>
          <a:noFill/>
        </p:spPr>
        <p:txBody>
          <a:bodyPr wrap="square" rtlCol="0">
            <a:spAutoFit/>
          </a:bodyPr>
          <a:lstStyle/>
          <a:p>
            <a:r>
              <a:rPr lang="en-US" altLang="ko-KR" sz="4800" b="1" dirty="0">
                <a:solidFill>
                  <a:srgbClr val="FF0000"/>
                </a:solidFill>
              </a:rPr>
              <a:t>X</a:t>
            </a:r>
            <a:endParaRPr lang="ko-KR" altLang="en-US" sz="4800" b="1" dirty="0">
              <a:solidFill>
                <a:srgbClr val="FF0000"/>
              </a:solidFill>
            </a:endParaRPr>
          </a:p>
        </p:txBody>
      </p:sp>
    </p:spTree>
    <p:extLst>
      <p:ext uri="{BB962C8B-B14F-4D97-AF65-F5344CB8AC3E}">
        <p14:creationId xmlns:p14="http://schemas.microsoft.com/office/powerpoint/2010/main" val="3878633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9047B11-3E8F-982E-E960-BE242E8BB7E5}"/>
              </a:ext>
            </a:extLst>
          </p:cNvPr>
          <p:cNvSpPr txBox="1"/>
          <p:nvPr/>
        </p:nvSpPr>
        <p:spPr>
          <a:xfrm>
            <a:off x="1446415" y="355322"/>
            <a:ext cx="10041773" cy="523220"/>
          </a:xfrm>
          <a:prstGeom prst="rect">
            <a:avLst/>
          </a:prstGeom>
          <a:noFill/>
        </p:spPr>
        <p:txBody>
          <a:bodyPr wrap="square">
            <a:spAutoFit/>
          </a:bodyPr>
          <a:lstStyle/>
          <a:p>
            <a:r>
              <a:rPr lang="en-PH" sz="2800" b="1" dirty="0"/>
              <a:t>THE HISTORY OF THE K-AIS BEGINS IN THE 1990S</a:t>
            </a:r>
            <a:r>
              <a:rPr lang="en-PH" sz="2800" b="1" dirty="0">
                <a:solidFill>
                  <a:srgbClr val="FF0000"/>
                </a:solidFill>
              </a:rPr>
              <a:t>(1980 world 1</a:t>
            </a:r>
            <a:r>
              <a:rPr lang="en-PH" sz="2800" b="1" baseline="30000" dirty="0">
                <a:solidFill>
                  <a:srgbClr val="FF0000"/>
                </a:solidFill>
              </a:rPr>
              <a:t>st </a:t>
            </a:r>
            <a:r>
              <a:rPr lang="en-PH" sz="2800" b="1" dirty="0">
                <a:solidFill>
                  <a:srgbClr val="FF0000"/>
                </a:solidFill>
              </a:rPr>
              <a:t>)?</a:t>
            </a:r>
            <a:r>
              <a:rPr lang="en-PH" sz="2800" b="1" dirty="0"/>
              <a:t>)</a:t>
            </a:r>
            <a:endParaRPr lang="en-US" sz="2800" dirty="0"/>
          </a:p>
        </p:txBody>
      </p:sp>
      <p:pic>
        <p:nvPicPr>
          <p:cNvPr id="9" name="Picture 8">
            <a:extLst>
              <a:ext uri="{FF2B5EF4-FFF2-40B4-BE49-F238E27FC236}">
                <a16:creationId xmlns:a16="http://schemas.microsoft.com/office/drawing/2014/main" id="{7AF7489F-A60A-C490-9578-D3B0223016DD}"/>
              </a:ext>
            </a:extLst>
          </p:cNvPr>
          <p:cNvPicPr>
            <a:picLocks noChangeAspect="1"/>
          </p:cNvPicPr>
          <p:nvPr/>
        </p:nvPicPr>
        <p:blipFill>
          <a:blip r:embed="rId2">
            <a:extLst>
              <a:ext uri="{28A0092B-C50C-407E-A947-70E740481C1C}">
                <a14:useLocalDpi xmlns:a14="http://schemas.microsoft.com/office/drawing/2010/main" val="0"/>
              </a:ext>
            </a:extLst>
          </a:blip>
          <a:srcRect t="23986" b="28088"/>
          <a:stretch/>
        </p:blipFill>
        <p:spPr>
          <a:xfrm>
            <a:off x="0" y="1037045"/>
            <a:ext cx="12192000" cy="3286803"/>
          </a:xfrm>
          <a:prstGeom prst="rect">
            <a:avLst/>
          </a:prstGeom>
        </p:spPr>
      </p:pic>
      <p:sp>
        <p:nvSpPr>
          <p:cNvPr id="10" name="Rectangle 9">
            <a:extLst>
              <a:ext uri="{FF2B5EF4-FFF2-40B4-BE49-F238E27FC236}">
                <a16:creationId xmlns:a16="http://schemas.microsoft.com/office/drawing/2014/main" id="{FED99FC6-A4F8-7C3E-1D72-CE61E85EEFBB}"/>
              </a:ext>
            </a:extLst>
          </p:cNvPr>
          <p:cNvSpPr/>
          <p:nvPr/>
        </p:nvSpPr>
        <p:spPr>
          <a:xfrm>
            <a:off x="2644587" y="4990093"/>
            <a:ext cx="6391836" cy="1559859"/>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buFont typeface="Arial" panose="020B0604020202020204" pitchFamily="34" charset="0"/>
              <a:buChar char="•"/>
            </a:pPr>
            <a:r>
              <a:rPr lang="en-US" dirty="0"/>
              <a:t> Key CSF - Integrated </a:t>
            </a:r>
            <a:r>
              <a:rPr lang="en-US" dirty="0">
                <a:solidFill>
                  <a:srgbClr val="FF0000"/>
                </a:solidFill>
              </a:rPr>
              <a:t>Database</a:t>
            </a:r>
            <a:r>
              <a:rPr lang="en-US" dirty="0"/>
              <a:t> &amp; AMIS Organization Long-term </a:t>
            </a:r>
            <a:r>
              <a:rPr lang="en-US" dirty="0">
                <a:solidFill>
                  <a:srgbClr val="FF0000"/>
                </a:solidFill>
              </a:rPr>
              <a:t>Strategy</a:t>
            </a:r>
          </a:p>
          <a:p>
            <a:pPr>
              <a:buFont typeface="Arial" panose="020B0604020202020204" pitchFamily="34" charset="0"/>
              <a:buChar char="•"/>
            </a:pPr>
            <a:r>
              <a:rPr lang="en-US" dirty="0"/>
              <a:t> Diversity of Members (</a:t>
            </a:r>
            <a:r>
              <a:rPr lang="en-US" dirty="0">
                <a:solidFill>
                  <a:srgbClr val="FF0000"/>
                </a:solidFill>
              </a:rPr>
              <a:t>IT, Strategy, Agriculture</a:t>
            </a:r>
            <a:r>
              <a:rPr lang="en-US" dirty="0"/>
              <a:t>), Sustainability</a:t>
            </a:r>
          </a:p>
          <a:p>
            <a:pPr>
              <a:buFont typeface="Arial" panose="020B0604020202020204" pitchFamily="34" charset="0"/>
              <a:buChar char="•"/>
            </a:pPr>
            <a:r>
              <a:rPr lang="en-US" dirty="0"/>
              <a:t> Technology &lt; Strategy → </a:t>
            </a:r>
            <a:r>
              <a:rPr lang="en-US" dirty="0">
                <a:solidFill>
                  <a:srgbClr val="FF0000"/>
                </a:solidFill>
              </a:rPr>
              <a:t>Integrated System </a:t>
            </a:r>
            <a:r>
              <a:rPr lang="en-US" dirty="0"/>
              <a:t>(Increased Budget)</a:t>
            </a:r>
          </a:p>
          <a:p>
            <a:pPr algn="ctr"/>
            <a:endParaRPr lang="en-US" dirty="0"/>
          </a:p>
        </p:txBody>
      </p:sp>
      <p:sp>
        <p:nvSpPr>
          <p:cNvPr id="11" name="Rectangle 10">
            <a:extLst>
              <a:ext uri="{FF2B5EF4-FFF2-40B4-BE49-F238E27FC236}">
                <a16:creationId xmlns:a16="http://schemas.microsoft.com/office/drawing/2014/main" id="{AC5BE327-5E78-8E03-F041-2EF4B8E2F29D}"/>
              </a:ext>
            </a:extLst>
          </p:cNvPr>
          <p:cNvSpPr/>
          <p:nvPr/>
        </p:nvSpPr>
        <p:spPr>
          <a:xfrm>
            <a:off x="2644586" y="4587243"/>
            <a:ext cx="6391835" cy="4028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What should be benchmarked from KAIS’s 50-year history?</a:t>
            </a:r>
            <a:endParaRPr lang="en-US" dirty="0"/>
          </a:p>
        </p:txBody>
      </p:sp>
    </p:spTree>
    <p:extLst>
      <p:ext uri="{BB962C8B-B14F-4D97-AF65-F5344CB8AC3E}">
        <p14:creationId xmlns:p14="http://schemas.microsoft.com/office/powerpoint/2010/main" val="1084215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6E070F03-2F8A-3DDD-4CF6-77B2481D0A9E}"/>
              </a:ext>
            </a:extLst>
          </p:cNvPr>
          <p:cNvSpPr/>
          <p:nvPr/>
        </p:nvSpPr>
        <p:spPr>
          <a:xfrm>
            <a:off x="156434" y="5350362"/>
            <a:ext cx="11924728" cy="27972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3712224" y="256662"/>
            <a:ext cx="7972808" cy="4928644"/>
            <a:chOff x="2188608" y="998805"/>
            <a:chExt cx="6671386" cy="5565360"/>
          </a:xfrm>
        </p:grpSpPr>
        <p:sp>
          <p:nvSpPr>
            <p:cNvPr id="5" name="Oval 4"/>
            <p:cNvSpPr/>
            <p:nvPr/>
          </p:nvSpPr>
          <p:spPr>
            <a:xfrm>
              <a:off x="2188608" y="998805"/>
              <a:ext cx="6671386" cy="556536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6" name="Oval 5"/>
            <p:cNvSpPr/>
            <p:nvPr/>
          </p:nvSpPr>
          <p:spPr>
            <a:xfrm>
              <a:off x="3776233" y="2411391"/>
              <a:ext cx="3428585" cy="2828802"/>
            </a:xfrm>
            <a:prstGeom prst="ellipse">
              <a:avLst/>
            </a:prstGeom>
            <a:blipFill>
              <a:blip r:embed="rId2"/>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cxnSp>
          <p:nvCxnSpPr>
            <p:cNvPr id="7" name="Straight Connector 6"/>
            <p:cNvCxnSpPr>
              <a:stCxn id="5" idx="0"/>
            </p:cNvCxnSpPr>
            <p:nvPr/>
          </p:nvCxnSpPr>
          <p:spPr>
            <a:xfrm flipH="1">
              <a:off x="5524300" y="998805"/>
              <a:ext cx="1" cy="13853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5" idx="7"/>
              <a:endCxn id="6" idx="7"/>
            </p:cNvCxnSpPr>
            <p:nvPr/>
          </p:nvCxnSpPr>
          <p:spPr>
            <a:xfrm flipH="1">
              <a:off x="6702713" y="1813833"/>
              <a:ext cx="1180279" cy="10118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6"/>
              <a:endCxn id="6" idx="6"/>
            </p:cNvCxnSpPr>
            <p:nvPr/>
          </p:nvCxnSpPr>
          <p:spPr>
            <a:xfrm flipH="1">
              <a:off x="7204818" y="3781485"/>
              <a:ext cx="1655176" cy="443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6" idx="4"/>
              <a:endCxn id="5" idx="4"/>
            </p:cNvCxnSpPr>
            <p:nvPr/>
          </p:nvCxnSpPr>
          <p:spPr>
            <a:xfrm>
              <a:off x="5490526" y="5240193"/>
              <a:ext cx="33775" cy="1323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endCxn id="5" idx="5"/>
            </p:cNvCxnSpPr>
            <p:nvPr/>
          </p:nvCxnSpPr>
          <p:spPr>
            <a:xfrm>
              <a:off x="6702712" y="4843994"/>
              <a:ext cx="1180279" cy="9051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5" idx="1"/>
              <a:endCxn id="6" idx="1"/>
            </p:cNvCxnSpPr>
            <p:nvPr/>
          </p:nvCxnSpPr>
          <p:spPr>
            <a:xfrm>
              <a:off x="3165610" y="1813833"/>
              <a:ext cx="1112728" cy="10118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5" idx="2"/>
            </p:cNvCxnSpPr>
            <p:nvPr/>
          </p:nvCxnSpPr>
          <p:spPr>
            <a:xfrm flipH="1" flipV="1">
              <a:off x="2188608" y="3781484"/>
              <a:ext cx="1587625" cy="170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6" idx="3"/>
              <a:endCxn id="5" idx="3"/>
            </p:cNvCxnSpPr>
            <p:nvPr/>
          </p:nvCxnSpPr>
          <p:spPr>
            <a:xfrm flipH="1">
              <a:off x="3165610" y="4825924"/>
              <a:ext cx="1112728" cy="9232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flipH="1">
              <a:off x="3711195" y="3332617"/>
              <a:ext cx="3628045" cy="400109"/>
            </a:xfrm>
            <a:prstGeom prst="rect">
              <a:avLst/>
            </a:prstGeom>
            <a:noFill/>
            <a:ln w="9525">
              <a:noFill/>
            </a:ln>
          </p:spPr>
          <p:txBody>
            <a:bodyPr wrap="square" rtlCol="0">
              <a:spAutoFit/>
            </a:bodyPr>
            <a:lstStyle/>
            <a:p>
              <a:pPr algn="ctr"/>
              <a:r>
                <a:rPr lang="en-PH" sz="2000" b="1" dirty="0">
                  <a:ln>
                    <a:solidFill>
                      <a:schemeClr val="tx1"/>
                    </a:solidFill>
                  </a:ln>
                  <a:solidFill>
                    <a:schemeClr val="bg1"/>
                  </a:solidFill>
                </a:rPr>
                <a:t>Existing Information System</a:t>
              </a:r>
            </a:p>
          </p:txBody>
        </p:sp>
        <p:sp>
          <p:nvSpPr>
            <p:cNvPr id="16" name="TextBox 15"/>
            <p:cNvSpPr txBox="1"/>
            <p:nvPr/>
          </p:nvSpPr>
          <p:spPr>
            <a:xfrm>
              <a:off x="3895953" y="4139948"/>
              <a:ext cx="3258613" cy="584775"/>
            </a:xfrm>
            <a:prstGeom prst="rect">
              <a:avLst/>
            </a:prstGeom>
            <a:noFill/>
          </p:spPr>
          <p:txBody>
            <a:bodyPr wrap="square" rtlCol="0">
              <a:spAutoFit/>
            </a:bodyPr>
            <a:lstStyle/>
            <a:p>
              <a:pPr algn="ctr"/>
              <a:r>
                <a:rPr lang="en-PH" sz="1600" b="1" dirty="0">
                  <a:ln>
                    <a:solidFill>
                      <a:schemeClr val="tx1"/>
                    </a:solidFill>
                  </a:ln>
                  <a:solidFill>
                    <a:schemeClr val="bg1"/>
                  </a:solidFill>
                </a:rPr>
                <a:t>(varies by department and detailed area)</a:t>
              </a:r>
            </a:p>
          </p:txBody>
        </p:sp>
        <p:sp>
          <p:nvSpPr>
            <p:cNvPr id="17" name="TextBox 16"/>
            <p:cNvSpPr txBox="1"/>
            <p:nvPr/>
          </p:nvSpPr>
          <p:spPr>
            <a:xfrm>
              <a:off x="5692135" y="1374823"/>
              <a:ext cx="1645473" cy="923330"/>
            </a:xfrm>
            <a:prstGeom prst="rect">
              <a:avLst/>
            </a:prstGeom>
            <a:noFill/>
          </p:spPr>
          <p:txBody>
            <a:bodyPr wrap="square" rtlCol="0">
              <a:spAutoFit/>
            </a:bodyPr>
            <a:lstStyle/>
            <a:p>
              <a:r>
                <a:rPr lang="en-PH" b="1" dirty="0"/>
                <a:t>Artificial Intelligence Related</a:t>
              </a:r>
            </a:p>
          </p:txBody>
        </p:sp>
        <p:sp>
          <p:nvSpPr>
            <p:cNvPr id="18" name="TextBox 17"/>
            <p:cNvSpPr txBox="1"/>
            <p:nvPr/>
          </p:nvSpPr>
          <p:spPr>
            <a:xfrm>
              <a:off x="3486017" y="1901871"/>
              <a:ext cx="2110555" cy="492443"/>
            </a:xfrm>
            <a:prstGeom prst="rect">
              <a:avLst/>
            </a:prstGeom>
            <a:noFill/>
          </p:spPr>
          <p:txBody>
            <a:bodyPr wrap="square" rtlCol="0">
              <a:spAutoFit/>
            </a:bodyPr>
            <a:lstStyle/>
            <a:p>
              <a:pPr algn="ctr"/>
              <a:r>
                <a:rPr lang="en-PH" sz="1400" b="1" dirty="0"/>
                <a:t>(</a:t>
              </a:r>
              <a:r>
                <a:rPr lang="en-PH" sz="1200" b="1" dirty="0"/>
                <a:t>Department of </a:t>
              </a:r>
              <a:r>
                <a:rPr lang="en-PH" sz="1200" b="1" dirty="0" err="1"/>
                <a:t>Defence</a:t>
              </a:r>
              <a:endParaRPr lang="en-PH" sz="1200" b="1" dirty="0"/>
            </a:p>
            <a:p>
              <a:pPr algn="ctr"/>
              <a:r>
                <a:rPr lang="en-PH" sz="1200" b="1" dirty="0"/>
                <a:t>Tomato video </a:t>
              </a:r>
              <a:r>
                <a:rPr lang="en-PH" sz="1200" dirty="0"/>
                <a:t>)</a:t>
              </a:r>
            </a:p>
          </p:txBody>
        </p:sp>
        <p:sp>
          <p:nvSpPr>
            <p:cNvPr id="19" name="TextBox 18"/>
            <p:cNvSpPr txBox="1"/>
            <p:nvPr/>
          </p:nvSpPr>
          <p:spPr>
            <a:xfrm flipH="1">
              <a:off x="3428708" y="1540830"/>
              <a:ext cx="2608900" cy="404143"/>
            </a:xfrm>
            <a:prstGeom prst="rect">
              <a:avLst/>
            </a:prstGeom>
            <a:noFill/>
          </p:spPr>
          <p:txBody>
            <a:bodyPr wrap="square" rtlCol="0">
              <a:spAutoFit/>
            </a:bodyPr>
            <a:lstStyle/>
            <a:p>
              <a:r>
                <a:rPr lang="en-PH" sz="2000" b="1" dirty="0"/>
                <a:t>Robotics System</a:t>
              </a:r>
            </a:p>
          </p:txBody>
        </p:sp>
        <p:sp>
          <p:nvSpPr>
            <p:cNvPr id="20" name="TextBox 19"/>
            <p:cNvSpPr txBox="1"/>
            <p:nvPr/>
          </p:nvSpPr>
          <p:spPr>
            <a:xfrm flipH="1">
              <a:off x="2563928" y="2825014"/>
              <a:ext cx="1729560" cy="400109"/>
            </a:xfrm>
            <a:prstGeom prst="rect">
              <a:avLst/>
            </a:prstGeom>
            <a:noFill/>
          </p:spPr>
          <p:txBody>
            <a:bodyPr wrap="square" rtlCol="0">
              <a:spAutoFit/>
            </a:bodyPr>
            <a:lstStyle/>
            <a:p>
              <a:r>
                <a:rPr lang="en-PH" sz="2000" b="1" dirty="0"/>
                <a:t>Etc..</a:t>
              </a:r>
            </a:p>
          </p:txBody>
        </p:sp>
        <p:sp>
          <p:nvSpPr>
            <p:cNvPr id="21" name="TextBox 20"/>
            <p:cNvSpPr txBox="1"/>
            <p:nvPr/>
          </p:nvSpPr>
          <p:spPr>
            <a:xfrm>
              <a:off x="2395217" y="4016874"/>
              <a:ext cx="2501524" cy="923330"/>
            </a:xfrm>
            <a:prstGeom prst="rect">
              <a:avLst/>
            </a:prstGeom>
            <a:noFill/>
          </p:spPr>
          <p:txBody>
            <a:bodyPr wrap="square" rtlCol="0">
              <a:spAutoFit/>
            </a:bodyPr>
            <a:lstStyle/>
            <a:p>
              <a:r>
                <a:rPr lang="en-PH" b="1" dirty="0"/>
                <a:t>Automatic </a:t>
              </a:r>
            </a:p>
            <a:p>
              <a:r>
                <a:rPr lang="en-PH" b="1" dirty="0"/>
                <a:t>Recognition</a:t>
              </a:r>
            </a:p>
            <a:p>
              <a:r>
                <a:rPr lang="en-PH" b="1" dirty="0"/>
                <a:t> System(sensor)</a:t>
              </a:r>
            </a:p>
          </p:txBody>
        </p:sp>
        <p:sp>
          <p:nvSpPr>
            <p:cNvPr id="22" name="TextBox 21"/>
            <p:cNvSpPr txBox="1"/>
            <p:nvPr/>
          </p:nvSpPr>
          <p:spPr>
            <a:xfrm>
              <a:off x="6950236" y="2727022"/>
              <a:ext cx="1755010" cy="660320"/>
            </a:xfrm>
            <a:prstGeom prst="rect">
              <a:avLst/>
            </a:prstGeom>
            <a:noFill/>
          </p:spPr>
          <p:txBody>
            <a:bodyPr wrap="square" rtlCol="0">
              <a:spAutoFit/>
            </a:bodyPr>
            <a:lstStyle/>
            <a:p>
              <a:pPr algn="ctr"/>
              <a:r>
                <a:rPr lang="en-PH" sz="1600" b="1" dirty="0"/>
                <a:t>Pattern Recognition System(disease)</a:t>
              </a:r>
            </a:p>
          </p:txBody>
        </p:sp>
        <p:sp>
          <p:nvSpPr>
            <p:cNvPr id="23" name="TextBox 22"/>
            <p:cNvSpPr txBox="1"/>
            <p:nvPr/>
          </p:nvSpPr>
          <p:spPr>
            <a:xfrm>
              <a:off x="7201982" y="4262672"/>
              <a:ext cx="1274541" cy="660320"/>
            </a:xfrm>
            <a:prstGeom prst="rect">
              <a:avLst/>
            </a:prstGeom>
            <a:noFill/>
          </p:spPr>
          <p:txBody>
            <a:bodyPr wrap="square" rtlCol="0">
              <a:spAutoFit/>
            </a:bodyPr>
            <a:lstStyle/>
            <a:p>
              <a:pPr algn="ctr"/>
              <a:r>
                <a:rPr lang="en-PH" sz="1600" b="1" dirty="0"/>
                <a:t>Smart Board</a:t>
              </a:r>
            </a:p>
            <a:p>
              <a:pPr algn="ctr"/>
              <a:r>
                <a:rPr lang="en-PH" sz="1600" b="1" dirty="0"/>
                <a:t>(Summary DB)</a:t>
              </a:r>
            </a:p>
          </p:txBody>
        </p:sp>
        <p:sp>
          <p:nvSpPr>
            <p:cNvPr id="24" name="TextBox 23"/>
            <p:cNvSpPr txBox="1"/>
            <p:nvPr/>
          </p:nvSpPr>
          <p:spPr>
            <a:xfrm>
              <a:off x="7380092" y="4425202"/>
              <a:ext cx="1084135" cy="347538"/>
            </a:xfrm>
            <a:prstGeom prst="rect">
              <a:avLst/>
            </a:prstGeom>
            <a:noFill/>
          </p:spPr>
          <p:txBody>
            <a:bodyPr wrap="square" rtlCol="0">
              <a:spAutoFit/>
            </a:bodyPr>
            <a:lstStyle/>
            <a:p>
              <a:endParaRPr lang="en-PH" sz="1400" b="1" dirty="0"/>
            </a:p>
          </p:txBody>
        </p:sp>
        <p:sp>
          <p:nvSpPr>
            <p:cNvPr id="25" name="TextBox 24"/>
            <p:cNvSpPr txBox="1"/>
            <p:nvPr/>
          </p:nvSpPr>
          <p:spPr>
            <a:xfrm>
              <a:off x="5402800" y="5325789"/>
              <a:ext cx="2156174" cy="646331"/>
            </a:xfrm>
            <a:prstGeom prst="rect">
              <a:avLst/>
            </a:prstGeom>
            <a:noFill/>
          </p:spPr>
          <p:txBody>
            <a:bodyPr wrap="square" rtlCol="0">
              <a:spAutoFit/>
            </a:bodyPr>
            <a:lstStyle/>
            <a:p>
              <a:pPr algn="ctr"/>
              <a:r>
                <a:rPr lang="en-PH" b="1" dirty="0"/>
                <a:t>Remote Control System</a:t>
              </a:r>
            </a:p>
          </p:txBody>
        </p:sp>
        <p:sp>
          <p:nvSpPr>
            <p:cNvPr id="26" name="TextBox 25"/>
            <p:cNvSpPr txBox="1"/>
            <p:nvPr/>
          </p:nvSpPr>
          <p:spPr>
            <a:xfrm>
              <a:off x="5822594" y="5860499"/>
              <a:ext cx="1382224" cy="307777"/>
            </a:xfrm>
            <a:prstGeom prst="rect">
              <a:avLst/>
            </a:prstGeom>
            <a:noFill/>
          </p:spPr>
          <p:txBody>
            <a:bodyPr wrap="square" rtlCol="0">
              <a:spAutoFit/>
            </a:bodyPr>
            <a:lstStyle/>
            <a:p>
              <a:r>
                <a:rPr lang="en-PH" sz="1400" b="1" dirty="0"/>
                <a:t>(Smart Farm)</a:t>
              </a:r>
            </a:p>
          </p:txBody>
        </p:sp>
        <p:sp>
          <p:nvSpPr>
            <p:cNvPr id="27" name="TextBox 26"/>
            <p:cNvSpPr txBox="1"/>
            <p:nvPr/>
          </p:nvSpPr>
          <p:spPr>
            <a:xfrm>
              <a:off x="3721974" y="5187768"/>
              <a:ext cx="1821202" cy="404143"/>
            </a:xfrm>
            <a:prstGeom prst="rect">
              <a:avLst/>
            </a:prstGeom>
            <a:noFill/>
          </p:spPr>
          <p:txBody>
            <a:bodyPr wrap="square" rtlCol="0">
              <a:spAutoFit/>
            </a:bodyPr>
            <a:lstStyle/>
            <a:p>
              <a:r>
                <a:rPr lang="en-PH" sz="2000" b="1" dirty="0"/>
                <a:t>Kiosk System</a:t>
              </a:r>
            </a:p>
          </p:txBody>
        </p:sp>
        <p:sp>
          <p:nvSpPr>
            <p:cNvPr id="28" name="TextBox 27"/>
            <p:cNvSpPr txBox="1"/>
            <p:nvPr/>
          </p:nvSpPr>
          <p:spPr>
            <a:xfrm>
              <a:off x="4033549" y="5534782"/>
              <a:ext cx="1273688" cy="738664"/>
            </a:xfrm>
            <a:prstGeom prst="rect">
              <a:avLst/>
            </a:prstGeom>
            <a:noFill/>
          </p:spPr>
          <p:txBody>
            <a:bodyPr wrap="square" rtlCol="0">
              <a:spAutoFit/>
            </a:bodyPr>
            <a:lstStyle/>
            <a:p>
              <a:r>
                <a:rPr lang="en-PH" sz="1400" b="1" dirty="0"/>
                <a:t>(Unmanned information terminal)</a:t>
              </a:r>
            </a:p>
          </p:txBody>
        </p:sp>
      </p:grpSp>
      <p:sp>
        <p:nvSpPr>
          <p:cNvPr id="29" name="Rectangle 28"/>
          <p:cNvSpPr/>
          <p:nvPr/>
        </p:nvSpPr>
        <p:spPr>
          <a:xfrm>
            <a:off x="355098" y="429997"/>
            <a:ext cx="3795591" cy="1477328"/>
          </a:xfrm>
          <a:prstGeom prst="rect">
            <a:avLst/>
          </a:prstGeom>
        </p:spPr>
        <p:txBody>
          <a:bodyPr wrap="none">
            <a:spAutoFit/>
          </a:bodyPr>
          <a:lstStyle/>
          <a:p>
            <a:r>
              <a:rPr lang="en-PH" sz="3000" b="1" dirty="0"/>
              <a:t>AIT &amp; AIS SCOPE </a:t>
            </a:r>
          </a:p>
          <a:p>
            <a:pPr marL="457200" indent="-457200">
              <a:buFont typeface="Wingdings" panose="05000000000000000000" pitchFamily="2" charset="2"/>
              <a:buChar char="è"/>
            </a:pPr>
            <a:r>
              <a:rPr lang="en-PH" sz="3000" b="1" dirty="0"/>
              <a:t>Expand outsourcing</a:t>
            </a:r>
          </a:p>
          <a:p>
            <a:pPr marL="457200" indent="-457200">
              <a:buFont typeface="Wingdings" panose="05000000000000000000" pitchFamily="2" charset="2"/>
              <a:buChar char="è"/>
            </a:pPr>
            <a:r>
              <a:rPr lang="en-PH" sz="3000" b="1" dirty="0"/>
              <a:t>Audit</a:t>
            </a:r>
          </a:p>
        </p:txBody>
      </p:sp>
      <p:sp>
        <p:nvSpPr>
          <p:cNvPr id="31" name="Rectangle 4"/>
          <p:cNvSpPr>
            <a:spLocks noChangeArrowheads="1"/>
          </p:cNvSpPr>
          <p:nvPr/>
        </p:nvSpPr>
        <p:spPr bwMode="auto">
          <a:xfrm>
            <a:off x="156434" y="5350362"/>
            <a:ext cx="12005456"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bg1"/>
                </a:solidFill>
                <a:effectLst/>
                <a:latin typeface="Arial" panose="020B0604020202020204" pitchFamily="34" charset="0"/>
              </a:rPr>
              <a:t>What should be benchmarked?</a:t>
            </a:r>
            <a:endParaRPr lang="en-US" sz="1400" dirty="0">
              <a:solidFill>
                <a:schemeClr val="bg1"/>
              </a:solidFill>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Arial" panose="020B0604020202020204" pitchFamily="34" charset="0"/>
              </a:rPr>
              <a:t>As the scope of tasks involving new technologies increases across all sectors, it is not feasible to hire new personnel each time, and it is difficult to manage with retraining of existing staff.</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sz="1400" b="0" i="0" u="none" strike="noStrike" cap="none" normalizeH="0" baseline="0" dirty="0">
                <a:ln>
                  <a:noFill/>
                </a:ln>
                <a:solidFill>
                  <a:srgbClr val="FF0000"/>
                </a:solidFill>
                <a:effectLst/>
                <a:latin typeface="Arial" panose="020B0604020202020204" pitchFamily="34" charset="0"/>
              </a:rPr>
              <a:t>As a solution</a:t>
            </a:r>
            <a:r>
              <a:rPr kumimoji="0" lang="en-US" sz="1400" b="0" i="0" u="none" strike="noStrike" cap="none" normalizeH="0" baseline="0" dirty="0">
                <a:ln>
                  <a:noFill/>
                </a:ln>
                <a:solidFill>
                  <a:schemeClr val="tx1"/>
                </a:solidFill>
                <a:effectLst/>
                <a:latin typeface="Arial" panose="020B0604020202020204" pitchFamily="34" charset="0"/>
              </a:rPr>
              <a:t>, government ministries and large corporations are </a:t>
            </a:r>
            <a:r>
              <a:rPr kumimoji="0" lang="en-US" sz="1400" b="0" i="0" u="none" strike="noStrike" cap="none" normalizeH="0" baseline="0" dirty="0">
                <a:ln>
                  <a:noFill/>
                </a:ln>
                <a:solidFill>
                  <a:srgbClr val="FF0000"/>
                </a:solidFill>
                <a:effectLst/>
                <a:latin typeface="Arial" panose="020B0604020202020204" pitchFamily="34" charset="0"/>
              </a:rPr>
              <a:t>promoting outsourcing </a:t>
            </a:r>
            <a:r>
              <a:rPr kumimoji="0" lang="en-US" sz="1400" b="0" i="0" u="none" strike="noStrike" cap="none" normalizeH="0" baseline="0" dirty="0">
                <a:ln>
                  <a:noFill/>
                </a:ln>
                <a:solidFill>
                  <a:schemeClr val="tx1"/>
                </a:solidFill>
                <a:effectLst/>
                <a:latin typeface="Arial" panose="020B0604020202020204" pitchFamily="34" charset="0"/>
              </a:rPr>
              <a:t>by </a:t>
            </a:r>
            <a:r>
              <a:rPr kumimoji="0" lang="en-US" sz="1400" b="0" i="0" u="none" strike="noStrike" cap="none" normalizeH="0" baseline="0" dirty="0">
                <a:ln>
                  <a:noFill/>
                </a:ln>
                <a:solidFill>
                  <a:srgbClr val="FF0000"/>
                </a:solidFill>
                <a:effectLst/>
                <a:latin typeface="Arial" panose="020B0604020202020204" pitchFamily="34" charset="0"/>
              </a:rPr>
              <a:t>cultivating dedicated outsourcing personnel</a:t>
            </a:r>
            <a:r>
              <a:rPr kumimoji="0" lang="en-US" sz="1400" b="0" i="0" u="none" strike="noStrike" cap="none" normalizeH="0" baseline="0" dirty="0">
                <a:ln>
                  <a:noFill/>
                </a:ln>
                <a:solidFill>
                  <a:schemeClr val="tx1"/>
                </a:solidFill>
                <a:effectLst/>
                <a:latin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Arial" panose="020B0604020202020204" pitchFamily="34" charset="0"/>
              </a:rPr>
              <a:t>In South Korea’s case by now, the trend is for information departments not only to focus on information technology (IT), but also to outsource information systems (IS) development rather than developing them in-house.</a:t>
            </a:r>
          </a:p>
        </p:txBody>
      </p:sp>
      <p:sp>
        <p:nvSpPr>
          <p:cNvPr id="34" name="Rectangle 33">
            <a:extLst>
              <a:ext uri="{FF2B5EF4-FFF2-40B4-BE49-F238E27FC236}">
                <a16:creationId xmlns:a16="http://schemas.microsoft.com/office/drawing/2014/main" id="{4BF7500F-40EB-0153-595D-EA09AA85020C}"/>
              </a:ext>
            </a:extLst>
          </p:cNvPr>
          <p:cNvSpPr/>
          <p:nvPr/>
        </p:nvSpPr>
        <p:spPr>
          <a:xfrm>
            <a:off x="156434" y="5350362"/>
            <a:ext cx="11924728" cy="138499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4807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37550DC-3AF9-8749-B7D1-031E0A8F2D44}"/>
              </a:ext>
            </a:extLst>
          </p:cNvPr>
          <p:cNvSpPr/>
          <p:nvPr/>
        </p:nvSpPr>
        <p:spPr>
          <a:xfrm>
            <a:off x="6227805" y="1807458"/>
            <a:ext cx="5545095" cy="497779"/>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C62B217-8DC7-513D-3DA7-8D541C9ABC99}"/>
              </a:ext>
            </a:extLst>
          </p:cNvPr>
          <p:cNvSpPr txBox="1"/>
          <p:nvPr/>
        </p:nvSpPr>
        <p:spPr>
          <a:xfrm>
            <a:off x="6227805" y="1807458"/>
            <a:ext cx="5545095" cy="3785652"/>
          </a:xfrm>
          <a:prstGeom prst="rect">
            <a:avLst/>
          </a:prstGeom>
          <a:noFill/>
        </p:spPr>
        <p:txBody>
          <a:bodyPr wrap="square" rtlCol="0">
            <a:spAutoFit/>
          </a:bodyPr>
          <a:lstStyle/>
          <a:p>
            <a:r>
              <a:rPr lang="en-US" altLang="ko-KR" sz="2400" b="1" dirty="0">
                <a:solidFill>
                  <a:schemeClr val="bg1"/>
                </a:solidFill>
              </a:rPr>
              <a:t>What to benchmark?</a:t>
            </a:r>
          </a:p>
          <a:p>
            <a:endParaRPr lang="en-US" altLang="ko-KR" sz="2400" b="1" dirty="0"/>
          </a:p>
          <a:p>
            <a:pPr marL="285750" indent="-285750">
              <a:buFont typeface="Wingdings" panose="05000000000000000000" pitchFamily="2" charset="2"/>
              <a:buChar char="Ø"/>
            </a:pPr>
            <a:r>
              <a:rPr lang="en-US" altLang="ko-KR" sz="2400" dirty="0"/>
              <a:t>Agricultural uncertainty - typhoons and abnormal weather are more severe</a:t>
            </a:r>
          </a:p>
          <a:p>
            <a:pPr marL="285750" indent="-285750">
              <a:buFont typeface="Wingdings" panose="05000000000000000000" pitchFamily="2" charset="2"/>
              <a:buChar char="Ø"/>
            </a:pPr>
            <a:r>
              <a:rPr lang="en-US" altLang="ko-KR" sz="2400" dirty="0"/>
              <a:t>Customizing technology &amp; mindset needed according to individual Philippine farm situations</a:t>
            </a:r>
          </a:p>
          <a:p>
            <a:pPr marL="285750" indent="-285750">
              <a:buFont typeface="Wingdings" panose="05000000000000000000" pitchFamily="2" charset="2"/>
              <a:buChar char="Ø"/>
            </a:pPr>
            <a:r>
              <a:rPr lang="en-US" altLang="ko-KR" sz="2400" dirty="0"/>
              <a:t>Recommended to focus on benchmarking necessary sectors</a:t>
            </a:r>
          </a:p>
          <a:p>
            <a:pPr marL="285750" indent="-285750">
              <a:buFont typeface="Wingdings" panose="05000000000000000000" pitchFamily="2" charset="2"/>
              <a:buChar char="Ø"/>
            </a:pPr>
            <a:r>
              <a:rPr lang="en-US" altLang="ko-KR" sz="2400" dirty="0">
                <a:solidFill>
                  <a:srgbClr val="FA0000"/>
                </a:solidFill>
                <a:highlight>
                  <a:srgbClr val="FFFF00"/>
                </a:highlight>
              </a:rPr>
              <a:t>Solution -&gt; Outsourcing Mgt.(not self do)</a:t>
            </a:r>
            <a:endParaRPr lang="ko-KR" altLang="en-US" sz="2400" dirty="0">
              <a:solidFill>
                <a:srgbClr val="FA0000"/>
              </a:solidFill>
              <a:highlight>
                <a:srgbClr val="FFFF00"/>
              </a:highlight>
            </a:endParaRPr>
          </a:p>
        </p:txBody>
      </p:sp>
      <p:sp>
        <p:nvSpPr>
          <p:cNvPr id="4" name="TextBox 3">
            <a:extLst>
              <a:ext uri="{FF2B5EF4-FFF2-40B4-BE49-F238E27FC236}">
                <a16:creationId xmlns:a16="http://schemas.microsoft.com/office/drawing/2014/main" id="{9DDC3E19-5849-458F-CF5A-3D53EF20C492}"/>
              </a:ext>
            </a:extLst>
          </p:cNvPr>
          <p:cNvSpPr txBox="1"/>
          <p:nvPr/>
        </p:nvSpPr>
        <p:spPr>
          <a:xfrm>
            <a:off x="1260389" y="296562"/>
            <a:ext cx="9934833" cy="830997"/>
          </a:xfrm>
          <a:prstGeom prst="rect">
            <a:avLst/>
          </a:prstGeom>
          <a:noFill/>
        </p:spPr>
        <p:txBody>
          <a:bodyPr wrap="square" rtlCol="0">
            <a:spAutoFit/>
          </a:bodyPr>
          <a:lstStyle/>
          <a:p>
            <a:pPr algn="ctr"/>
            <a:r>
              <a:rPr lang="en-US" altLang="ko-KR" sz="2400" b="1" dirty="0">
                <a:solidFill>
                  <a:schemeClr val="accent6">
                    <a:lumMod val="75000"/>
                  </a:schemeClr>
                </a:solidFill>
              </a:rPr>
              <a:t>IMPORTANT RESEARCH AND DEVELOPMENT CASES RELATED TO KAIS (</a:t>
            </a:r>
            <a:r>
              <a:rPr lang="en-US" altLang="ko-KR" sz="2400" b="1" dirty="0">
                <a:solidFill>
                  <a:srgbClr val="FA0000"/>
                </a:solidFill>
                <a:highlight>
                  <a:srgbClr val="FFFF00"/>
                </a:highlight>
              </a:rPr>
              <a:t>AUTOMATIC CONTROL</a:t>
            </a:r>
            <a:r>
              <a:rPr lang="en-US" altLang="ko-KR" sz="2400" b="1" dirty="0">
                <a:solidFill>
                  <a:schemeClr val="accent6">
                    <a:lumMod val="75000"/>
                  </a:schemeClr>
                </a:solidFill>
              </a:rPr>
              <a:t>)</a:t>
            </a:r>
            <a:endParaRPr lang="ko-KR" altLang="en-US" sz="2400" b="1" dirty="0">
              <a:solidFill>
                <a:schemeClr val="accent6">
                  <a:lumMod val="75000"/>
                </a:schemeClr>
              </a:solidFill>
            </a:endParaRPr>
          </a:p>
        </p:txBody>
      </p:sp>
      <p:pic>
        <p:nvPicPr>
          <p:cNvPr id="6" name="그림 6">
            <a:extLst>
              <a:ext uri="{FF2B5EF4-FFF2-40B4-BE49-F238E27FC236}">
                <a16:creationId xmlns:a16="http://schemas.microsoft.com/office/drawing/2014/main" id="{7838E79C-E5BD-D42A-DCAA-CB72B2771684}"/>
              </a:ext>
            </a:extLst>
          </p:cNvPr>
          <p:cNvPicPr>
            <a:picLocks noChangeAspect="1"/>
          </p:cNvPicPr>
          <p:nvPr/>
        </p:nvPicPr>
        <p:blipFill>
          <a:blip r:embed="rId2"/>
          <a:stretch>
            <a:fillRect/>
          </a:stretch>
        </p:blipFill>
        <p:spPr>
          <a:xfrm>
            <a:off x="108323" y="1807457"/>
            <a:ext cx="5823540" cy="1895667"/>
          </a:xfrm>
          <a:prstGeom prst="rect">
            <a:avLst/>
          </a:prstGeom>
        </p:spPr>
      </p:pic>
      <p:pic>
        <p:nvPicPr>
          <p:cNvPr id="7" name="그림 9">
            <a:extLst>
              <a:ext uri="{FF2B5EF4-FFF2-40B4-BE49-F238E27FC236}">
                <a16:creationId xmlns:a16="http://schemas.microsoft.com/office/drawing/2014/main" id="{7C10622C-2FCA-AB46-D5BB-1E72772230BD}"/>
              </a:ext>
            </a:extLst>
          </p:cNvPr>
          <p:cNvPicPr>
            <a:picLocks noChangeAspect="1"/>
          </p:cNvPicPr>
          <p:nvPr/>
        </p:nvPicPr>
        <p:blipFill>
          <a:blip r:embed="rId3"/>
          <a:stretch>
            <a:fillRect/>
          </a:stretch>
        </p:blipFill>
        <p:spPr>
          <a:xfrm>
            <a:off x="222101" y="3741659"/>
            <a:ext cx="5363700" cy="1851451"/>
          </a:xfrm>
          <a:prstGeom prst="rect">
            <a:avLst/>
          </a:prstGeom>
        </p:spPr>
      </p:pic>
      <p:sp>
        <p:nvSpPr>
          <p:cNvPr id="8" name="Rectangle 2"/>
          <p:cNvSpPr>
            <a:spLocks noChangeArrowheads="1"/>
          </p:cNvSpPr>
          <p:nvPr/>
        </p:nvSpPr>
        <p:spPr bwMode="auto">
          <a:xfrm>
            <a:off x="0" y="1150218"/>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sp>
        <p:nvSpPr>
          <p:cNvPr id="2" name="Rectangle 1">
            <a:extLst>
              <a:ext uri="{FF2B5EF4-FFF2-40B4-BE49-F238E27FC236}">
                <a16:creationId xmlns:a16="http://schemas.microsoft.com/office/drawing/2014/main" id="{B6EC81F1-2D16-071E-F459-7C8781FC1D11}"/>
              </a:ext>
            </a:extLst>
          </p:cNvPr>
          <p:cNvSpPr/>
          <p:nvPr/>
        </p:nvSpPr>
        <p:spPr>
          <a:xfrm>
            <a:off x="6227805" y="1807458"/>
            <a:ext cx="5545095" cy="390032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A2E3C92-3080-9857-0F11-688D5D66A61C}"/>
              </a:ext>
            </a:extLst>
          </p:cNvPr>
          <p:cNvSpPr txBox="1"/>
          <p:nvPr/>
        </p:nvSpPr>
        <p:spPr>
          <a:xfrm>
            <a:off x="532014" y="508853"/>
            <a:ext cx="6101542" cy="369332"/>
          </a:xfrm>
          <a:prstGeom prst="rect">
            <a:avLst/>
          </a:prstGeom>
          <a:noFill/>
        </p:spPr>
        <p:txBody>
          <a:bodyPr wrap="square">
            <a:spAutoFit/>
          </a:bodyPr>
          <a:lstStyle/>
          <a:p>
            <a:r>
              <a:rPr lang="en-US" altLang="ko-KR" sz="1800" b="1" dirty="0">
                <a:solidFill>
                  <a:srgbClr val="FF0000"/>
                </a:solidFill>
              </a:rPr>
              <a:t>X</a:t>
            </a:r>
            <a:endParaRPr lang="ko-KR" altLang="en-US" sz="1800" b="1" dirty="0">
              <a:solidFill>
                <a:srgbClr val="FF0000"/>
              </a:solidFill>
            </a:endParaRPr>
          </a:p>
        </p:txBody>
      </p:sp>
    </p:spTree>
    <p:extLst>
      <p:ext uri="{BB962C8B-B14F-4D97-AF65-F5344CB8AC3E}">
        <p14:creationId xmlns:p14="http://schemas.microsoft.com/office/powerpoint/2010/main" val="1430306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4DC356-C4C1-84D5-2078-7AB83636B9E1}"/>
              </a:ext>
            </a:extLst>
          </p:cNvPr>
          <p:cNvSpPr txBox="1"/>
          <p:nvPr/>
        </p:nvSpPr>
        <p:spPr>
          <a:xfrm>
            <a:off x="1260389" y="296562"/>
            <a:ext cx="9934833" cy="830997"/>
          </a:xfrm>
          <a:prstGeom prst="rect">
            <a:avLst/>
          </a:prstGeom>
          <a:noFill/>
        </p:spPr>
        <p:txBody>
          <a:bodyPr wrap="square" rtlCol="0">
            <a:spAutoFit/>
          </a:bodyPr>
          <a:lstStyle/>
          <a:p>
            <a:pPr algn="ctr"/>
            <a:r>
              <a:rPr lang="en-US" altLang="ko-KR" sz="2400" b="1" dirty="0"/>
              <a:t>IMPORTANT RESEARCH AND DEVELOPMENT CASES RELATED TO KAIS (ROBOTS) - CASE VIDEO</a:t>
            </a:r>
            <a:endParaRPr lang="ko-KR" altLang="en-US" sz="2400" b="1" dirty="0"/>
          </a:p>
        </p:txBody>
      </p:sp>
      <p:sp>
        <p:nvSpPr>
          <p:cNvPr id="5" name="TextBox 4">
            <a:extLst>
              <a:ext uri="{FF2B5EF4-FFF2-40B4-BE49-F238E27FC236}">
                <a16:creationId xmlns:a16="http://schemas.microsoft.com/office/drawing/2014/main" id="{24F4EAB3-E45F-4268-9E22-C4D5D90F91DD}"/>
              </a:ext>
            </a:extLst>
          </p:cNvPr>
          <p:cNvSpPr txBox="1"/>
          <p:nvPr/>
        </p:nvSpPr>
        <p:spPr>
          <a:xfrm>
            <a:off x="7089689" y="1788977"/>
            <a:ext cx="4797511" cy="3785652"/>
          </a:xfrm>
          <a:prstGeom prst="rect">
            <a:avLst/>
          </a:prstGeom>
          <a:noFill/>
        </p:spPr>
        <p:txBody>
          <a:bodyPr wrap="square" rtlCol="0">
            <a:spAutoFit/>
          </a:bodyPr>
          <a:lstStyle/>
          <a:p>
            <a:r>
              <a:rPr lang="en-US" altLang="ko-KR" sz="2400" dirty="0"/>
              <a:t>What to Benchmark?</a:t>
            </a:r>
          </a:p>
          <a:p>
            <a:endParaRPr lang="en-US" altLang="ko-KR" sz="2400" dirty="0"/>
          </a:p>
          <a:p>
            <a:r>
              <a:rPr lang="en-US" altLang="ko-KR" sz="2400" dirty="0"/>
              <a:t>-The recent topics of agricultural innovation are digitalization and automation robotization</a:t>
            </a:r>
          </a:p>
          <a:p>
            <a:r>
              <a:rPr lang="en-US" altLang="ko-KR" sz="2400" dirty="0"/>
              <a:t>-Also stated in the Philippine Five-Year Plan theme</a:t>
            </a:r>
          </a:p>
          <a:p>
            <a:r>
              <a:rPr lang="en-US" altLang="ko-KR" sz="2400" dirty="0"/>
              <a:t>-</a:t>
            </a:r>
            <a:r>
              <a:rPr lang="en-US" altLang="ko-KR" sz="2400" b="1" dirty="0">
                <a:solidFill>
                  <a:srgbClr val="FA0000"/>
                </a:solidFill>
                <a:highlight>
                  <a:srgbClr val="FFFF00"/>
                </a:highlight>
              </a:rPr>
              <a:t>Benchmarking outsourcing and industry-academia-government-research linkage methodologies</a:t>
            </a:r>
            <a:endParaRPr lang="ko-KR" altLang="en-US" sz="2400" b="1" dirty="0">
              <a:solidFill>
                <a:srgbClr val="FA0000"/>
              </a:solidFill>
              <a:highlight>
                <a:srgbClr val="FFFF00"/>
              </a:highlight>
            </a:endParaRPr>
          </a:p>
        </p:txBody>
      </p:sp>
      <p:pic>
        <p:nvPicPr>
          <p:cNvPr id="6" name="그림 5">
            <a:extLst>
              <a:ext uri="{FF2B5EF4-FFF2-40B4-BE49-F238E27FC236}">
                <a16:creationId xmlns:a16="http://schemas.microsoft.com/office/drawing/2014/main" id="{440E52C6-6BED-A89F-FD28-25C7DA0695B3}"/>
              </a:ext>
            </a:extLst>
          </p:cNvPr>
          <p:cNvPicPr>
            <a:picLocks noChangeAspect="1"/>
          </p:cNvPicPr>
          <p:nvPr/>
        </p:nvPicPr>
        <p:blipFill>
          <a:blip r:embed="rId2"/>
          <a:stretch>
            <a:fillRect/>
          </a:stretch>
        </p:blipFill>
        <p:spPr>
          <a:xfrm>
            <a:off x="513341" y="1788977"/>
            <a:ext cx="6152614" cy="3863269"/>
          </a:xfrm>
          <a:prstGeom prst="rect">
            <a:avLst/>
          </a:prstGeom>
        </p:spPr>
      </p:pic>
      <p:sp>
        <p:nvSpPr>
          <p:cNvPr id="8" name="Rectangle 2"/>
          <p:cNvSpPr>
            <a:spLocks noChangeArrowheads="1"/>
          </p:cNvSpPr>
          <p:nvPr/>
        </p:nvSpPr>
        <p:spPr bwMode="auto">
          <a:xfrm>
            <a:off x="0" y="1150218"/>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sp>
        <p:nvSpPr>
          <p:cNvPr id="2" name="TextBox 1">
            <a:extLst>
              <a:ext uri="{FF2B5EF4-FFF2-40B4-BE49-F238E27FC236}">
                <a16:creationId xmlns:a16="http://schemas.microsoft.com/office/drawing/2014/main" id="{FD946E75-8100-C1BA-DABE-6EA7867DF8F6}"/>
              </a:ext>
            </a:extLst>
          </p:cNvPr>
          <p:cNvSpPr txBox="1"/>
          <p:nvPr/>
        </p:nvSpPr>
        <p:spPr>
          <a:xfrm>
            <a:off x="601061" y="6090463"/>
            <a:ext cx="2316706" cy="369332"/>
          </a:xfrm>
          <a:prstGeom prst="rect">
            <a:avLst/>
          </a:prstGeom>
          <a:noFill/>
        </p:spPr>
        <p:txBody>
          <a:bodyPr wrap="square" rtlCol="0">
            <a:spAutoFit/>
          </a:bodyPr>
          <a:lstStyle/>
          <a:p>
            <a:r>
              <a:rPr lang="en-US" dirty="0"/>
              <a:t> </a:t>
            </a:r>
            <a:r>
              <a:rPr lang="en-US" b="1" dirty="0">
                <a:hlinkClick r:id="rId3"/>
              </a:rPr>
              <a:t>Robot</a:t>
            </a:r>
            <a:endParaRPr lang="en-US" b="1" dirty="0"/>
          </a:p>
        </p:txBody>
      </p:sp>
      <p:sp>
        <p:nvSpPr>
          <p:cNvPr id="7" name="TextBox 6">
            <a:extLst>
              <a:ext uri="{FF2B5EF4-FFF2-40B4-BE49-F238E27FC236}">
                <a16:creationId xmlns:a16="http://schemas.microsoft.com/office/drawing/2014/main" id="{F941854D-4B6E-4B41-D577-B37DCD87F8DB}"/>
              </a:ext>
            </a:extLst>
          </p:cNvPr>
          <p:cNvSpPr txBox="1"/>
          <p:nvPr/>
        </p:nvSpPr>
        <p:spPr>
          <a:xfrm>
            <a:off x="6227805" y="5951964"/>
            <a:ext cx="6099810" cy="646331"/>
          </a:xfrm>
          <a:prstGeom prst="rect">
            <a:avLst/>
          </a:prstGeom>
          <a:noFill/>
        </p:spPr>
        <p:txBody>
          <a:bodyPr wrap="square">
            <a:spAutoFit/>
          </a:bodyPr>
          <a:lstStyle/>
          <a:p>
            <a:r>
              <a:rPr lang="en-US" dirty="0"/>
              <a:t>https://youtube.com/shorts/BrwIPcL76sA?si=nc-MMZhHhyMnQZnQ</a:t>
            </a:r>
          </a:p>
        </p:txBody>
      </p:sp>
    </p:spTree>
    <p:extLst>
      <p:ext uri="{BB962C8B-B14F-4D97-AF65-F5344CB8AC3E}">
        <p14:creationId xmlns:p14="http://schemas.microsoft.com/office/powerpoint/2010/main" val="3456646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p:cNvSpPr/>
          <p:nvPr/>
        </p:nvSpPr>
        <p:spPr>
          <a:xfrm>
            <a:off x="1508306" y="3612694"/>
            <a:ext cx="1118349"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 name="TextBox 3"/>
          <p:cNvSpPr txBox="1"/>
          <p:nvPr/>
        </p:nvSpPr>
        <p:spPr>
          <a:xfrm>
            <a:off x="2493468" y="149287"/>
            <a:ext cx="7254348" cy="461665"/>
          </a:xfrm>
          <a:prstGeom prst="rect">
            <a:avLst/>
          </a:prstGeom>
          <a:noFill/>
        </p:spPr>
        <p:txBody>
          <a:bodyPr wrap="square" rtlCol="0">
            <a:spAutoFit/>
          </a:bodyPr>
          <a:lstStyle/>
          <a:p>
            <a:r>
              <a:rPr lang="en-PH" sz="2400" b="1" dirty="0"/>
              <a:t>THE RELATIONSHIP BETWEEN KOREAN’S IS &amp; SDLC</a:t>
            </a:r>
          </a:p>
        </p:txBody>
      </p:sp>
      <p:sp>
        <p:nvSpPr>
          <p:cNvPr id="5" name="Rectangle 4"/>
          <p:cNvSpPr/>
          <p:nvPr/>
        </p:nvSpPr>
        <p:spPr>
          <a:xfrm>
            <a:off x="1500492" y="692442"/>
            <a:ext cx="9209988" cy="549302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2400"/>
          </a:p>
        </p:txBody>
      </p:sp>
      <p:sp>
        <p:nvSpPr>
          <p:cNvPr id="6" name="Rectangle 5"/>
          <p:cNvSpPr/>
          <p:nvPr/>
        </p:nvSpPr>
        <p:spPr>
          <a:xfrm>
            <a:off x="1508305" y="695193"/>
            <a:ext cx="1118349" cy="2958353"/>
          </a:xfrm>
          <a:prstGeom prst="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2" name="Flowchart: Manual Input 41"/>
          <p:cNvSpPr/>
          <p:nvPr/>
        </p:nvSpPr>
        <p:spPr>
          <a:xfrm>
            <a:off x="2951064" y="2572117"/>
            <a:ext cx="714375" cy="590550"/>
          </a:xfrm>
          <a:prstGeom prst="flowChartManualInpu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3" name="Flowchart: Manual Input 42"/>
          <p:cNvSpPr/>
          <p:nvPr/>
        </p:nvSpPr>
        <p:spPr>
          <a:xfrm>
            <a:off x="3665439" y="2424480"/>
            <a:ext cx="714375" cy="738188"/>
          </a:xfrm>
          <a:prstGeom prst="flowChartManualInpu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6" name="Flowchart: Document 45"/>
          <p:cNvSpPr/>
          <p:nvPr/>
        </p:nvSpPr>
        <p:spPr>
          <a:xfrm rot="10800000">
            <a:off x="5068801" y="1070668"/>
            <a:ext cx="2674457" cy="2091999"/>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20817"/>
              <a:gd name="connsiteX1" fmla="*/ 21600 w 21600"/>
              <a:gd name="connsiteY1" fmla="*/ 0 h 20817"/>
              <a:gd name="connsiteX2" fmla="*/ 21600 w 21600"/>
              <a:gd name="connsiteY2" fmla="*/ 10115 h 20817"/>
              <a:gd name="connsiteX3" fmla="*/ 0 w 21600"/>
              <a:gd name="connsiteY3" fmla="*/ 20172 h 20817"/>
              <a:gd name="connsiteX4" fmla="*/ 0 w 21600"/>
              <a:gd name="connsiteY4" fmla="*/ 0 h 20817"/>
              <a:gd name="connsiteX0" fmla="*/ 0 w 21600"/>
              <a:gd name="connsiteY0" fmla="*/ 0 h 24453"/>
              <a:gd name="connsiteX1" fmla="*/ 21600 w 21600"/>
              <a:gd name="connsiteY1" fmla="*/ 0 h 24453"/>
              <a:gd name="connsiteX2" fmla="*/ 21600 w 21600"/>
              <a:gd name="connsiteY2" fmla="*/ 10115 h 24453"/>
              <a:gd name="connsiteX3" fmla="*/ 8397 w 21600"/>
              <a:gd name="connsiteY3" fmla="*/ 23927 h 24453"/>
              <a:gd name="connsiteX4" fmla="*/ 0 w 21600"/>
              <a:gd name="connsiteY4" fmla="*/ 20172 h 24453"/>
              <a:gd name="connsiteX5" fmla="*/ 0 w 21600"/>
              <a:gd name="connsiteY5" fmla="*/ 0 h 24453"/>
              <a:gd name="connsiteX0" fmla="*/ 0 w 21600"/>
              <a:gd name="connsiteY0" fmla="*/ 0 h 24106"/>
              <a:gd name="connsiteX1" fmla="*/ 21600 w 21600"/>
              <a:gd name="connsiteY1" fmla="*/ 0 h 24106"/>
              <a:gd name="connsiteX2" fmla="*/ 21600 w 21600"/>
              <a:gd name="connsiteY2" fmla="*/ 10115 h 24106"/>
              <a:gd name="connsiteX3" fmla="*/ 13484 w 21600"/>
              <a:gd name="connsiteY3" fmla="*/ 18110 h 24106"/>
              <a:gd name="connsiteX4" fmla="*/ 8397 w 21600"/>
              <a:gd name="connsiteY4" fmla="*/ 23927 h 24106"/>
              <a:gd name="connsiteX5" fmla="*/ 0 w 21600"/>
              <a:gd name="connsiteY5" fmla="*/ 20172 h 24106"/>
              <a:gd name="connsiteX6" fmla="*/ 0 w 21600"/>
              <a:gd name="connsiteY6" fmla="*/ 0 h 24106"/>
              <a:gd name="connsiteX0" fmla="*/ 0 w 21600"/>
              <a:gd name="connsiteY0" fmla="*/ 0 h 24106"/>
              <a:gd name="connsiteX1" fmla="*/ 21600 w 21600"/>
              <a:gd name="connsiteY1" fmla="*/ 0 h 24106"/>
              <a:gd name="connsiteX2" fmla="*/ 21600 w 21600"/>
              <a:gd name="connsiteY2" fmla="*/ 10115 h 24106"/>
              <a:gd name="connsiteX3" fmla="*/ 18493 w 21600"/>
              <a:gd name="connsiteY3" fmla="*/ 12622 h 24106"/>
              <a:gd name="connsiteX4" fmla="*/ 13484 w 21600"/>
              <a:gd name="connsiteY4" fmla="*/ 18110 h 24106"/>
              <a:gd name="connsiteX5" fmla="*/ 8397 w 21600"/>
              <a:gd name="connsiteY5" fmla="*/ 23927 h 24106"/>
              <a:gd name="connsiteX6" fmla="*/ 0 w 21600"/>
              <a:gd name="connsiteY6" fmla="*/ 20172 h 24106"/>
              <a:gd name="connsiteX7" fmla="*/ 0 w 21600"/>
              <a:gd name="connsiteY7" fmla="*/ 0 h 24106"/>
              <a:gd name="connsiteX0" fmla="*/ 0 w 21600"/>
              <a:gd name="connsiteY0" fmla="*/ 0 h 24106"/>
              <a:gd name="connsiteX1" fmla="*/ 21600 w 21600"/>
              <a:gd name="connsiteY1" fmla="*/ 0 h 24106"/>
              <a:gd name="connsiteX2" fmla="*/ 21600 w 21600"/>
              <a:gd name="connsiteY2" fmla="*/ 10115 h 24106"/>
              <a:gd name="connsiteX3" fmla="*/ 20513 w 21600"/>
              <a:gd name="connsiteY3" fmla="*/ 10701 h 24106"/>
              <a:gd name="connsiteX4" fmla="*/ 18493 w 21600"/>
              <a:gd name="connsiteY4" fmla="*/ 12622 h 24106"/>
              <a:gd name="connsiteX5" fmla="*/ 13484 w 21600"/>
              <a:gd name="connsiteY5" fmla="*/ 18110 h 24106"/>
              <a:gd name="connsiteX6" fmla="*/ 8397 w 21600"/>
              <a:gd name="connsiteY6" fmla="*/ 23927 h 24106"/>
              <a:gd name="connsiteX7" fmla="*/ 0 w 21600"/>
              <a:gd name="connsiteY7" fmla="*/ 20172 h 24106"/>
              <a:gd name="connsiteX8" fmla="*/ 0 w 21600"/>
              <a:gd name="connsiteY8" fmla="*/ 0 h 24106"/>
              <a:gd name="connsiteX0" fmla="*/ 0 w 21755"/>
              <a:gd name="connsiteY0" fmla="*/ 0 h 24106"/>
              <a:gd name="connsiteX1" fmla="*/ 21600 w 21755"/>
              <a:gd name="connsiteY1" fmla="*/ 0 h 24106"/>
              <a:gd name="connsiteX2" fmla="*/ 21755 w 21755"/>
              <a:gd name="connsiteY2" fmla="*/ 9017 h 24106"/>
              <a:gd name="connsiteX3" fmla="*/ 20513 w 21755"/>
              <a:gd name="connsiteY3" fmla="*/ 10701 h 24106"/>
              <a:gd name="connsiteX4" fmla="*/ 18493 w 21755"/>
              <a:gd name="connsiteY4" fmla="*/ 12622 h 24106"/>
              <a:gd name="connsiteX5" fmla="*/ 13484 w 21755"/>
              <a:gd name="connsiteY5" fmla="*/ 18110 h 24106"/>
              <a:gd name="connsiteX6" fmla="*/ 8397 w 21755"/>
              <a:gd name="connsiteY6" fmla="*/ 23927 h 24106"/>
              <a:gd name="connsiteX7" fmla="*/ 0 w 21755"/>
              <a:gd name="connsiteY7" fmla="*/ 20172 h 24106"/>
              <a:gd name="connsiteX8" fmla="*/ 0 w 21755"/>
              <a:gd name="connsiteY8" fmla="*/ 0 h 24106"/>
              <a:gd name="connsiteX0" fmla="*/ 0 w 21807"/>
              <a:gd name="connsiteY0" fmla="*/ 0 h 24106"/>
              <a:gd name="connsiteX1" fmla="*/ 21600 w 21807"/>
              <a:gd name="connsiteY1" fmla="*/ 0 h 24106"/>
              <a:gd name="connsiteX2" fmla="*/ 21807 w 21807"/>
              <a:gd name="connsiteY2" fmla="*/ 8834 h 24106"/>
              <a:gd name="connsiteX3" fmla="*/ 20513 w 21807"/>
              <a:gd name="connsiteY3" fmla="*/ 10701 h 24106"/>
              <a:gd name="connsiteX4" fmla="*/ 18493 w 21807"/>
              <a:gd name="connsiteY4" fmla="*/ 12622 h 24106"/>
              <a:gd name="connsiteX5" fmla="*/ 13484 w 21807"/>
              <a:gd name="connsiteY5" fmla="*/ 18110 h 24106"/>
              <a:gd name="connsiteX6" fmla="*/ 8397 w 21807"/>
              <a:gd name="connsiteY6" fmla="*/ 23927 h 24106"/>
              <a:gd name="connsiteX7" fmla="*/ 0 w 21807"/>
              <a:gd name="connsiteY7" fmla="*/ 20172 h 24106"/>
              <a:gd name="connsiteX8" fmla="*/ 0 w 21807"/>
              <a:gd name="connsiteY8" fmla="*/ 0 h 24106"/>
              <a:gd name="connsiteX0" fmla="*/ 0 w 21807"/>
              <a:gd name="connsiteY0" fmla="*/ 0 h 24106"/>
              <a:gd name="connsiteX1" fmla="*/ 21600 w 21807"/>
              <a:gd name="connsiteY1" fmla="*/ 0 h 24106"/>
              <a:gd name="connsiteX2" fmla="*/ 21807 w 21807"/>
              <a:gd name="connsiteY2" fmla="*/ 8834 h 24106"/>
              <a:gd name="connsiteX3" fmla="*/ 20513 w 21807"/>
              <a:gd name="connsiteY3" fmla="*/ 10701 h 24106"/>
              <a:gd name="connsiteX4" fmla="*/ 18493 w 21807"/>
              <a:gd name="connsiteY4" fmla="*/ 12622 h 24106"/>
              <a:gd name="connsiteX5" fmla="*/ 14261 w 21807"/>
              <a:gd name="connsiteY5" fmla="*/ 17287 h 24106"/>
              <a:gd name="connsiteX6" fmla="*/ 8397 w 21807"/>
              <a:gd name="connsiteY6" fmla="*/ 23927 h 24106"/>
              <a:gd name="connsiteX7" fmla="*/ 0 w 21807"/>
              <a:gd name="connsiteY7" fmla="*/ 20172 h 24106"/>
              <a:gd name="connsiteX8" fmla="*/ 0 w 21807"/>
              <a:gd name="connsiteY8" fmla="*/ 0 h 24106"/>
              <a:gd name="connsiteX0" fmla="*/ 0 w 21807"/>
              <a:gd name="connsiteY0" fmla="*/ 0 h 24106"/>
              <a:gd name="connsiteX1" fmla="*/ 21600 w 21807"/>
              <a:gd name="connsiteY1" fmla="*/ 0 h 24106"/>
              <a:gd name="connsiteX2" fmla="*/ 21807 w 21807"/>
              <a:gd name="connsiteY2" fmla="*/ 8834 h 24106"/>
              <a:gd name="connsiteX3" fmla="*/ 20513 w 21807"/>
              <a:gd name="connsiteY3" fmla="*/ 10701 h 24106"/>
              <a:gd name="connsiteX4" fmla="*/ 18493 w 21807"/>
              <a:gd name="connsiteY4" fmla="*/ 12622 h 24106"/>
              <a:gd name="connsiteX5" fmla="*/ 15348 w 21807"/>
              <a:gd name="connsiteY5" fmla="*/ 16024 h 24106"/>
              <a:gd name="connsiteX6" fmla="*/ 14261 w 21807"/>
              <a:gd name="connsiteY6" fmla="*/ 17287 h 24106"/>
              <a:gd name="connsiteX7" fmla="*/ 8397 w 21807"/>
              <a:gd name="connsiteY7" fmla="*/ 23927 h 24106"/>
              <a:gd name="connsiteX8" fmla="*/ 0 w 21807"/>
              <a:gd name="connsiteY8" fmla="*/ 20172 h 24106"/>
              <a:gd name="connsiteX9" fmla="*/ 0 w 21807"/>
              <a:gd name="connsiteY9" fmla="*/ 0 h 24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07" h="24106">
                <a:moveTo>
                  <a:pt x="0" y="0"/>
                </a:moveTo>
                <a:lnTo>
                  <a:pt x="21600" y="0"/>
                </a:lnTo>
                <a:cubicBezTo>
                  <a:pt x="21652" y="3006"/>
                  <a:pt x="21755" y="5828"/>
                  <a:pt x="21807" y="8834"/>
                </a:cubicBezTo>
                <a:cubicBezTo>
                  <a:pt x="21762" y="10645"/>
                  <a:pt x="21031" y="10283"/>
                  <a:pt x="20513" y="10701"/>
                </a:cubicBezTo>
                <a:cubicBezTo>
                  <a:pt x="19995" y="11119"/>
                  <a:pt x="19231" y="11854"/>
                  <a:pt x="18493" y="12622"/>
                </a:cubicBezTo>
                <a:cubicBezTo>
                  <a:pt x="17755" y="13390"/>
                  <a:pt x="16053" y="15247"/>
                  <a:pt x="15348" y="16024"/>
                </a:cubicBezTo>
                <a:cubicBezTo>
                  <a:pt x="14643" y="16801"/>
                  <a:pt x="15543" y="15851"/>
                  <a:pt x="14261" y="17287"/>
                </a:cubicBezTo>
                <a:cubicBezTo>
                  <a:pt x="12979" y="18723"/>
                  <a:pt x="11292" y="23172"/>
                  <a:pt x="8397" y="23927"/>
                </a:cubicBezTo>
                <a:cubicBezTo>
                  <a:pt x="5503" y="24682"/>
                  <a:pt x="1768" y="22989"/>
                  <a:pt x="0" y="20172"/>
                </a:cubicBezTo>
                <a:lnTo>
                  <a:pt x="0" y="0"/>
                </a:lnTo>
                <a:close/>
              </a:path>
            </a:pathLst>
          </a:cu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4" name="Flowchart: Manual Input 43"/>
          <p:cNvSpPr/>
          <p:nvPr/>
        </p:nvSpPr>
        <p:spPr>
          <a:xfrm>
            <a:off x="4379814" y="2238742"/>
            <a:ext cx="833438" cy="923926"/>
          </a:xfrm>
          <a:prstGeom prst="flowChartManualInpu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1" name="Flowchart: Manual Input 50"/>
          <p:cNvSpPr/>
          <p:nvPr/>
        </p:nvSpPr>
        <p:spPr>
          <a:xfrm flipH="1">
            <a:off x="7743254" y="1416417"/>
            <a:ext cx="2119783" cy="174625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2000"/>
                </a:moveTo>
                <a:cubicBezTo>
                  <a:pt x="3333" y="1333"/>
                  <a:pt x="6243" y="2044"/>
                  <a:pt x="10000" y="0"/>
                </a:cubicBezTo>
                <a:lnTo>
                  <a:pt x="10000" y="10000"/>
                </a:lnTo>
                <a:lnTo>
                  <a:pt x="0" y="10000"/>
                </a:lnTo>
                <a:lnTo>
                  <a:pt x="0" y="2000"/>
                </a:lnTo>
                <a:close/>
              </a:path>
            </a:pathLst>
          </a:cu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3" name="TextBox 52"/>
          <p:cNvSpPr txBox="1"/>
          <p:nvPr/>
        </p:nvSpPr>
        <p:spPr>
          <a:xfrm>
            <a:off x="2951064" y="3176362"/>
            <a:ext cx="714375" cy="415498"/>
          </a:xfrm>
          <a:prstGeom prst="rect">
            <a:avLst/>
          </a:prstGeom>
          <a:noFill/>
        </p:spPr>
        <p:txBody>
          <a:bodyPr wrap="square" rtlCol="0">
            <a:spAutoFit/>
          </a:bodyPr>
          <a:lstStyle/>
          <a:p>
            <a:pPr algn="ctr"/>
            <a:r>
              <a:rPr lang="en-PH" sz="700" b="1" dirty="0"/>
              <a:t>INNOVATION </a:t>
            </a:r>
          </a:p>
          <a:p>
            <a:pPr algn="ctr"/>
            <a:r>
              <a:rPr lang="en-PH" sz="700" b="1" dirty="0"/>
              <a:t>STRATEGY</a:t>
            </a:r>
          </a:p>
          <a:p>
            <a:pPr algn="ctr"/>
            <a:r>
              <a:rPr lang="en-PH" sz="700" b="1" dirty="0"/>
              <a:t> PLANNING</a:t>
            </a:r>
          </a:p>
        </p:txBody>
      </p:sp>
      <p:sp>
        <p:nvSpPr>
          <p:cNvPr id="54" name="TextBox 53"/>
          <p:cNvSpPr txBox="1"/>
          <p:nvPr/>
        </p:nvSpPr>
        <p:spPr>
          <a:xfrm>
            <a:off x="3652744" y="3264571"/>
            <a:ext cx="757304" cy="261610"/>
          </a:xfrm>
          <a:prstGeom prst="rect">
            <a:avLst/>
          </a:prstGeom>
          <a:noFill/>
        </p:spPr>
        <p:txBody>
          <a:bodyPr wrap="square" rtlCol="0">
            <a:spAutoFit/>
          </a:bodyPr>
          <a:lstStyle/>
          <a:p>
            <a:pPr algn="ctr"/>
            <a:r>
              <a:rPr lang="en-PH" sz="1100" b="1" dirty="0"/>
              <a:t>ANALYSIS</a:t>
            </a:r>
          </a:p>
        </p:txBody>
      </p:sp>
      <p:sp>
        <p:nvSpPr>
          <p:cNvPr id="55" name="TextBox 54"/>
          <p:cNvSpPr txBox="1"/>
          <p:nvPr/>
        </p:nvSpPr>
        <p:spPr>
          <a:xfrm>
            <a:off x="4365696" y="3278273"/>
            <a:ext cx="833438" cy="261610"/>
          </a:xfrm>
          <a:prstGeom prst="rect">
            <a:avLst/>
          </a:prstGeom>
          <a:noFill/>
        </p:spPr>
        <p:txBody>
          <a:bodyPr wrap="square" rtlCol="0">
            <a:spAutoFit/>
          </a:bodyPr>
          <a:lstStyle/>
          <a:p>
            <a:pPr algn="ctr"/>
            <a:r>
              <a:rPr lang="en-PH" sz="1100" b="1" dirty="0"/>
              <a:t>DESIGN</a:t>
            </a:r>
          </a:p>
        </p:txBody>
      </p:sp>
      <p:sp>
        <p:nvSpPr>
          <p:cNvPr id="56" name="TextBox 55"/>
          <p:cNvSpPr txBox="1"/>
          <p:nvPr/>
        </p:nvSpPr>
        <p:spPr>
          <a:xfrm>
            <a:off x="5199134" y="3281239"/>
            <a:ext cx="2530005" cy="261610"/>
          </a:xfrm>
          <a:prstGeom prst="rect">
            <a:avLst/>
          </a:prstGeom>
          <a:noFill/>
        </p:spPr>
        <p:txBody>
          <a:bodyPr wrap="square" rtlCol="0">
            <a:spAutoFit/>
          </a:bodyPr>
          <a:lstStyle/>
          <a:p>
            <a:pPr algn="ctr"/>
            <a:r>
              <a:rPr lang="en-PH" sz="1100" b="1" dirty="0"/>
              <a:t>PROGRAMMING</a:t>
            </a:r>
          </a:p>
        </p:txBody>
      </p:sp>
      <p:sp>
        <p:nvSpPr>
          <p:cNvPr id="57" name="TextBox 56"/>
          <p:cNvSpPr txBox="1"/>
          <p:nvPr/>
        </p:nvSpPr>
        <p:spPr>
          <a:xfrm>
            <a:off x="8096982" y="3262767"/>
            <a:ext cx="1496212" cy="261610"/>
          </a:xfrm>
          <a:prstGeom prst="rect">
            <a:avLst/>
          </a:prstGeom>
          <a:noFill/>
        </p:spPr>
        <p:txBody>
          <a:bodyPr wrap="square" rtlCol="0">
            <a:spAutoFit/>
          </a:bodyPr>
          <a:lstStyle/>
          <a:p>
            <a:pPr algn="ctr"/>
            <a:r>
              <a:rPr lang="en-PH" sz="1100" b="1" dirty="0"/>
              <a:t>MAINTENANCE</a:t>
            </a:r>
          </a:p>
        </p:txBody>
      </p:sp>
      <p:sp>
        <p:nvSpPr>
          <p:cNvPr id="58" name="TextBox 57"/>
          <p:cNvSpPr txBox="1"/>
          <p:nvPr/>
        </p:nvSpPr>
        <p:spPr>
          <a:xfrm>
            <a:off x="9638064" y="3031862"/>
            <a:ext cx="807719" cy="261610"/>
          </a:xfrm>
          <a:prstGeom prst="rect">
            <a:avLst/>
          </a:prstGeom>
          <a:noFill/>
        </p:spPr>
        <p:txBody>
          <a:bodyPr wrap="square" rtlCol="0">
            <a:spAutoFit/>
          </a:bodyPr>
          <a:lstStyle/>
          <a:p>
            <a:pPr algn="ctr"/>
            <a:r>
              <a:rPr lang="en-PH" sz="1100" b="1" dirty="0"/>
              <a:t>TIME</a:t>
            </a:r>
          </a:p>
        </p:txBody>
      </p:sp>
      <p:sp>
        <p:nvSpPr>
          <p:cNvPr id="63" name="Rectangle 62"/>
          <p:cNvSpPr/>
          <p:nvPr/>
        </p:nvSpPr>
        <p:spPr>
          <a:xfrm>
            <a:off x="2626655" y="3612694"/>
            <a:ext cx="1118349"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4" name="Rectangle 63"/>
          <p:cNvSpPr/>
          <p:nvPr/>
        </p:nvSpPr>
        <p:spPr>
          <a:xfrm>
            <a:off x="3745004" y="3612694"/>
            <a:ext cx="1118349"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5" name="Rectangle 64"/>
          <p:cNvSpPr/>
          <p:nvPr/>
        </p:nvSpPr>
        <p:spPr>
          <a:xfrm>
            <a:off x="4863353" y="3612694"/>
            <a:ext cx="1118349"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6" name="Rectangle 65"/>
          <p:cNvSpPr/>
          <p:nvPr/>
        </p:nvSpPr>
        <p:spPr>
          <a:xfrm>
            <a:off x="5981702" y="3612694"/>
            <a:ext cx="1118349"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7" name="Rectangle 66"/>
          <p:cNvSpPr/>
          <p:nvPr/>
        </p:nvSpPr>
        <p:spPr>
          <a:xfrm>
            <a:off x="7100051" y="3612694"/>
            <a:ext cx="1118349"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8" name="Rectangle 67"/>
          <p:cNvSpPr/>
          <p:nvPr/>
        </p:nvSpPr>
        <p:spPr>
          <a:xfrm>
            <a:off x="8218400" y="3612693"/>
            <a:ext cx="1118349"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9" name="Rectangle 68"/>
          <p:cNvSpPr/>
          <p:nvPr/>
        </p:nvSpPr>
        <p:spPr>
          <a:xfrm>
            <a:off x="9336748" y="3612693"/>
            <a:ext cx="1116939"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9" name="Rectangle 58"/>
          <p:cNvSpPr/>
          <p:nvPr/>
        </p:nvSpPr>
        <p:spPr>
          <a:xfrm>
            <a:off x="1508307" y="3612695"/>
            <a:ext cx="9209988" cy="198826"/>
          </a:xfrm>
          <a:prstGeom prst="rect">
            <a:avLst/>
          </a:prstGeom>
          <a:solidFill>
            <a:schemeClr val="accent1">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0" name="TextBox 69"/>
          <p:cNvSpPr txBox="1"/>
          <p:nvPr/>
        </p:nvSpPr>
        <p:spPr>
          <a:xfrm>
            <a:off x="1710293" y="3860338"/>
            <a:ext cx="814789" cy="584775"/>
          </a:xfrm>
          <a:prstGeom prst="rect">
            <a:avLst/>
          </a:prstGeom>
          <a:noFill/>
          <a:ln w="19050">
            <a:noFill/>
          </a:ln>
        </p:spPr>
        <p:txBody>
          <a:bodyPr wrap="square" rtlCol="0">
            <a:spAutoFit/>
          </a:bodyPr>
          <a:lstStyle/>
          <a:p>
            <a:pPr algn="ctr"/>
            <a:r>
              <a:rPr lang="en-PH" sz="1600" b="1" dirty="0"/>
              <a:t>Korean</a:t>
            </a:r>
            <a:br>
              <a:rPr lang="en-PH" sz="1600" b="1" dirty="0"/>
            </a:br>
            <a:r>
              <a:rPr lang="en-PH" sz="1600" b="1" dirty="0"/>
              <a:t>History</a:t>
            </a:r>
          </a:p>
        </p:txBody>
      </p:sp>
      <p:sp>
        <p:nvSpPr>
          <p:cNvPr id="71" name="TextBox 70"/>
          <p:cNvSpPr txBox="1"/>
          <p:nvPr/>
        </p:nvSpPr>
        <p:spPr>
          <a:xfrm>
            <a:off x="2626654" y="3894827"/>
            <a:ext cx="1118347" cy="461665"/>
          </a:xfrm>
          <a:prstGeom prst="rect">
            <a:avLst/>
          </a:prstGeom>
          <a:noFill/>
          <a:ln w="19050">
            <a:noFill/>
          </a:ln>
        </p:spPr>
        <p:txBody>
          <a:bodyPr wrap="square" rtlCol="0">
            <a:spAutoFit/>
          </a:bodyPr>
          <a:lstStyle/>
          <a:p>
            <a:pPr algn="ctr"/>
            <a:r>
              <a:rPr lang="en-PH" sz="1200" b="1" dirty="0"/>
              <a:t>Developed Countries</a:t>
            </a:r>
          </a:p>
        </p:txBody>
      </p:sp>
      <p:sp>
        <p:nvSpPr>
          <p:cNvPr id="72" name="TextBox 71"/>
          <p:cNvSpPr txBox="1"/>
          <p:nvPr/>
        </p:nvSpPr>
        <p:spPr>
          <a:xfrm>
            <a:off x="3845997" y="3910216"/>
            <a:ext cx="916362" cy="461665"/>
          </a:xfrm>
          <a:prstGeom prst="rect">
            <a:avLst/>
          </a:prstGeom>
          <a:noFill/>
          <a:ln w="19050">
            <a:noFill/>
          </a:ln>
        </p:spPr>
        <p:txBody>
          <a:bodyPr wrap="square" rtlCol="0">
            <a:spAutoFit/>
          </a:bodyPr>
          <a:lstStyle/>
          <a:p>
            <a:pPr algn="ctr"/>
            <a:r>
              <a:rPr lang="en-PH" sz="1200" b="1" dirty="0"/>
              <a:t>Overcome</a:t>
            </a:r>
            <a:br>
              <a:rPr lang="en-PH" sz="1200" b="1" dirty="0"/>
            </a:br>
            <a:r>
              <a:rPr lang="en-PH" sz="1200" b="1" dirty="0"/>
              <a:t>Crisis</a:t>
            </a:r>
          </a:p>
        </p:txBody>
      </p:sp>
      <p:sp>
        <p:nvSpPr>
          <p:cNvPr id="73" name="TextBox 72"/>
          <p:cNvSpPr txBox="1"/>
          <p:nvPr/>
        </p:nvSpPr>
        <p:spPr>
          <a:xfrm>
            <a:off x="4876855" y="3983313"/>
            <a:ext cx="1104843" cy="415498"/>
          </a:xfrm>
          <a:prstGeom prst="rect">
            <a:avLst/>
          </a:prstGeom>
          <a:noFill/>
          <a:ln w="19050">
            <a:noFill/>
          </a:ln>
        </p:spPr>
        <p:txBody>
          <a:bodyPr wrap="square" rtlCol="0">
            <a:spAutoFit/>
          </a:bodyPr>
          <a:lstStyle/>
          <a:p>
            <a:pPr algn="ctr"/>
            <a:r>
              <a:rPr lang="en-PH" sz="1050" b="1" dirty="0"/>
              <a:t>Democratization</a:t>
            </a:r>
          </a:p>
          <a:p>
            <a:pPr algn="ctr"/>
            <a:r>
              <a:rPr lang="en-PH" sz="1050" b="1" dirty="0"/>
              <a:t>stable</a:t>
            </a:r>
          </a:p>
        </p:txBody>
      </p:sp>
      <p:sp>
        <p:nvSpPr>
          <p:cNvPr id="76" name="Rectangle 75"/>
          <p:cNvSpPr/>
          <p:nvPr/>
        </p:nvSpPr>
        <p:spPr>
          <a:xfrm>
            <a:off x="1508305" y="4393632"/>
            <a:ext cx="1118349" cy="781873"/>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9" name="Rectangle 78"/>
          <p:cNvSpPr/>
          <p:nvPr/>
        </p:nvSpPr>
        <p:spPr>
          <a:xfrm>
            <a:off x="2626649" y="4393632"/>
            <a:ext cx="2236703" cy="77647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0" name="Rectangle 79"/>
          <p:cNvSpPr/>
          <p:nvPr/>
        </p:nvSpPr>
        <p:spPr>
          <a:xfrm>
            <a:off x="4863352" y="4393632"/>
            <a:ext cx="1118349"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1" name="Rectangle 80"/>
          <p:cNvSpPr/>
          <p:nvPr/>
        </p:nvSpPr>
        <p:spPr>
          <a:xfrm>
            <a:off x="5981701" y="4393632"/>
            <a:ext cx="1118349"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2" name="Rectangle 81"/>
          <p:cNvSpPr/>
          <p:nvPr/>
        </p:nvSpPr>
        <p:spPr>
          <a:xfrm>
            <a:off x="7100050" y="4393632"/>
            <a:ext cx="1118349"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3" name="Rectangle 82"/>
          <p:cNvSpPr/>
          <p:nvPr/>
        </p:nvSpPr>
        <p:spPr>
          <a:xfrm>
            <a:off x="8218399" y="4389068"/>
            <a:ext cx="2236696"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6" name="TextBox 85"/>
          <p:cNvSpPr txBox="1"/>
          <p:nvPr/>
        </p:nvSpPr>
        <p:spPr>
          <a:xfrm>
            <a:off x="1577236" y="4519565"/>
            <a:ext cx="1076167" cy="584775"/>
          </a:xfrm>
          <a:prstGeom prst="rect">
            <a:avLst/>
          </a:prstGeom>
          <a:noFill/>
          <a:ln w="19050">
            <a:noFill/>
          </a:ln>
        </p:spPr>
        <p:txBody>
          <a:bodyPr wrap="square" rtlCol="0">
            <a:spAutoFit/>
          </a:bodyPr>
          <a:lstStyle/>
          <a:p>
            <a:pPr algn="ctr"/>
            <a:r>
              <a:rPr lang="en-PH" sz="1600" b="1" dirty="0"/>
              <a:t>IS Career</a:t>
            </a:r>
          </a:p>
          <a:p>
            <a:pPr algn="ctr"/>
            <a:r>
              <a:rPr lang="en-PH" sz="1600" b="1" dirty="0"/>
              <a:t>(personal)</a:t>
            </a:r>
          </a:p>
        </p:txBody>
      </p:sp>
      <p:sp>
        <p:nvSpPr>
          <p:cNvPr id="87" name="TextBox 86"/>
          <p:cNvSpPr txBox="1"/>
          <p:nvPr/>
        </p:nvSpPr>
        <p:spPr>
          <a:xfrm>
            <a:off x="2768805" y="4583071"/>
            <a:ext cx="933547" cy="461665"/>
          </a:xfrm>
          <a:prstGeom prst="rect">
            <a:avLst/>
          </a:prstGeom>
          <a:noFill/>
          <a:ln w="19050">
            <a:noFill/>
          </a:ln>
        </p:spPr>
        <p:txBody>
          <a:bodyPr wrap="square" rtlCol="0">
            <a:spAutoFit/>
          </a:bodyPr>
          <a:lstStyle/>
          <a:p>
            <a:pPr algn="ctr"/>
            <a:r>
              <a:rPr lang="en-PH" sz="1200" b="1" dirty="0"/>
              <a:t>Auditor</a:t>
            </a:r>
          </a:p>
          <a:p>
            <a:pPr algn="ctr"/>
            <a:r>
              <a:rPr lang="en-PH" sz="1200" b="1" dirty="0" err="1"/>
              <a:t>counsulting</a:t>
            </a:r>
            <a:endParaRPr lang="en-PH" sz="1200" b="1" dirty="0"/>
          </a:p>
        </p:txBody>
      </p:sp>
      <p:sp>
        <p:nvSpPr>
          <p:cNvPr id="88" name="TextBox 87"/>
          <p:cNvSpPr txBox="1"/>
          <p:nvPr/>
        </p:nvSpPr>
        <p:spPr>
          <a:xfrm>
            <a:off x="3817421" y="4598701"/>
            <a:ext cx="1045928" cy="461665"/>
          </a:xfrm>
          <a:prstGeom prst="rect">
            <a:avLst/>
          </a:prstGeom>
          <a:noFill/>
          <a:ln w="19050">
            <a:noFill/>
          </a:ln>
        </p:spPr>
        <p:txBody>
          <a:bodyPr wrap="square" rtlCol="0">
            <a:spAutoFit/>
          </a:bodyPr>
          <a:lstStyle/>
          <a:p>
            <a:pPr algn="ctr"/>
            <a:r>
              <a:rPr lang="en-PH" sz="1200" b="1" dirty="0"/>
              <a:t>ISP/BPR,</a:t>
            </a:r>
            <a:br>
              <a:rPr lang="en-PH" sz="1200" b="1" dirty="0"/>
            </a:br>
            <a:r>
              <a:rPr lang="en-PH" sz="1200" b="1" dirty="0"/>
              <a:t>EVALUATION</a:t>
            </a:r>
          </a:p>
        </p:txBody>
      </p:sp>
      <p:sp>
        <p:nvSpPr>
          <p:cNvPr id="89" name="TextBox 88"/>
          <p:cNvSpPr txBox="1"/>
          <p:nvPr/>
        </p:nvSpPr>
        <p:spPr>
          <a:xfrm>
            <a:off x="5065338" y="4430624"/>
            <a:ext cx="714375" cy="707886"/>
          </a:xfrm>
          <a:prstGeom prst="rect">
            <a:avLst/>
          </a:prstGeom>
          <a:noFill/>
          <a:ln w="19050">
            <a:noFill/>
          </a:ln>
        </p:spPr>
        <p:txBody>
          <a:bodyPr wrap="square" rtlCol="0">
            <a:spAutoFit/>
          </a:bodyPr>
          <a:lstStyle/>
          <a:p>
            <a:pPr algn="ctr"/>
            <a:r>
              <a:rPr lang="en-PH" sz="1000" b="1" dirty="0"/>
              <a:t>KREI</a:t>
            </a:r>
            <a:br>
              <a:rPr lang="en-PH" sz="1000" b="1" dirty="0"/>
            </a:br>
            <a:r>
              <a:rPr lang="en-PH" sz="1000" b="1" dirty="0"/>
              <a:t>(Model)</a:t>
            </a:r>
          </a:p>
          <a:p>
            <a:pPr algn="ctr"/>
            <a:r>
              <a:rPr lang="en-PH" sz="1000" b="1" dirty="0"/>
              <a:t>MOST</a:t>
            </a:r>
          </a:p>
          <a:p>
            <a:pPr algn="ctr"/>
            <a:r>
              <a:rPr lang="en-PH" sz="1000" b="1" dirty="0"/>
              <a:t>(Director)</a:t>
            </a:r>
          </a:p>
        </p:txBody>
      </p:sp>
      <p:sp>
        <p:nvSpPr>
          <p:cNvPr id="92" name="TextBox 91"/>
          <p:cNvSpPr txBox="1"/>
          <p:nvPr/>
        </p:nvSpPr>
        <p:spPr>
          <a:xfrm>
            <a:off x="5981698" y="3915671"/>
            <a:ext cx="1104843" cy="461665"/>
          </a:xfrm>
          <a:prstGeom prst="rect">
            <a:avLst/>
          </a:prstGeom>
          <a:noFill/>
          <a:ln w="19050">
            <a:noFill/>
          </a:ln>
        </p:spPr>
        <p:txBody>
          <a:bodyPr wrap="square" rtlCol="0">
            <a:spAutoFit/>
          </a:bodyPr>
          <a:lstStyle/>
          <a:p>
            <a:pPr algn="ctr"/>
            <a:r>
              <a:rPr lang="en-PH" sz="1200" b="1" dirty="0">
                <a:solidFill>
                  <a:srgbClr val="FF0000"/>
                </a:solidFill>
              </a:rPr>
              <a:t>88 </a:t>
            </a:r>
            <a:r>
              <a:rPr lang="en-US" sz="1200" b="1" dirty="0" err="1">
                <a:solidFill>
                  <a:srgbClr val="FF0000"/>
                </a:solidFill>
              </a:rPr>
              <a:t>olympic</a:t>
            </a:r>
            <a:r>
              <a:rPr lang="ko-KR" altLang="en-US" sz="1200" b="1" dirty="0">
                <a:solidFill>
                  <a:srgbClr val="FF0000"/>
                </a:solidFill>
              </a:rPr>
              <a:t> </a:t>
            </a:r>
            <a:r>
              <a:rPr lang="en-US" altLang="ko-KR" sz="1200" b="1" dirty="0">
                <a:solidFill>
                  <a:srgbClr val="FF0000"/>
                </a:solidFill>
              </a:rPr>
              <a:t>games</a:t>
            </a:r>
            <a:endParaRPr lang="en-PH" sz="1200" b="1" dirty="0">
              <a:solidFill>
                <a:srgbClr val="FF0000"/>
              </a:solidFill>
            </a:endParaRPr>
          </a:p>
        </p:txBody>
      </p:sp>
      <p:sp>
        <p:nvSpPr>
          <p:cNvPr id="93" name="TextBox 92"/>
          <p:cNvSpPr txBox="1"/>
          <p:nvPr/>
        </p:nvSpPr>
        <p:spPr>
          <a:xfrm>
            <a:off x="7106800" y="3983171"/>
            <a:ext cx="1104843" cy="276999"/>
          </a:xfrm>
          <a:prstGeom prst="rect">
            <a:avLst/>
          </a:prstGeom>
          <a:noFill/>
          <a:ln w="19050">
            <a:noFill/>
          </a:ln>
        </p:spPr>
        <p:txBody>
          <a:bodyPr wrap="square" rtlCol="0">
            <a:spAutoFit/>
          </a:bodyPr>
          <a:lstStyle/>
          <a:p>
            <a:pPr algn="ctr"/>
            <a:r>
              <a:rPr lang="en-PH" sz="1200" b="1" dirty="0"/>
              <a:t>High Growth</a:t>
            </a:r>
          </a:p>
        </p:txBody>
      </p:sp>
      <p:sp>
        <p:nvSpPr>
          <p:cNvPr id="94" name="TextBox 93"/>
          <p:cNvSpPr txBox="1"/>
          <p:nvPr/>
        </p:nvSpPr>
        <p:spPr>
          <a:xfrm>
            <a:off x="8154826" y="3994855"/>
            <a:ext cx="1218476" cy="261610"/>
          </a:xfrm>
          <a:prstGeom prst="rect">
            <a:avLst/>
          </a:prstGeom>
          <a:noFill/>
          <a:ln w="19050">
            <a:noFill/>
          </a:ln>
        </p:spPr>
        <p:txBody>
          <a:bodyPr wrap="square" rtlCol="0">
            <a:spAutoFit/>
          </a:bodyPr>
          <a:lstStyle/>
          <a:p>
            <a:pPr algn="ctr"/>
            <a:r>
              <a:rPr lang="en-PH" sz="1100" b="1" dirty="0"/>
              <a:t>Industrialization</a:t>
            </a:r>
          </a:p>
        </p:txBody>
      </p:sp>
      <p:sp>
        <p:nvSpPr>
          <p:cNvPr id="95" name="TextBox 94"/>
          <p:cNvSpPr txBox="1"/>
          <p:nvPr/>
        </p:nvSpPr>
        <p:spPr>
          <a:xfrm>
            <a:off x="9339715" y="3894827"/>
            <a:ext cx="1128886" cy="415498"/>
          </a:xfrm>
          <a:prstGeom prst="rect">
            <a:avLst/>
          </a:prstGeom>
          <a:noFill/>
          <a:ln w="19050">
            <a:noFill/>
          </a:ln>
        </p:spPr>
        <p:txBody>
          <a:bodyPr wrap="square" rtlCol="0">
            <a:spAutoFit/>
          </a:bodyPr>
          <a:lstStyle/>
          <a:p>
            <a:pPr algn="ctr"/>
            <a:r>
              <a:rPr lang="en-PH" sz="1050" b="1" dirty="0"/>
              <a:t>Underdeveloped</a:t>
            </a:r>
          </a:p>
          <a:p>
            <a:pPr algn="ctr"/>
            <a:r>
              <a:rPr lang="en-PH" sz="1050" b="1" dirty="0"/>
              <a:t>Country</a:t>
            </a:r>
          </a:p>
        </p:txBody>
      </p:sp>
      <p:sp>
        <p:nvSpPr>
          <p:cNvPr id="96" name="TextBox 95"/>
          <p:cNvSpPr txBox="1"/>
          <p:nvPr/>
        </p:nvSpPr>
        <p:spPr>
          <a:xfrm>
            <a:off x="5981698" y="4426658"/>
            <a:ext cx="1125101" cy="754053"/>
          </a:xfrm>
          <a:prstGeom prst="rect">
            <a:avLst/>
          </a:prstGeom>
          <a:noFill/>
          <a:ln w="19050">
            <a:noFill/>
          </a:ln>
        </p:spPr>
        <p:txBody>
          <a:bodyPr wrap="square" rtlCol="0">
            <a:spAutoFit/>
          </a:bodyPr>
          <a:lstStyle/>
          <a:p>
            <a:pPr algn="ctr"/>
            <a:r>
              <a:rPr lang="en-PH" sz="1100" b="1" dirty="0">
                <a:solidFill>
                  <a:srgbClr val="FF0000"/>
                </a:solidFill>
              </a:rPr>
              <a:t>KIST</a:t>
            </a:r>
          </a:p>
          <a:p>
            <a:pPr algn="ctr"/>
            <a:r>
              <a:rPr lang="en-PH" sz="1100" b="1" dirty="0">
                <a:solidFill>
                  <a:srgbClr val="FF0000"/>
                </a:solidFill>
              </a:rPr>
              <a:t>Olympic Game</a:t>
            </a:r>
          </a:p>
          <a:p>
            <a:pPr algn="ctr"/>
            <a:r>
              <a:rPr lang="en-PH" sz="1100" b="1" dirty="0">
                <a:solidFill>
                  <a:srgbClr val="FF0000"/>
                </a:solidFill>
              </a:rPr>
              <a:t>IS(DB/IRS)</a:t>
            </a:r>
          </a:p>
          <a:p>
            <a:pPr algn="ctr"/>
            <a:endParaRPr lang="en-PH" sz="1000" b="1" dirty="0"/>
          </a:p>
        </p:txBody>
      </p:sp>
      <p:sp>
        <p:nvSpPr>
          <p:cNvPr id="97" name="TextBox 96"/>
          <p:cNvSpPr txBox="1"/>
          <p:nvPr/>
        </p:nvSpPr>
        <p:spPr>
          <a:xfrm>
            <a:off x="7232824" y="4598701"/>
            <a:ext cx="991441" cy="461665"/>
          </a:xfrm>
          <a:prstGeom prst="rect">
            <a:avLst/>
          </a:prstGeom>
          <a:noFill/>
          <a:ln w="19050">
            <a:noFill/>
          </a:ln>
        </p:spPr>
        <p:txBody>
          <a:bodyPr wrap="square" rtlCol="0">
            <a:spAutoFit/>
          </a:bodyPr>
          <a:lstStyle/>
          <a:p>
            <a:pPr algn="ctr"/>
            <a:r>
              <a:rPr lang="en-PH" sz="1200" b="1" dirty="0"/>
              <a:t>SAMSUNG</a:t>
            </a:r>
            <a:br>
              <a:rPr lang="en-PH" sz="1200" b="1" dirty="0"/>
            </a:br>
            <a:r>
              <a:rPr lang="en-PH" sz="1200" b="1" dirty="0"/>
              <a:t>IS(DB </a:t>
            </a:r>
            <a:r>
              <a:rPr lang="en-PH" sz="1200" b="1" dirty="0" err="1"/>
              <a:t>pgm</a:t>
            </a:r>
            <a:r>
              <a:rPr lang="en-PH" sz="1200" b="1" dirty="0"/>
              <a:t>)</a:t>
            </a:r>
          </a:p>
        </p:txBody>
      </p:sp>
      <p:sp>
        <p:nvSpPr>
          <p:cNvPr id="98" name="TextBox 97"/>
          <p:cNvSpPr txBox="1"/>
          <p:nvPr/>
        </p:nvSpPr>
        <p:spPr>
          <a:xfrm>
            <a:off x="8225145" y="4584512"/>
            <a:ext cx="2229950" cy="461665"/>
          </a:xfrm>
          <a:prstGeom prst="rect">
            <a:avLst/>
          </a:prstGeom>
          <a:noFill/>
          <a:ln w="19050">
            <a:noFill/>
          </a:ln>
        </p:spPr>
        <p:txBody>
          <a:bodyPr wrap="square" rtlCol="0">
            <a:spAutoFit/>
          </a:bodyPr>
          <a:lstStyle/>
          <a:p>
            <a:pPr algn="ctr"/>
            <a:r>
              <a:rPr lang="en-PH" sz="1200" b="1" dirty="0"/>
              <a:t>Hungry (rice)</a:t>
            </a:r>
          </a:p>
          <a:p>
            <a:pPr algn="ctr"/>
            <a:r>
              <a:rPr lang="en-PH" sz="1200" b="1" dirty="0"/>
              <a:t>USA (Bread/Milk)</a:t>
            </a:r>
          </a:p>
        </p:txBody>
      </p:sp>
      <p:sp>
        <p:nvSpPr>
          <p:cNvPr id="99" name="TextBox 98"/>
          <p:cNvSpPr txBox="1"/>
          <p:nvPr/>
        </p:nvSpPr>
        <p:spPr>
          <a:xfrm>
            <a:off x="2326115" y="3588207"/>
            <a:ext cx="512894" cy="276999"/>
          </a:xfrm>
          <a:prstGeom prst="rect">
            <a:avLst/>
          </a:prstGeom>
          <a:noFill/>
          <a:ln w="19050">
            <a:noFill/>
          </a:ln>
        </p:spPr>
        <p:txBody>
          <a:bodyPr wrap="square" rtlCol="0">
            <a:spAutoFit/>
          </a:bodyPr>
          <a:lstStyle/>
          <a:p>
            <a:pPr algn="ctr"/>
            <a:r>
              <a:rPr lang="en-PH" sz="1200" b="1" dirty="0"/>
              <a:t>2020</a:t>
            </a:r>
          </a:p>
        </p:txBody>
      </p:sp>
      <p:sp>
        <p:nvSpPr>
          <p:cNvPr id="100" name="TextBox 99"/>
          <p:cNvSpPr txBox="1"/>
          <p:nvPr/>
        </p:nvSpPr>
        <p:spPr>
          <a:xfrm>
            <a:off x="3446532" y="3574726"/>
            <a:ext cx="512894" cy="276999"/>
          </a:xfrm>
          <a:prstGeom prst="rect">
            <a:avLst/>
          </a:prstGeom>
          <a:noFill/>
          <a:ln w="19050">
            <a:noFill/>
          </a:ln>
        </p:spPr>
        <p:txBody>
          <a:bodyPr wrap="square" rtlCol="0">
            <a:spAutoFit/>
          </a:bodyPr>
          <a:lstStyle/>
          <a:p>
            <a:pPr algn="ctr"/>
            <a:r>
              <a:rPr lang="en-PH" sz="1200" b="1" dirty="0"/>
              <a:t>2010</a:t>
            </a:r>
          </a:p>
        </p:txBody>
      </p:sp>
      <p:sp>
        <p:nvSpPr>
          <p:cNvPr id="101" name="TextBox 100"/>
          <p:cNvSpPr txBox="1"/>
          <p:nvPr/>
        </p:nvSpPr>
        <p:spPr>
          <a:xfrm>
            <a:off x="4597625" y="3579727"/>
            <a:ext cx="512894" cy="276999"/>
          </a:xfrm>
          <a:prstGeom prst="rect">
            <a:avLst/>
          </a:prstGeom>
          <a:noFill/>
          <a:ln w="19050">
            <a:noFill/>
          </a:ln>
        </p:spPr>
        <p:txBody>
          <a:bodyPr wrap="square" rtlCol="0">
            <a:spAutoFit/>
          </a:bodyPr>
          <a:lstStyle/>
          <a:p>
            <a:pPr algn="ctr"/>
            <a:r>
              <a:rPr lang="en-PH" sz="1200" b="1" dirty="0"/>
              <a:t>2000</a:t>
            </a:r>
          </a:p>
        </p:txBody>
      </p:sp>
      <p:sp>
        <p:nvSpPr>
          <p:cNvPr id="102" name="TextBox 101"/>
          <p:cNvSpPr txBox="1"/>
          <p:nvPr/>
        </p:nvSpPr>
        <p:spPr>
          <a:xfrm>
            <a:off x="5716666" y="3571985"/>
            <a:ext cx="512894" cy="276999"/>
          </a:xfrm>
          <a:prstGeom prst="rect">
            <a:avLst/>
          </a:prstGeom>
          <a:noFill/>
          <a:ln w="19050">
            <a:noFill/>
          </a:ln>
        </p:spPr>
        <p:txBody>
          <a:bodyPr wrap="square" rtlCol="0">
            <a:spAutoFit/>
          </a:bodyPr>
          <a:lstStyle/>
          <a:p>
            <a:pPr algn="ctr"/>
            <a:r>
              <a:rPr lang="en-PH" sz="1200" b="1" dirty="0"/>
              <a:t>1990</a:t>
            </a:r>
          </a:p>
        </p:txBody>
      </p:sp>
      <p:sp>
        <p:nvSpPr>
          <p:cNvPr id="103" name="TextBox 102"/>
          <p:cNvSpPr txBox="1"/>
          <p:nvPr/>
        </p:nvSpPr>
        <p:spPr>
          <a:xfrm>
            <a:off x="6829758" y="3571985"/>
            <a:ext cx="512894" cy="276999"/>
          </a:xfrm>
          <a:prstGeom prst="rect">
            <a:avLst/>
          </a:prstGeom>
          <a:noFill/>
          <a:ln w="19050">
            <a:noFill/>
          </a:ln>
        </p:spPr>
        <p:txBody>
          <a:bodyPr wrap="square" rtlCol="0">
            <a:spAutoFit/>
          </a:bodyPr>
          <a:lstStyle/>
          <a:p>
            <a:pPr algn="ctr"/>
            <a:r>
              <a:rPr lang="en-PH" sz="1200" b="1" dirty="0"/>
              <a:t>1980</a:t>
            </a:r>
          </a:p>
        </p:txBody>
      </p:sp>
      <p:sp>
        <p:nvSpPr>
          <p:cNvPr id="104" name="TextBox 103"/>
          <p:cNvSpPr txBox="1"/>
          <p:nvPr/>
        </p:nvSpPr>
        <p:spPr>
          <a:xfrm>
            <a:off x="7946959" y="3570007"/>
            <a:ext cx="512894" cy="276999"/>
          </a:xfrm>
          <a:prstGeom prst="rect">
            <a:avLst/>
          </a:prstGeom>
          <a:noFill/>
          <a:ln w="19050">
            <a:noFill/>
          </a:ln>
        </p:spPr>
        <p:txBody>
          <a:bodyPr wrap="square" rtlCol="0">
            <a:spAutoFit/>
          </a:bodyPr>
          <a:lstStyle/>
          <a:p>
            <a:pPr algn="ctr"/>
            <a:r>
              <a:rPr lang="en-PH" sz="1200" b="1" dirty="0"/>
              <a:t>1970</a:t>
            </a:r>
          </a:p>
        </p:txBody>
      </p:sp>
      <p:sp>
        <p:nvSpPr>
          <p:cNvPr id="105" name="TextBox 104"/>
          <p:cNvSpPr txBox="1"/>
          <p:nvPr/>
        </p:nvSpPr>
        <p:spPr>
          <a:xfrm>
            <a:off x="9080300" y="3578935"/>
            <a:ext cx="512894" cy="276999"/>
          </a:xfrm>
          <a:prstGeom prst="rect">
            <a:avLst/>
          </a:prstGeom>
          <a:noFill/>
          <a:ln w="19050">
            <a:noFill/>
          </a:ln>
        </p:spPr>
        <p:txBody>
          <a:bodyPr wrap="square" rtlCol="0">
            <a:spAutoFit/>
          </a:bodyPr>
          <a:lstStyle/>
          <a:p>
            <a:pPr algn="ctr"/>
            <a:r>
              <a:rPr lang="en-PH" sz="1200" b="1" dirty="0"/>
              <a:t>1960</a:t>
            </a:r>
          </a:p>
        </p:txBody>
      </p:sp>
      <p:sp>
        <p:nvSpPr>
          <p:cNvPr id="106" name="TextBox 105"/>
          <p:cNvSpPr txBox="1"/>
          <p:nvPr/>
        </p:nvSpPr>
        <p:spPr>
          <a:xfrm>
            <a:off x="10205401" y="3570008"/>
            <a:ext cx="512894" cy="276999"/>
          </a:xfrm>
          <a:prstGeom prst="rect">
            <a:avLst/>
          </a:prstGeom>
          <a:noFill/>
          <a:ln w="19050">
            <a:noFill/>
          </a:ln>
        </p:spPr>
        <p:txBody>
          <a:bodyPr wrap="square" rtlCol="0">
            <a:spAutoFit/>
          </a:bodyPr>
          <a:lstStyle/>
          <a:p>
            <a:pPr algn="ctr"/>
            <a:r>
              <a:rPr lang="en-PH" sz="1200" b="1" dirty="0"/>
              <a:t>1950</a:t>
            </a:r>
          </a:p>
        </p:txBody>
      </p:sp>
      <p:sp>
        <p:nvSpPr>
          <p:cNvPr id="133" name="Rectangle 132"/>
          <p:cNvSpPr/>
          <p:nvPr/>
        </p:nvSpPr>
        <p:spPr>
          <a:xfrm>
            <a:off x="1508305" y="5171040"/>
            <a:ext cx="1119516" cy="239683"/>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a:p>
        </p:txBody>
      </p:sp>
      <p:sp>
        <p:nvSpPr>
          <p:cNvPr id="134" name="Rectangle 133"/>
          <p:cNvSpPr/>
          <p:nvPr/>
        </p:nvSpPr>
        <p:spPr>
          <a:xfrm>
            <a:off x="3745582" y="5171040"/>
            <a:ext cx="1123736" cy="23968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a:p>
        </p:txBody>
      </p:sp>
      <p:sp>
        <p:nvSpPr>
          <p:cNvPr id="135" name="Rectangle 134"/>
          <p:cNvSpPr/>
          <p:nvPr/>
        </p:nvSpPr>
        <p:spPr>
          <a:xfrm>
            <a:off x="4863352" y="5171040"/>
            <a:ext cx="1124315" cy="23968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a:p>
        </p:txBody>
      </p:sp>
      <p:sp>
        <p:nvSpPr>
          <p:cNvPr id="136" name="Rectangle 135"/>
          <p:cNvSpPr/>
          <p:nvPr/>
        </p:nvSpPr>
        <p:spPr>
          <a:xfrm>
            <a:off x="5981701" y="5171040"/>
            <a:ext cx="1124315" cy="23968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a:p>
        </p:txBody>
      </p:sp>
      <p:sp>
        <p:nvSpPr>
          <p:cNvPr id="137" name="Rectangle 136"/>
          <p:cNvSpPr/>
          <p:nvPr/>
        </p:nvSpPr>
        <p:spPr>
          <a:xfrm>
            <a:off x="7100051" y="5171040"/>
            <a:ext cx="1120024" cy="23968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a:p>
        </p:txBody>
      </p:sp>
      <p:sp>
        <p:nvSpPr>
          <p:cNvPr id="138" name="Rectangle 137"/>
          <p:cNvSpPr/>
          <p:nvPr/>
        </p:nvSpPr>
        <p:spPr>
          <a:xfrm>
            <a:off x="9332103" y="5171040"/>
            <a:ext cx="1123872" cy="23968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a:p>
        </p:txBody>
      </p:sp>
      <p:sp>
        <p:nvSpPr>
          <p:cNvPr id="146" name="Rectangle 145"/>
          <p:cNvSpPr/>
          <p:nvPr/>
        </p:nvSpPr>
        <p:spPr>
          <a:xfrm>
            <a:off x="2628407" y="5604712"/>
            <a:ext cx="1117175" cy="23939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a:p>
        </p:txBody>
      </p:sp>
      <p:sp>
        <p:nvSpPr>
          <p:cNvPr id="159" name="Rectangle 158"/>
          <p:cNvSpPr/>
          <p:nvPr/>
        </p:nvSpPr>
        <p:spPr>
          <a:xfrm>
            <a:off x="1508305" y="5405036"/>
            <a:ext cx="1118349" cy="781873"/>
          </a:xfrm>
          <a:prstGeom prst="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60" name="Rectangle 159"/>
          <p:cNvSpPr/>
          <p:nvPr/>
        </p:nvSpPr>
        <p:spPr>
          <a:xfrm>
            <a:off x="2626649" y="5405036"/>
            <a:ext cx="2236703"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61" name="Rectangle 160"/>
          <p:cNvSpPr/>
          <p:nvPr/>
        </p:nvSpPr>
        <p:spPr>
          <a:xfrm>
            <a:off x="4863352" y="5405036"/>
            <a:ext cx="1118349"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62" name="Rectangle 161"/>
          <p:cNvSpPr/>
          <p:nvPr/>
        </p:nvSpPr>
        <p:spPr>
          <a:xfrm>
            <a:off x="5981701" y="5405036"/>
            <a:ext cx="1118349"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63" name="Rectangle 162"/>
          <p:cNvSpPr/>
          <p:nvPr/>
        </p:nvSpPr>
        <p:spPr>
          <a:xfrm>
            <a:off x="7100050" y="5405036"/>
            <a:ext cx="1125095"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64" name="Rectangle 163"/>
          <p:cNvSpPr/>
          <p:nvPr/>
        </p:nvSpPr>
        <p:spPr>
          <a:xfrm>
            <a:off x="8218399" y="5405035"/>
            <a:ext cx="2236696" cy="7818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65" name="Rectangle 164"/>
          <p:cNvSpPr/>
          <p:nvPr/>
        </p:nvSpPr>
        <p:spPr>
          <a:xfrm>
            <a:off x="2626647" y="5405035"/>
            <a:ext cx="1118349" cy="78093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66" name="Rectangle 165"/>
          <p:cNvSpPr/>
          <p:nvPr/>
        </p:nvSpPr>
        <p:spPr>
          <a:xfrm>
            <a:off x="8212974" y="5404191"/>
            <a:ext cx="1120719" cy="78127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67" name="TextBox 166"/>
          <p:cNvSpPr txBox="1"/>
          <p:nvPr/>
        </p:nvSpPr>
        <p:spPr>
          <a:xfrm>
            <a:off x="1704322" y="5158814"/>
            <a:ext cx="714375" cy="261610"/>
          </a:xfrm>
          <a:prstGeom prst="rect">
            <a:avLst/>
          </a:prstGeom>
          <a:noFill/>
          <a:ln w="19050">
            <a:noFill/>
          </a:ln>
        </p:spPr>
        <p:txBody>
          <a:bodyPr wrap="square" rtlCol="0">
            <a:spAutoFit/>
          </a:bodyPr>
          <a:lstStyle/>
          <a:p>
            <a:pPr algn="ctr"/>
            <a:r>
              <a:rPr lang="en-PH" sz="1100" b="1" dirty="0"/>
              <a:t>K-AIS</a:t>
            </a:r>
          </a:p>
        </p:txBody>
      </p:sp>
      <p:sp>
        <p:nvSpPr>
          <p:cNvPr id="168" name="TextBox 167"/>
          <p:cNvSpPr txBox="1"/>
          <p:nvPr/>
        </p:nvSpPr>
        <p:spPr>
          <a:xfrm>
            <a:off x="1603012" y="5669550"/>
            <a:ext cx="890456" cy="276999"/>
          </a:xfrm>
          <a:prstGeom prst="rect">
            <a:avLst/>
          </a:prstGeom>
          <a:noFill/>
          <a:ln w="19050">
            <a:noFill/>
          </a:ln>
        </p:spPr>
        <p:txBody>
          <a:bodyPr wrap="square" rtlCol="0">
            <a:spAutoFit/>
          </a:bodyPr>
          <a:lstStyle/>
          <a:p>
            <a:pPr algn="ctr"/>
            <a:r>
              <a:rPr lang="en-PH" sz="1200" b="1" dirty="0"/>
              <a:t>Consultant</a:t>
            </a:r>
          </a:p>
        </p:txBody>
      </p:sp>
      <p:sp>
        <p:nvSpPr>
          <p:cNvPr id="171" name="TextBox 170"/>
          <p:cNvSpPr txBox="1"/>
          <p:nvPr/>
        </p:nvSpPr>
        <p:spPr>
          <a:xfrm>
            <a:off x="2230710" y="6157198"/>
            <a:ext cx="791873" cy="461665"/>
          </a:xfrm>
          <a:prstGeom prst="rect">
            <a:avLst/>
          </a:prstGeom>
          <a:noFill/>
        </p:spPr>
        <p:txBody>
          <a:bodyPr wrap="square" rtlCol="0">
            <a:spAutoFit/>
          </a:bodyPr>
          <a:lstStyle/>
          <a:p>
            <a:pPr algn="ctr"/>
            <a:r>
              <a:rPr lang="en-PH" sz="1200" b="1" dirty="0"/>
              <a:t>83.5</a:t>
            </a:r>
          </a:p>
          <a:p>
            <a:pPr algn="ctr"/>
            <a:r>
              <a:rPr lang="en-PH" sz="1200" dirty="0"/>
              <a:t>(2024)</a:t>
            </a:r>
            <a:endParaRPr lang="en-PH" sz="1200" b="1" dirty="0"/>
          </a:p>
        </p:txBody>
      </p:sp>
      <p:sp>
        <p:nvSpPr>
          <p:cNvPr id="172" name="TextBox 171"/>
          <p:cNvSpPr txBox="1"/>
          <p:nvPr/>
        </p:nvSpPr>
        <p:spPr>
          <a:xfrm>
            <a:off x="6710861" y="6157198"/>
            <a:ext cx="791873" cy="461665"/>
          </a:xfrm>
          <a:prstGeom prst="rect">
            <a:avLst/>
          </a:prstGeom>
          <a:noFill/>
        </p:spPr>
        <p:txBody>
          <a:bodyPr wrap="square" rtlCol="0">
            <a:spAutoFit/>
          </a:bodyPr>
          <a:lstStyle/>
          <a:p>
            <a:pPr algn="ctr"/>
            <a:r>
              <a:rPr lang="en-PH" sz="1200" b="1" dirty="0"/>
              <a:t>70.4</a:t>
            </a:r>
          </a:p>
          <a:p>
            <a:pPr algn="ctr"/>
            <a:r>
              <a:rPr lang="en-PH" sz="1200" dirty="0"/>
              <a:t>(1983)</a:t>
            </a:r>
            <a:endParaRPr lang="en-PH" sz="1200" b="1" dirty="0"/>
          </a:p>
        </p:txBody>
      </p:sp>
      <p:sp>
        <p:nvSpPr>
          <p:cNvPr id="173" name="TextBox 172"/>
          <p:cNvSpPr txBox="1"/>
          <p:nvPr/>
        </p:nvSpPr>
        <p:spPr>
          <a:xfrm>
            <a:off x="7819088" y="6157198"/>
            <a:ext cx="791873" cy="461665"/>
          </a:xfrm>
          <a:prstGeom prst="rect">
            <a:avLst/>
          </a:prstGeom>
          <a:noFill/>
        </p:spPr>
        <p:txBody>
          <a:bodyPr wrap="square" rtlCol="0">
            <a:spAutoFit/>
          </a:bodyPr>
          <a:lstStyle/>
          <a:p>
            <a:pPr algn="ctr"/>
            <a:r>
              <a:rPr lang="en-PH" sz="1200" b="1" dirty="0"/>
              <a:t>62.3</a:t>
            </a:r>
          </a:p>
          <a:p>
            <a:pPr algn="ctr"/>
            <a:r>
              <a:rPr lang="en-PH" sz="1200" dirty="0"/>
              <a:t>(1960)</a:t>
            </a:r>
            <a:endParaRPr lang="en-PH" sz="1200" b="1" dirty="0"/>
          </a:p>
        </p:txBody>
      </p:sp>
      <p:sp>
        <p:nvSpPr>
          <p:cNvPr id="174" name="TextBox 173"/>
          <p:cNvSpPr txBox="1"/>
          <p:nvPr/>
        </p:nvSpPr>
        <p:spPr>
          <a:xfrm>
            <a:off x="1621922" y="2089487"/>
            <a:ext cx="989526" cy="523220"/>
          </a:xfrm>
          <a:prstGeom prst="rect">
            <a:avLst/>
          </a:prstGeom>
          <a:noFill/>
        </p:spPr>
        <p:txBody>
          <a:bodyPr wrap="square" rtlCol="0">
            <a:spAutoFit/>
          </a:bodyPr>
          <a:lstStyle/>
          <a:p>
            <a:pPr algn="ctr"/>
            <a:r>
              <a:rPr lang="en-PH" sz="2800" b="1" dirty="0"/>
              <a:t>SDLC</a:t>
            </a:r>
          </a:p>
        </p:txBody>
      </p:sp>
      <p:sp>
        <p:nvSpPr>
          <p:cNvPr id="3" name="TextBox 2">
            <a:extLst>
              <a:ext uri="{FF2B5EF4-FFF2-40B4-BE49-F238E27FC236}">
                <a16:creationId xmlns:a16="http://schemas.microsoft.com/office/drawing/2014/main" id="{C0009AE7-0178-3FD4-21F9-872215967E2A}"/>
              </a:ext>
            </a:extLst>
          </p:cNvPr>
          <p:cNvSpPr txBox="1"/>
          <p:nvPr/>
        </p:nvSpPr>
        <p:spPr>
          <a:xfrm>
            <a:off x="2326116" y="898769"/>
            <a:ext cx="989526" cy="369332"/>
          </a:xfrm>
          <a:prstGeom prst="rect">
            <a:avLst/>
          </a:prstGeom>
          <a:noFill/>
        </p:spPr>
        <p:txBody>
          <a:bodyPr wrap="square" rtlCol="0">
            <a:spAutoFit/>
          </a:bodyPr>
          <a:lstStyle/>
          <a:p>
            <a:r>
              <a:rPr lang="en-US" altLang="ko-KR" dirty="0"/>
              <a:t>cost</a:t>
            </a:r>
            <a:endParaRPr lang="ko-KR" altLang="en-US" dirty="0"/>
          </a:p>
        </p:txBody>
      </p:sp>
      <p:cxnSp>
        <p:nvCxnSpPr>
          <p:cNvPr id="7" name="직선 화살표 연결선 6">
            <a:extLst>
              <a:ext uri="{FF2B5EF4-FFF2-40B4-BE49-F238E27FC236}">
                <a16:creationId xmlns:a16="http://schemas.microsoft.com/office/drawing/2014/main" id="{7C4AE422-BB54-90CC-27B9-86D5527CA232}"/>
              </a:ext>
            </a:extLst>
          </p:cNvPr>
          <p:cNvCxnSpPr>
            <a:cxnSpLocks/>
          </p:cNvCxnSpPr>
          <p:nvPr/>
        </p:nvCxnSpPr>
        <p:spPr>
          <a:xfrm>
            <a:off x="2891267" y="2012765"/>
            <a:ext cx="7427209" cy="0"/>
          </a:xfrm>
          <a:prstGeom prst="straightConnector1">
            <a:avLst/>
          </a:prstGeom>
          <a:ln w="38100">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10" name="직선 화살표 연결선 9">
            <a:extLst>
              <a:ext uri="{FF2B5EF4-FFF2-40B4-BE49-F238E27FC236}">
                <a16:creationId xmlns:a16="http://schemas.microsoft.com/office/drawing/2014/main" id="{90C4E893-18C8-5693-A094-DB5746436D27}"/>
              </a:ext>
            </a:extLst>
          </p:cNvPr>
          <p:cNvCxnSpPr/>
          <p:nvPr/>
        </p:nvCxnSpPr>
        <p:spPr>
          <a:xfrm flipH="1">
            <a:off x="2952084" y="3921419"/>
            <a:ext cx="736639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254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flipH="1">
            <a:off x="3205512" y="188869"/>
            <a:ext cx="5780975" cy="646331"/>
          </a:xfrm>
          <a:prstGeom prst="rect">
            <a:avLst/>
          </a:prstGeom>
          <a:noFill/>
        </p:spPr>
        <p:txBody>
          <a:bodyPr wrap="square" rtlCol="0">
            <a:spAutoFit/>
          </a:bodyPr>
          <a:lstStyle/>
          <a:p>
            <a:pPr algn="ctr"/>
            <a:r>
              <a:rPr lang="en-PH" sz="3600" b="1" dirty="0">
                <a:solidFill>
                  <a:srgbClr val="C00000"/>
                </a:solidFill>
              </a:rPr>
              <a:t>FOUR (4) KEY STRATEGIES</a:t>
            </a:r>
          </a:p>
        </p:txBody>
      </p:sp>
      <p:grpSp>
        <p:nvGrpSpPr>
          <p:cNvPr id="3" name="Group 2">
            <a:extLst>
              <a:ext uri="{FF2B5EF4-FFF2-40B4-BE49-F238E27FC236}">
                <a16:creationId xmlns:a16="http://schemas.microsoft.com/office/drawing/2014/main" id="{AF45F324-C153-4657-375D-EE999A11F2B7}"/>
              </a:ext>
            </a:extLst>
          </p:cNvPr>
          <p:cNvGrpSpPr/>
          <p:nvPr/>
        </p:nvGrpSpPr>
        <p:grpSpPr>
          <a:xfrm>
            <a:off x="900781" y="1081881"/>
            <a:ext cx="851647" cy="1107996"/>
            <a:chOff x="224118" y="1252210"/>
            <a:chExt cx="851647" cy="1107996"/>
          </a:xfrm>
        </p:grpSpPr>
        <p:sp>
          <p:nvSpPr>
            <p:cNvPr id="2" name="Oval 1">
              <a:extLst>
                <a:ext uri="{FF2B5EF4-FFF2-40B4-BE49-F238E27FC236}">
                  <a16:creationId xmlns:a16="http://schemas.microsoft.com/office/drawing/2014/main" id="{B5D509E3-1261-5996-1187-6DB7EFBD8426}"/>
                </a:ext>
              </a:extLst>
            </p:cNvPr>
            <p:cNvSpPr/>
            <p:nvPr/>
          </p:nvSpPr>
          <p:spPr>
            <a:xfrm>
              <a:off x="224118" y="1317812"/>
              <a:ext cx="851647" cy="100965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39618" y="1252210"/>
              <a:ext cx="620645" cy="1107996"/>
            </a:xfrm>
            <a:prstGeom prst="rect">
              <a:avLst/>
            </a:prstGeom>
            <a:noFill/>
          </p:spPr>
          <p:txBody>
            <a:bodyPr wrap="square" rtlCol="0">
              <a:spAutoFit/>
            </a:bodyPr>
            <a:lstStyle/>
            <a:p>
              <a:r>
                <a:rPr lang="en-PH" sz="6600" b="1" dirty="0"/>
                <a:t>1</a:t>
              </a:r>
            </a:p>
          </p:txBody>
        </p:sp>
      </p:grpSp>
      <p:sp>
        <p:nvSpPr>
          <p:cNvPr id="12" name="TextBox 11"/>
          <p:cNvSpPr txBox="1"/>
          <p:nvPr/>
        </p:nvSpPr>
        <p:spPr>
          <a:xfrm>
            <a:off x="7054604" y="3294919"/>
            <a:ext cx="620645" cy="1107996"/>
          </a:xfrm>
          <a:prstGeom prst="rect">
            <a:avLst/>
          </a:prstGeom>
          <a:noFill/>
        </p:spPr>
        <p:txBody>
          <a:bodyPr wrap="square" rtlCol="0">
            <a:spAutoFit/>
          </a:bodyPr>
          <a:lstStyle/>
          <a:p>
            <a:r>
              <a:rPr lang="en-PH" sz="6600" b="1" dirty="0">
                <a:solidFill>
                  <a:schemeClr val="bg1"/>
                </a:solidFill>
              </a:rPr>
              <a:t>3</a:t>
            </a:r>
          </a:p>
        </p:txBody>
      </p:sp>
      <p:sp>
        <p:nvSpPr>
          <p:cNvPr id="14" name="TextBox 13"/>
          <p:cNvSpPr txBox="1"/>
          <p:nvPr/>
        </p:nvSpPr>
        <p:spPr>
          <a:xfrm>
            <a:off x="1488416" y="1189224"/>
            <a:ext cx="4607583" cy="1077218"/>
          </a:xfrm>
          <a:prstGeom prst="rect">
            <a:avLst/>
          </a:prstGeom>
          <a:noFill/>
        </p:spPr>
        <p:txBody>
          <a:bodyPr wrap="square" rtlCol="0">
            <a:spAutoFit/>
          </a:bodyPr>
          <a:lstStyle/>
          <a:p>
            <a:pPr algn="ctr"/>
            <a:r>
              <a:rPr lang="en-PH" sz="2400" b="1" dirty="0"/>
              <a:t>CLIMATE CHANGE ADAPTATION</a:t>
            </a:r>
          </a:p>
          <a:p>
            <a:pPr algn="ctr"/>
            <a:r>
              <a:rPr lang="en-PH" dirty="0"/>
              <a:t> </a:t>
            </a:r>
            <a:r>
              <a:rPr lang="en-PH" sz="2000" dirty="0"/>
              <a:t>(shift production, adjust planting calendars, crop diversification).</a:t>
            </a:r>
            <a:endParaRPr lang="en-PH" sz="1600" dirty="0"/>
          </a:p>
        </p:txBody>
      </p:sp>
      <p:sp>
        <p:nvSpPr>
          <p:cNvPr id="15" name="TextBox 14"/>
          <p:cNvSpPr txBox="1"/>
          <p:nvPr/>
        </p:nvSpPr>
        <p:spPr>
          <a:xfrm>
            <a:off x="1711639" y="2440387"/>
            <a:ext cx="4161135" cy="1200329"/>
          </a:xfrm>
          <a:prstGeom prst="rect">
            <a:avLst/>
          </a:prstGeom>
          <a:noFill/>
        </p:spPr>
        <p:txBody>
          <a:bodyPr wrap="square" rtlCol="0">
            <a:spAutoFit/>
          </a:bodyPr>
          <a:lstStyle/>
          <a:p>
            <a:pPr algn="ctr"/>
            <a:r>
              <a:rPr lang="en-PH" sz="2400" b="1" dirty="0"/>
              <a:t>FARM CLUSTERING AND CONSOLIDATION </a:t>
            </a:r>
          </a:p>
          <a:p>
            <a:pPr algn="ctr"/>
            <a:r>
              <a:rPr lang="en-PH" sz="2400" dirty="0"/>
              <a:t>(convergence of intervention)</a:t>
            </a:r>
          </a:p>
        </p:txBody>
      </p:sp>
      <p:sp>
        <p:nvSpPr>
          <p:cNvPr id="16" name="TextBox 15"/>
          <p:cNvSpPr txBox="1"/>
          <p:nvPr/>
        </p:nvSpPr>
        <p:spPr>
          <a:xfrm>
            <a:off x="1828525" y="3882531"/>
            <a:ext cx="3927360" cy="1384995"/>
          </a:xfrm>
          <a:prstGeom prst="rect">
            <a:avLst/>
          </a:prstGeom>
          <a:noFill/>
        </p:spPr>
        <p:txBody>
          <a:bodyPr wrap="square" rtlCol="0">
            <a:spAutoFit/>
          </a:bodyPr>
          <a:lstStyle/>
          <a:p>
            <a:pPr algn="ctr"/>
            <a:r>
              <a:rPr lang="en-PH" sz="2400" b="1" dirty="0"/>
              <a:t>VALUE CHAIN APPROACH </a:t>
            </a:r>
          </a:p>
          <a:p>
            <a:pPr algn="ctr"/>
            <a:r>
              <a:rPr lang="en-PH" sz="2000" dirty="0"/>
              <a:t>(Integration approach -3A agricultural production, agri-business, agro-industrialization).</a:t>
            </a:r>
          </a:p>
        </p:txBody>
      </p:sp>
      <p:sp>
        <p:nvSpPr>
          <p:cNvPr id="17" name="TextBox 16"/>
          <p:cNvSpPr txBox="1"/>
          <p:nvPr/>
        </p:nvSpPr>
        <p:spPr>
          <a:xfrm>
            <a:off x="1562667" y="5498295"/>
            <a:ext cx="4459077" cy="830997"/>
          </a:xfrm>
          <a:prstGeom prst="rect">
            <a:avLst/>
          </a:prstGeom>
          <a:noFill/>
        </p:spPr>
        <p:txBody>
          <a:bodyPr wrap="square" rtlCol="0">
            <a:spAutoFit/>
          </a:bodyPr>
          <a:lstStyle/>
          <a:p>
            <a:pPr algn="ctr"/>
            <a:r>
              <a:rPr lang="en-PH" sz="2400" b="1" dirty="0"/>
              <a:t>DIGITAL TRANSFORMATION</a:t>
            </a:r>
          </a:p>
          <a:p>
            <a:pPr algn="ctr"/>
            <a:r>
              <a:rPr lang="en-PH" sz="2400" dirty="0"/>
              <a:t>(ICT,IOT,RS,AI)</a:t>
            </a:r>
          </a:p>
        </p:txBody>
      </p:sp>
      <p:grpSp>
        <p:nvGrpSpPr>
          <p:cNvPr id="18" name="Group 17">
            <a:extLst>
              <a:ext uri="{FF2B5EF4-FFF2-40B4-BE49-F238E27FC236}">
                <a16:creationId xmlns:a16="http://schemas.microsoft.com/office/drawing/2014/main" id="{AE6E5FF8-B5D7-F251-DCCA-0C81858170AC}"/>
              </a:ext>
            </a:extLst>
          </p:cNvPr>
          <p:cNvGrpSpPr/>
          <p:nvPr/>
        </p:nvGrpSpPr>
        <p:grpSpPr>
          <a:xfrm>
            <a:off x="900779" y="2479805"/>
            <a:ext cx="851647" cy="1107996"/>
            <a:chOff x="224118" y="1252210"/>
            <a:chExt cx="851647" cy="1107996"/>
          </a:xfrm>
        </p:grpSpPr>
        <p:sp>
          <p:nvSpPr>
            <p:cNvPr id="19" name="Oval 18">
              <a:extLst>
                <a:ext uri="{FF2B5EF4-FFF2-40B4-BE49-F238E27FC236}">
                  <a16:creationId xmlns:a16="http://schemas.microsoft.com/office/drawing/2014/main" id="{65DF81D2-88C7-2C03-AB0E-4AD5EC7CAD46}"/>
                </a:ext>
              </a:extLst>
            </p:cNvPr>
            <p:cNvSpPr/>
            <p:nvPr/>
          </p:nvSpPr>
          <p:spPr>
            <a:xfrm>
              <a:off x="224118" y="1317812"/>
              <a:ext cx="851647" cy="100965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9DA2EFCB-65D8-ADFE-E034-1C8FEB0D473F}"/>
                </a:ext>
              </a:extLst>
            </p:cNvPr>
            <p:cNvSpPr txBox="1"/>
            <p:nvPr/>
          </p:nvSpPr>
          <p:spPr>
            <a:xfrm>
              <a:off x="339618" y="1252210"/>
              <a:ext cx="620645" cy="1107996"/>
            </a:xfrm>
            <a:prstGeom prst="rect">
              <a:avLst/>
            </a:prstGeom>
            <a:noFill/>
          </p:spPr>
          <p:txBody>
            <a:bodyPr wrap="square" rtlCol="0">
              <a:spAutoFit/>
            </a:bodyPr>
            <a:lstStyle/>
            <a:p>
              <a:r>
                <a:rPr lang="en-PH" sz="6600" b="1" dirty="0"/>
                <a:t>2</a:t>
              </a:r>
            </a:p>
          </p:txBody>
        </p:sp>
      </p:grpSp>
      <p:grpSp>
        <p:nvGrpSpPr>
          <p:cNvPr id="21" name="Group 20">
            <a:extLst>
              <a:ext uri="{FF2B5EF4-FFF2-40B4-BE49-F238E27FC236}">
                <a16:creationId xmlns:a16="http://schemas.microsoft.com/office/drawing/2014/main" id="{743CAD98-DD9F-58F0-E3F7-9074A896300E}"/>
              </a:ext>
            </a:extLst>
          </p:cNvPr>
          <p:cNvGrpSpPr/>
          <p:nvPr/>
        </p:nvGrpSpPr>
        <p:grpSpPr>
          <a:xfrm>
            <a:off x="900779" y="3848917"/>
            <a:ext cx="851647" cy="1107996"/>
            <a:chOff x="224118" y="1252210"/>
            <a:chExt cx="851647" cy="1107996"/>
          </a:xfrm>
        </p:grpSpPr>
        <p:sp>
          <p:nvSpPr>
            <p:cNvPr id="22" name="Oval 21">
              <a:extLst>
                <a:ext uri="{FF2B5EF4-FFF2-40B4-BE49-F238E27FC236}">
                  <a16:creationId xmlns:a16="http://schemas.microsoft.com/office/drawing/2014/main" id="{3F28B00F-6E68-B443-AC5C-3ADCAC7228CC}"/>
                </a:ext>
              </a:extLst>
            </p:cNvPr>
            <p:cNvSpPr/>
            <p:nvPr/>
          </p:nvSpPr>
          <p:spPr>
            <a:xfrm>
              <a:off x="224118" y="1317812"/>
              <a:ext cx="851647" cy="100965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E6D6D73-4E0B-F0B5-B6F0-856088F47BA8}"/>
                </a:ext>
              </a:extLst>
            </p:cNvPr>
            <p:cNvSpPr txBox="1"/>
            <p:nvPr/>
          </p:nvSpPr>
          <p:spPr>
            <a:xfrm>
              <a:off x="339618" y="1252210"/>
              <a:ext cx="620645" cy="1107996"/>
            </a:xfrm>
            <a:prstGeom prst="rect">
              <a:avLst/>
            </a:prstGeom>
            <a:noFill/>
          </p:spPr>
          <p:txBody>
            <a:bodyPr wrap="square" rtlCol="0">
              <a:spAutoFit/>
            </a:bodyPr>
            <a:lstStyle/>
            <a:p>
              <a:r>
                <a:rPr lang="en-PH" sz="6600" b="1" dirty="0"/>
                <a:t>3</a:t>
              </a:r>
            </a:p>
          </p:txBody>
        </p:sp>
      </p:grpSp>
      <p:grpSp>
        <p:nvGrpSpPr>
          <p:cNvPr id="24" name="Group 23">
            <a:extLst>
              <a:ext uri="{FF2B5EF4-FFF2-40B4-BE49-F238E27FC236}">
                <a16:creationId xmlns:a16="http://schemas.microsoft.com/office/drawing/2014/main" id="{AAA53736-7017-0EFC-333F-8ED82A532506}"/>
              </a:ext>
            </a:extLst>
          </p:cNvPr>
          <p:cNvGrpSpPr/>
          <p:nvPr/>
        </p:nvGrpSpPr>
        <p:grpSpPr>
          <a:xfrm>
            <a:off x="900777" y="5283631"/>
            <a:ext cx="851647" cy="1107996"/>
            <a:chOff x="224118" y="1252210"/>
            <a:chExt cx="851647" cy="1107996"/>
          </a:xfrm>
        </p:grpSpPr>
        <p:sp>
          <p:nvSpPr>
            <p:cNvPr id="25" name="Oval 24">
              <a:extLst>
                <a:ext uri="{FF2B5EF4-FFF2-40B4-BE49-F238E27FC236}">
                  <a16:creationId xmlns:a16="http://schemas.microsoft.com/office/drawing/2014/main" id="{C774B438-E2AE-35D3-7C15-6112B96E0C65}"/>
                </a:ext>
              </a:extLst>
            </p:cNvPr>
            <p:cNvSpPr/>
            <p:nvPr/>
          </p:nvSpPr>
          <p:spPr>
            <a:xfrm>
              <a:off x="224118" y="1317812"/>
              <a:ext cx="851647" cy="100965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1AB369EF-F114-E00C-0DE7-785B9538E2AA}"/>
                </a:ext>
              </a:extLst>
            </p:cNvPr>
            <p:cNvSpPr txBox="1"/>
            <p:nvPr/>
          </p:nvSpPr>
          <p:spPr>
            <a:xfrm>
              <a:off x="339618" y="1252210"/>
              <a:ext cx="620645" cy="1107996"/>
            </a:xfrm>
            <a:prstGeom prst="rect">
              <a:avLst/>
            </a:prstGeom>
            <a:noFill/>
          </p:spPr>
          <p:txBody>
            <a:bodyPr wrap="square" rtlCol="0">
              <a:spAutoFit/>
            </a:bodyPr>
            <a:lstStyle/>
            <a:p>
              <a:r>
                <a:rPr lang="en-PH" sz="6600" b="1" dirty="0"/>
                <a:t>4</a:t>
              </a:r>
            </a:p>
          </p:txBody>
        </p:sp>
      </p:grpSp>
      <p:sp>
        <p:nvSpPr>
          <p:cNvPr id="27" name="Rectangle: Rounded Corners 26">
            <a:extLst>
              <a:ext uri="{FF2B5EF4-FFF2-40B4-BE49-F238E27FC236}">
                <a16:creationId xmlns:a16="http://schemas.microsoft.com/office/drawing/2014/main" id="{897AA765-F869-D6ED-6A44-79E7A2AD44E1}"/>
              </a:ext>
            </a:extLst>
          </p:cNvPr>
          <p:cNvSpPr/>
          <p:nvPr/>
        </p:nvSpPr>
        <p:spPr>
          <a:xfrm>
            <a:off x="678779" y="3766724"/>
            <a:ext cx="5342965" cy="268786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28">
            <a:extLst>
              <a:ext uri="{FF2B5EF4-FFF2-40B4-BE49-F238E27FC236}">
                <a16:creationId xmlns:a16="http://schemas.microsoft.com/office/drawing/2014/main" id="{7D0AB754-228E-0675-7561-3E55B3EEF019}"/>
              </a:ext>
            </a:extLst>
          </p:cNvPr>
          <p:cNvPicPr>
            <a:picLocks noChangeAspect="1"/>
          </p:cNvPicPr>
          <p:nvPr/>
        </p:nvPicPr>
        <p:blipFill>
          <a:blip r:embed="rId2"/>
          <a:srcRect t="9435" b="10072"/>
          <a:stretch/>
        </p:blipFill>
        <p:spPr>
          <a:xfrm>
            <a:off x="7022520" y="1144426"/>
            <a:ext cx="4458617" cy="4966447"/>
          </a:xfrm>
          <a:prstGeom prst="rect">
            <a:avLst/>
          </a:prstGeom>
        </p:spPr>
      </p:pic>
      <p:cxnSp>
        <p:nvCxnSpPr>
          <p:cNvPr id="31" name="Straight Connector 30">
            <a:extLst>
              <a:ext uri="{FF2B5EF4-FFF2-40B4-BE49-F238E27FC236}">
                <a16:creationId xmlns:a16="http://schemas.microsoft.com/office/drawing/2014/main" id="{AC0F8694-D3D6-3D4A-392D-D6C1AFC9DA3F}"/>
              </a:ext>
            </a:extLst>
          </p:cNvPr>
          <p:cNvCxnSpPr/>
          <p:nvPr/>
        </p:nvCxnSpPr>
        <p:spPr>
          <a:xfrm>
            <a:off x="6445623" y="875606"/>
            <a:ext cx="0" cy="5782235"/>
          </a:xfrm>
          <a:prstGeom prst="line">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F428F4F-A65B-01D7-3833-460211A47FB6}"/>
              </a:ext>
            </a:extLst>
          </p:cNvPr>
          <p:cNvSpPr txBox="1"/>
          <p:nvPr/>
        </p:nvSpPr>
        <p:spPr>
          <a:xfrm>
            <a:off x="743513" y="491088"/>
            <a:ext cx="6097384" cy="369332"/>
          </a:xfrm>
          <a:prstGeom prst="rect">
            <a:avLst/>
          </a:prstGeom>
          <a:noFill/>
        </p:spPr>
        <p:txBody>
          <a:bodyPr wrap="square">
            <a:spAutoFit/>
          </a:bodyPr>
          <a:lstStyle/>
          <a:p>
            <a:r>
              <a:rPr lang="en-US" altLang="ko-KR" sz="1800" b="1" dirty="0">
                <a:solidFill>
                  <a:srgbClr val="FF0000"/>
                </a:solidFill>
              </a:rPr>
              <a:t>X</a:t>
            </a:r>
            <a:endParaRPr lang="ko-KR" altLang="en-US" sz="1800" b="1" dirty="0">
              <a:solidFill>
                <a:srgbClr val="FF0000"/>
              </a:solidFill>
            </a:endParaRPr>
          </a:p>
        </p:txBody>
      </p:sp>
    </p:spTree>
    <p:extLst>
      <p:ext uri="{BB962C8B-B14F-4D97-AF65-F5344CB8AC3E}">
        <p14:creationId xmlns:p14="http://schemas.microsoft.com/office/powerpoint/2010/main" val="1166235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69CDD0C7-E3F1-CA14-63F0-B06B0DF454FB}"/>
              </a:ext>
            </a:extLst>
          </p:cNvPr>
          <p:cNvSpPr/>
          <p:nvPr/>
        </p:nvSpPr>
        <p:spPr>
          <a:xfrm>
            <a:off x="1268064" y="5489718"/>
            <a:ext cx="9655871" cy="3246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1268064" y="117159"/>
            <a:ext cx="9655871" cy="646331"/>
          </a:xfrm>
          <a:prstGeom prst="rect">
            <a:avLst/>
          </a:prstGeom>
          <a:noFill/>
        </p:spPr>
        <p:txBody>
          <a:bodyPr wrap="square" rtlCol="0">
            <a:spAutoFit/>
          </a:bodyPr>
          <a:lstStyle/>
          <a:p>
            <a:pPr algn="ctr"/>
            <a:r>
              <a:rPr lang="en-PH" sz="3600" b="1" dirty="0"/>
              <a:t>AGRICULTURE STRATEGY &amp; INFORMATION TREND</a:t>
            </a:r>
          </a:p>
        </p:txBody>
      </p:sp>
      <p:sp>
        <p:nvSpPr>
          <p:cNvPr id="73" name="Rectangle 72"/>
          <p:cNvSpPr/>
          <p:nvPr/>
        </p:nvSpPr>
        <p:spPr>
          <a:xfrm>
            <a:off x="1395809" y="5489718"/>
            <a:ext cx="9591505" cy="1200329"/>
          </a:xfrm>
          <a:prstGeom prst="rect">
            <a:avLst/>
          </a:prstGeom>
        </p:spPr>
        <p:txBody>
          <a:bodyPr wrap="square">
            <a:spAutoFit/>
          </a:bodyPr>
          <a:lstStyle/>
          <a:p>
            <a:pPr algn="ctr"/>
            <a:r>
              <a:rPr lang="en-PH" dirty="0">
                <a:solidFill>
                  <a:schemeClr val="bg1"/>
                </a:solidFill>
              </a:rPr>
              <a:t>What to benchmark?</a:t>
            </a:r>
          </a:p>
          <a:p>
            <a:r>
              <a:rPr lang="en-PH" dirty="0"/>
              <a:t>- Establishment of </a:t>
            </a:r>
            <a:r>
              <a:rPr lang="en-PH" dirty="0">
                <a:solidFill>
                  <a:srgbClr val="FF0000"/>
                </a:solidFill>
              </a:rPr>
              <a:t>independent AIS organization </a:t>
            </a:r>
            <a:r>
              <a:rPr lang="en-PH" dirty="0"/>
              <a:t>(started in 1986 -&gt; Full organization around 2000)</a:t>
            </a:r>
          </a:p>
          <a:p>
            <a:r>
              <a:rPr lang="en-PH" dirty="0"/>
              <a:t>- Diversity of members (computing, strategy, agriculture), </a:t>
            </a:r>
            <a:r>
              <a:rPr lang="en-PH" dirty="0">
                <a:solidFill>
                  <a:srgbClr val="FF0000"/>
                </a:solidFill>
              </a:rPr>
              <a:t>effectiveness in 10-20 years</a:t>
            </a:r>
            <a:r>
              <a:rPr lang="en-PH" dirty="0"/>
              <a:t>, sustainability</a:t>
            </a:r>
          </a:p>
          <a:p>
            <a:r>
              <a:rPr lang="en-PH" dirty="0"/>
              <a:t>- </a:t>
            </a:r>
            <a:r>
              <a:rPr lang="en-PH" dirty="0">
                <a:solidFill>
                  <a:srgbClr val="FF0000"/>
                </a:solidFill>
              </a:rPr>
              <a:t>Collaboration</a:t>
            </a:r>
            <a:r>
              <a:rPr lang="en-PH" dirty="0"/>
              <a:t>, research, strategic services -&gt; research institute, company, advanced technology, AI</a:t>
            </a:r>
          </a:p>
        </p:txBody>
      </p:sp>
      <p:sp>
        <p:nvSpPr>
          <p:cNvPr id="4" name="Freeform 20">
            <a:extLst>
              <a:ext uri="{FF2B5EF4-FFF2-40B4-BE49-F238E27FC236}">
                <a16:creationId xmlns:a16="http://schemas.microsoft.com/office/drawing/2014/main" id="{41C1D02F-09AE-A4B4-7F85-4A01C6120366}"/>
              </a:ext>
            </a:extLst>
          </p:cNvPr>
          <p:cNvSpPr/>
          <p:nvPr/>
        </p:nvSpPr>
        <p:spPr>
          <a:xfrm>
            <a:off x="4795974" y="1452618"/>
            <a:ext cx="2559579" cy="3894138"/>
          </a:xfrm>
          <a:custGeom>
            <a:avLst/>
            <a:gdLst>
              <a:gd name="connsiteX0" fmla="*/ 362222 w 2173288"/>
              <a:gd name="connsiteY0" fmla="*/ 0 h 3894138"/>
              <a:gd name="connsiteX1" fmla="*/ 564308 w 2173288"/>
              <a:gd name="connsiteY1" fmla="*/ 0 h 3894138"/>
              <a:gd name="connsiteX2" fmla="*/ 576380 w 2173288"/>
              <a:gd name="connsiteY2" fmla="*/ 38890 h 3894138"/>
              <a:gd name="connsiteX3" fmla="*/ 1073944 w 2173288"/>
              <a:gd name="connsiteY3" fmla="*/ 368697 h 3894138"/>
              <a:gd name="connsiteX4" fmla="*/ 1571508 w 2173288"/>
              <a:gd name="connsiteY4" fmla="*/ 38890 h 3894138"/>
              <a:gd name="connsiteX5" fmla="*/ 1583580 w 2173288"/>
              <a:gd name="connsiteY5" fmla="*/ 0 h 3894138"/>
              <a:gd name="connsiteX6" fmla="*/ 1811066 w 2173288"/>
              <a:gd name="connsiteY6" fmla="*/ 0 h 3894138"/>
              <a:gd name="connsiteX7" fmla="*/ 2173288 w 2173288"/>
              <a:gd name="connsiteY7" fmla="*/ 362222 h 3894138"/>
              <a:gd name="connsiteX8" fmla="*/ 2173288 w 2173288"/>
              <a:gd name="connsiteY8" fmla="*/ 3531916 h 3894138"/>
              <a:gd name="connsiteX9" fmla="*/ 1811066 w 2173288"/>
              <a:gd name="connsiteY9" fmla="*/ 3894138 h 3894138"/>
              <a:gd name="connsiteX10" fmla="*/ 362222 w 2173288"/>
              <a:gd name="connsiteY10" fmla="*/ 3894138 h 3894138"/>
              <a:gd name="connsiteX11" fmla="*/ 0 w 2173288"/>
              <a:gd name="connsiteY11" fmla="*/ 3531916 h 3894138"/>
              <a:gd name="connsiteX12" fmla="*/ 0 w 2173288"/>
              <a:gd name="connsiteY12" fmla="*/ 362222 h 3894138"/>
              <a:gd name="connsiteX13" fmla="*/ 362222 w 2173288"/>
              <a:gd name="connsiteY13" fmla="*/ 0 h 3894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73288" h="3894138">
                <a:moveTo>
                  <a:pt x="362222" y="0"/>
                </a:moveTo>
                <a:lnTo>
                  <a:pt x="564308" y="0"/>
                </a:lnTo>
                <a:lnTo>
                  <a:pt x="576380" y="38890"/>
                </a:lnTo>
                <a:cubicBezTo>
                  <a:pt x="658356" y="232704"/>
                  <a:pt x="850269" y="368697"/>
                  <a:pt x="1073944" y="368697"/>
                </a:cubicBezTo>
                <a:cubicBezTo>
                  <a:pt x="1297620" y="368697"/>
                  <a:pt x="1489532" y="232704"/>
                  <a:pt x="1571508" y="38890"/>
                </a:cubicBezTo>
                <a:lnTo>
                  <a:pt x="1583580" y="0"/>
                </a:lnTo>
                <a:lnTo>
                  <a:pt x="1811066" y="0"/>
                </a:lnTo>
                <a:cubicBezTo>
                  <a:pt x="2011116" y="0"/>
                  <a:pt x="2173288" y="162172"/>
                  <a:pt x="2173288" y="362222"/>
                </a:cubicBezTo>
                <a:lnTo>
                  <a:pt x="2173288" y="3531916"/>
                </a:lnTo>
                <a:cubicBezTo>
                  <a:pt x="2173288" y="3731966"/>
                  <a:pt x="2011116" y="3894138"/>
                  <a:pt x="1811066" y="3894138"/>
                </a:cubicBezTo>
                <a:lnTo>
                  <a:pt x="362222" y="3894138"/>
                </a:lnTo>
                <a:cubicBezTo>
                  <a:pt x="162172" y="3894138"/>
                  <a:pt x="0" y="3731966"/>
                  <a:pt x="0" y="3531916"/>
                </a:cubicBezTo>
                <a:lnTo>
                  <a:pt x="0" y="362222"/>
                </a:lnTo>
                <a:cubicBezTo>
                  <a:pt x="0" y="162172"/>
                  <a:pt x="162172" y="0"/>
                  <a:pt x="362222" y="0"/>
                </a:cubicBezTo>
                <a:close/>
              </a:path>
            </a:pathLst>
          </a:cu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grpSp>
        <p:nvGrpSpPr>
          <p:cNvPr id="5" name="Group 4">
            <a:extLst>
              <a:ext uri="{FF2B5EF4-FFF2-40B4-BE49-F238E27FC236}">
                <a16:creationId xmlns:a16="http://schemas.microsoft.com/office/drawing/2014/main" id="{3392625E-044A-B1F6-9A8A-A8365D4B3769}"/>
              </a:ext>
            </a:extLst>
          </p:cNvPr>
          <p:cNvGrpSpPr/>
          <p:nvPr/>
        </p:nvGrpSpPr>
        <p:grpSpPr>
          <a:xfrm>
            <a:off x="4614844" y="862225"/>
            <a:ext cx="2962310" cy="1500894"/>
            <a:chOff x="4563963" y="947732"/>
            <a:chExt cx="2962310" cy="1500894"/>
          </a:xfrm>
        </p:grpSpPr>
        <p:pic>
          <p:nvPicPr>
            <p:cNvPr id="31" name="Picture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66361" y="1280289"/>
              <a:ext cx="668780" cy="501954"/>
            </a:xfrm>
            <a:prstGeom prst="rect">
              <a:avLst/>
            </a:prstGeom>
          </p:spPr>
        </p:pic>
        <p:grpSp>
          <p:nvGrpSpPr>
            <p:cNvPr id="37" name="Group 36"/>
            <p:cNvGrpSpPr/>
            <p:nvPr/>
          </p:nvGrpSpPr>
          <p:grpSpPr>
            <a:xfrm>
              <a:off x="4563963" y="947732"/>
              <a:ext cx="2962310" cy="1500894"/>
              <a:chOff x="4563963" y="2086640"/>
              <a:chExt cx="2962310" cy="1500894"/>
            </a:xfrm>
          </p:grpSpPr>
          <p:sp>
            <p:nvSpPr>
              <p:cNvPr id="34" name="TextBox 33"/>
              <p:cNvSpPr txBox="1"/>
              <p:nvPr/>
            </p:nvSpPr>
            <p:spPr>
              <a:xfrm>
                <a:off x="4563963" y="2086640"/>
                <a:ext cx="2962310" cy="400110"/>
              </a:xfrm>
              <a:prstGeom prst="rect">
                <a:avLst/>
              </a:prstGeom>
              <a:noFill/>
            </p:spPr>
            <p:txBody>
              <a:bodyPr wrap="square" rtlCol="0">
                <a:spAutoFit/>
              </a:bodyPr>
              <a:lstStyle/>
              <a:p>
                <a:pPr algn="ctr"/>
                <a:r>
                  <a:rPr lang="en-PH" sz="2000" b="1" dirty="0"/>
                  <a:t>NFA, </a:t>
                </a:r>
                <a:r>
                  <a:rPr lang="en-PH" sz="2000" b="1" dirty="0" err="1"/>
                  <a:t>Philrice</a:t>
                </a:r>
                <a:r>
                  <a:rPr lang="en-PH" sz="2000" b="1" dirty="0"/>
                  <a:t> IS key Issue?</a:t>
                </a:r>
              </a:p>
            </p:txBody>
          </p:sp>
          <p:sp>
            <p:nvSpPr>
              <p:cNvPr id="35" name="TextBox 34"/>
              <p:cNvSpPr txBox="1"/>
              <p:nvPr/>
            </p:nvSpPr>
            <p:spPr>
              <a:xfrm>
                <a:off x="5144690" y="3187424"/>
                <a:ext cx="1757361" cy="400110"/>
              </a:xfrm>
              <a:prstGeom prst="rect">
                <a:avLst/>
              </a:prstGeom>
              <a:noFill/>
            </p:spPr>
            <p:txBody>
              <a:bodyPr wrap="square" rtlCol="0">
                <a:spAutoFit/>
              </a:bodyPr>
              <a:lstStyle/>
              <a:p>
                <a:pPr algn="ctr"/>
                <a:endParaRPr lang="en-PH" sz="2000" b="1" dirty="0"/>
              </a:p>
            </p:txBody>
          </p:sp>
        </p:grpSp>
      </p:grpSp>
      <p:grpSp>
        <p:nvGrpSpPr>
          <p:cNvPr id="20" name="Group 19">
            <a:extLst>
              <a:ext uri="{FF2B5EF4-FFF2-40B4-BE49-F238E27FC236}">
                <a16:creationId xmlns:a16="http://schemas.microsoft.com/office/drawing/2014/main" id="{507C47C7-377C-FE86-A214-B06CAA5AD39A}"/>
              </a:ext>
            </a:extLst>
          </p:cNvPr>
          <p:cNvGrpSpPr/>
          <p:nvPr/>
        </p:nvGrpSpPr>
        <p:grpSpPr>
          <a:xfrm>
            <a:off x="2190862" y="809927"/>
            <a:ext cx="2637569" cy="4561333"/>
            <a:chOff x="1356758" y="454229"/>
            <a:chExt cx="2637569" cy="4561333"/>
          </a:xfrm>
        </p:grpSpPr>
        <p:sp>
          <p:nvSpPr>
            <p:cNvPr id="2" name="Freeform 20">
              <a:extLst>
                <a:ext uri="{FF2B5EF4-FFF2-40B4-BE49-F238E27FC236}">
                  <a16:creationId xmlns:a16="http://schemas.microsoft.com/office/drawing/2014/main" id="{A93A5092-9480-3B49-3BB5-952138326720}"/>
                </a:ext>
              </a:extLst>
            </p:cNvPr>
            <p:cNvSpPr/>
            <p:nvPr/>
          </p:nvSpPr>
          <p:spPr>
            <a:xfrm>
              <a:off x="1380439" y="1121424"/>
              <a:ext cx="2559579" cy="3894138"/>
            </a:xfrm>
            <a:custGeom>
              <a:avLst/>
              <a:gdLst>
                <a:gd name="connsiteX0" fmla="*/ 362222 w 2173288"/>
                <a:gd name="connsiteY0" fmla="*/ 0 h 3894138"/>
                <a:gd name="connsiteX1" fmla="*/ 564308 w 2173288"/>
                <a:gd name="connsiteY1" fmla="*/ 0 h 3894138"/>
                <a:gd name="connsiteX2" fmla="*/ 576380 w 2173288"/>
                <a:gd name="connsiteY2" fmla="*/ 38890 h 3894138"/>
                <a:gd name="connsiteX3" fmla="*/ 1073944 w 2173288"/>
                <a:gd name="connsiteY3" fmla="*/ 368697 h 3894138"/>
                <a:gd name="connsiteX4" fmla="*/ 1571508 w 2173288"/>
                <a:gd name="connsiteY4" fmla="*/ 38890 h 3894138"/>
                <a:gd name="connsiteX5" fmla="*/ 1583580 w 2173288"/>
                <a:gd name="connsiteY5" fmla="*/ 0 h 3894138"/>
                <a:gd name="connsiteX6" fmla="*/ 1811066 w 2173288"/>
                <a:gd name="connsiteY6" fmla="*/ 0 h 3894138"/>
                <a:gd name="connsiteX7" fmla="*/ 2173288 w 2173288"/>
                <a:gd name="connsiteY7" fmla="*/ 362222 h 3894138"/>
                <a:gd name="connsiteX8" fmla="*/ 2173288 w 2173288"/>
                <a:gd name="connsiteY8" fmla="*/ 3531916 h 3894138"/>
                <a:gd name="connsiteX9" fmla="*/ 1811066 w 2173288"/>
                <a:gd name="connsiteY9" fmla="*/ 3894138 h 3894138"/>
                <a:gd name="connsiteX10" fmla="*/ 362222 w 2173288"/>
                <a:gd name="connsiteY10" fmla="*/ 3894138 h 3894138"/>
                <a:gd name="connsiteX11" fmla="*/ 0 w 2173288"/>
                <a:gd name="connsiteY11" fmla="*/ 3531916 h 3894138"/>
                <a:gd name="connsiteX12" fmla="*/ 0 w 2173288"/>
                <a:gd name="connsiteY12" fmla="*/ 362222 h 3894138"/>
                <a:gd name="connsiteX13" fmla="*/ 362222 w 2173288"/>
                <a:gd name="connsiteY13" fmla="*/ 0 h 3894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73288" h="3894138">
                  <a:moveTo>
                    <a:pt x="362222" y="0"/>
                  </a:moveTo>
                  <a:lnTo>
                    <a:pt x="564308" y="0"/>
                  </a:lnTo>
                  <a:lnTo>
                    <a:pt x="576380" y="38890"/>
                  </a:lnTo>
                  <a:cubicBezTo>
                    <a:pt x="658356" y="232704"/>
                    <a:pt x="850269" y="368697"/>
                    <a:pt x="1073944" y="368697"/>
                  </a:cubicBezTo>
                  <a:cubicBezTo>
                    <a:pt x="1297620" y="368697"/>
                    <a:pt x="1489532" y="232704"/>
                    <a:pt x="1571508" y="38890"/>
                  </a:cubicBezTo>
                  <a:lnTo>
                    <a:pt x="1583580" y="0"/>
                  </a:lnTo>
                  <a:lnTo>
                    <a:pt x="1811066" y="0"/>
                  </a:lnTo>
                  <a:cubicBezTo>
                    <a:pt x="2011116" y="0"/>
                    <a:pt x="2173288" y="162172"/>
                    <a:pt x="2173288" y="362222"/>
                  </a:cubicBezTo>
                  <a:lnTo>
                    <a:pt x="2173288" y="3531916"/>
                  </a:lnTo>
                  <a:cubicBezTo>
                    <a:pt x="2173288" y="3731966"/>
                    <a:pt x="2011116" y="3894138"/>
                    <a:pt x="1811066" y="3894138"/>
                  </a:cubicBezTo>
                  <a:lnTo>
                    <a:pt x="362222" y="3894138"/>
                  </a:lnTo>
                  <a:cubicBezTo>
                    <a:pt x="162172" y="3894138"/>
                    <a:pt x="0" y="3731966"/>
                    <a:pt x="0" y="3531916"/>
                  </a:cubicBezTo>
                  <a:lnTo>
                    <a:pt x="0" y="362222"/>
                  </a:lnTo>
                  <a:cubicBezTo>
                    <a:pt x="0" y="162172"/>
                    <a:pt x="162172" y="0"/>
                    <a:pt x="362222" y="0"/>
                  </a:cubicBezTo>
                  <a:close/>
                </a:path>
              </a:pathLst>
            </a:cu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grpSp>
          <p:nvGrpSpPr>
            <p:cNvPr id="3" name="Group 2">
              <a:extLst>
                <a:ext uri="{FF2B5EF4-FFF2-40B4-BE49-F238E27FC236}">
                  <a16:creationId xmlns:a16="http://schemas.microsoft.com/office/drawing/2014/main" id="{E9BC3219-328D-33DE-10E6-FC86FACA6D7D}"/>
                </a:ext>
              </a:extLst>
            </p:cNvPr>
            <p:cNvGrpSpPr/>
            <p:nvPr/>
          </p:nvGrpSpPr>
          <p:grpSpPr>
            <a:xfrm>
              <a:off x="2085931" y="454229"/>
              <a:ext cx="1103878" cy="1031196"/>
              <a:chOff x="2692116" y="850096"/>
              <a:chExt cx="1103878" cy="1031196"/>
            </a:xfrm>
          </p:grpSpPr>
          <p:pic>
            <p:nvPicPr>
              <p:cNvPr id="32" name="Picture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4031" y="1181241"/>
                <a:ext cx="700051" cy="700051"/>
              </a:xfrm>
              <a:prstGeom prst="rect">
                <a:avLst/>
              </a:prstGeom>
            </p:spPr>
          </p:pic>
          <p:sp>
            <p:nvSpPr>
              <p:cNvPr id="33" name="TextBox 32"/>
              <p:cNvSpPr txBox="1"/>
              <p:nvPr/>
            </p:nvSpPr>
            <p:spPr>
              <a:xfrm>
                <a:off x="2692116" y="850096"/>
                <a:ext cx="1103878" cy="523220"/>
              </a:xfrm>
              <a:prstGeom prst="rect">
                <a:avLst/>
              </a:prstGeom>
              <a:noFill/>
            </p:spPr>
            <p:txBody>
              <a:bodyPr wrap="square" rtlCol="0">
                <a:spAutoFit/>
              </a:bodyPr>
              <a:lstStyle/>
              <a:p>
                <a:pPr algn="ctr"/>
                <a:r>
                  <a:rPr lang="en-PH" sz="2800" b="1" dirty="0"/>
                  <a:t>ITEM</a:t>
                </a:r>
              </a:p>
            </p:txBody>
          </p:sp>
        </p:grpSp>
        <p:sp>
          <p:nvSpPr>
            <p:cNvPr id="51" name="TextBox 50"/>
            <p:cNvSpPr txBox="1"/>
            <p:nvPr/>
          </p:nvSpPr>
          <p:spPr>
            <a:xfrm>
              <a:off x="1432101" y="1758986"/>
              <a:ext cx="2562226" cy="523220"/>
            </a:xfrm>
            <a:prstGeom prst="rect">
              <a:avLst/>
            </a:prstGeom>
            <a:noFill/>
          </p:spPr>
          <p:txBody>
            <a:bodyPr wrap="square" rtlCol="0">
              <a:spAutoFit/>
            </a:bodyPr>
            <a:lstStyle/>
            <a:p>
              <a:pPr algn="ctr"/>
              <a:r>
                <a:rPr lang="en-PH" sz="2800" b="1" dirty="0"/>
                <a:t>BIGDATA</a:t>
              </a:r>
            </a:p>
          </p:txBody>
        </p:sp>
        <p:sp>
          <p:nvSpPr>
            <p:cNvPr id="52" name="TextBox 51"/>
            <p:cNvSpPr txBox="1"/>
            <p:nvPr/>
          </p:nvSpPr>
          <p:spPr>
            <a:xfrm flipH="1">
              <a:off x="1402610" y="2989896"/>
              <a:ext cx="2562226" cy="400110"/>
            </a:xfrm>
            <a:prstGeom prst="rect">
              <a:avLst/>
            </a:prstGeom>
            <a:noFill/>
          </p:spPr>
          <p:txBody>
            <a:bodyPr wrap="square" rtlCol="0">
              <a:spAutoFit/>
            </a:bodyPr>
            <a:lstStyle/>
            <a:p>
              <a:pPr algn="ctr"/>
              <a:r>
                <a:rPr lang="en-PH" sz="2000" b="1" dirty="0"/>
                <a:t>E-TRANSFORMATION</a:t>
              </a:r>
            </a:p>
          </p:txBody>
        </p:sp>
        <p:sp>
          <p:nvSpPr>
            <p:cNvPr id="58" name="TextBox 57"/>
            <p:cNvSpPr txBox="1"/>
            <p:nvPr/>
          </p:nvSpPr>
          <p:spPr>
            <a:xfrm>
              <a:off x="1356758" y="3982397"/>
              <a:ext cx="2562225" cy="830997"/>
            </a:xfrm>
            <a:prstGeom prst="rect">
              <a:avLst/>
            </a:prstGeom>
            <a:noFill/>
          </p:spPr>
          <p:txBody>
            <a:bodyPr wrap="square" rtlCol="0">
              <a:spAutoFit/>
            </a:bodyPr>
            <a:lstStyle/>
            <a:p>
              <a:pPr algn="ctr"/>
              <a:r>
                <a:rPr lang="en-PH" sz="1600" b="1" dirty="0"/>
                <a:t>FIELD ORIENTED ADMINISTRATION &amp; INFORMATION</a:t>
              </a:r>
            </a:p>
          </p:txBody>
        </p:sp>
      </p:grpSp>
      <p:sp>
        <p:nvSpPr>
          <p:cNvPr id="59" name="TextBox 58"/>
          <p:cNvSpPr txBox="1"/>
          <p:nvPr/>
        </p:nvSpPr>
        <p:spPr>
          <a:xfrm>
            <a:off x="4736517" y="2189742"/>
            <a:ext cx="2658337" cy="369332"/>
          </a:xfrm>
          <a:prstGeom prst="rect">
            <a:avLst/>
          </a:prstGeom>
          <a:noFill/>
        </p:spPr>
        <p:txBody>
          <a:bodyPr wrap="square" rtlCol="0">
            <a:spAutoFit/>
          </a:bodyPr>
          <a:lstStyle/>
          <a:p>
            <a:pPr algn="ctr"/>
            <a:r>
              <a:rPr lang="en-PH" b="1" dirty="0">
                <a:solidFill>
                  <a:srgbClr val="FF0000"/>
                </a:solidFill>
              </a:rPr>
              <a:t>SUMMARY DATABASE</a:t>
            </a:r>
          </a:p>
        </p:txBody>
      </p:sp>
      <p:sp>
        <p:nvSpPr>
          <p:cNvPr id="60" name="TextBox 59"/>
          <p:cNvSpPr txBox="1"/>
          <p:nvPr/>
        </p:nvSpPr>
        <p:spPr>
          <a:xfrm flipH="1">
            <a:off x="4784573" y="3081591"/>
            <a:ext cx="2562226" cy="369332"/>
          </a:xfrm>
          <a:prstGeom prst="rect">
            <a:avLst/>
          </a:prstGeom>
          <a:noFill/>
        </p:spPr>
        <p:txBody>
          <a:bodyPr wrap="square" rtlCol="0">
            <a:spAutoFit/>
          </a:bodyPr>
          <a:lstStyle/>
          <a:p>
            <a:pPr algn="ctr"/>
            <a:r>
              <a:rPr lang="en-PH" b="1" dirty="0"/>
              <a:t>SMART FARM</a:t>
            </a:r>
          </a:p>
        </p:txBody>
      </p:sp>
      <p:sp>
        <p:nvSpPr>
          <p:cNvPr id="62" name="TextBox 61"/>
          <p:cNvSpPr txBox="1"/>
          <p:nvPr/>
        </p:nvSpPr>
        <p:spPr>
          <a:xfrm flipH="1">
            <a:off x="4919774" y="3425910"/>
            <a:ext cx="2319462" cy="646331"/>
          </a:xfrm>
          <a:prstGeom prst="rect">
            <a:avLst/>
          </a:prstGeom>
          <a:noFill/>
        </p:spPr>
        <p:txBody>
          <a:bodyPr wrap="square" rtlCol="0">
            <a:spAutoFit/>
          </a:bodyPr>
          <a:lstStyle/>
          <a:p>
            <a:pPr algn="ctr"/>
            <a:r>
              <a:rPr lang="en-PH" b="1" dirty="0"/>
              <a:t>ADVANCEMENT OF SYSTEM MIND</a:t>
            </a:r>
          </a:p>
        </p:txBody>
      </p:sp>
      <p:sp>
        <p:nvSpPr>
          <p:cNvPr id="65" name="TextBox 64"/>
          <p:cNvSpPr txBox="1"/>
          <p:nvPr/>
        </p:nvSpPr>
        <p:spPr>
          <a:xfrm flipH="1">
            <a:off x="4689633" y="4212179"/>
            <a:ext cx="2723997" cy="584775"/>
          </a:xfrm>
          <a:prstGeom prst="rect">
            <a:avLst/>
          </a:prstGeom>
          <a:noFill/>
        </p:spPr>
        <p:txBody>
          <a:bodyPr wrap="square" rtlCol="0">
            <a:spAutoFit/>
          </a:bodyPr>
          <a:lstStyle/>
          <a:p>
            <a:pPr algn="ctr"/>
            <a:r>
              <a:rPr lang="en-PH" sz="1600" b="1" dirty="0">
                <a:solidFill>
                  <a:srgbClr val="FF0000"/>
                </a:solidFill>
              </a:rPr>
              <a:t>FIELD MONITORING FOR SYSTEM</a:t>
            </a:r>
          </a:p>
        </p:txBody>
      </p:sp>
      <p:sp>
        <p:nvSpPr>
          <p:cNvPr id="66" name="TextBox 65"/>
          <p:cNvSpPr txBox="1"/>
          <p:nvPr/>
        </p:nvSpPr>
        <p:spPr>
          <a:xfrm flipH="1">
            <a:off x="4784548" y="4725938"/>
            <a:ext cx="2516508" cy="584775"/>
          </a:xfrm>
          <a:prstGeom prst="rect">
            <a:avLst/>
          </a:prstGeom>
          <a:noFill/>
        </p:spPr>
        <p:txBody>
          <a:bodyPr wrap="square" rtlCol="0">
            <a:spAutoFit/>
          </a:bodyPr>
          <a:lstStyle/>
          <a:p>
            <a:pPr algn="ctr"/>
            <a:r>
              <a:rPr lang="en-PH" sz="1600" b="1" dirty="0"/>
              <a:t>RELATED ALL FIELD RAW DATA, PEOPLE</a:t>
            </a:r>
          </a:p>
        </p:txBody>
      </p:sp>
      <p:sp>
        <p:nvSpPr>
          <p:cNvPr id="6" name="Freeform 20">
            <a:extLst>
              <a:ext uri="{FF2B5EF4-FFF2-40B4-BE49-F238E27FC236}">
                <a16:creationId xmlns:a16="http://schemas.microsoft.com/office/drawing/2014/main" id="{D50146F3-F767-2A63-3A7C-481960151DCA}"/>
              </a:ext>
            </a:extLst>
          </p:cNvPr>
          <p:cNvSpPr/>
          <p:nvPr/>
        </p:nvSpPr>
        <p:spPr>
          <a:xfrm>
            <a:off x="7366216" y="1471918"/>
            <a:ext cx="2559579" cy="3894138"/>
          </a:xfrm>
          <a:custGeom>
            <a:avLst/>
            <a:gdLst>
              <a:gd name="connsiteX0" fmla="*/ 362222 w 2173288"/>
              <a:gd name="connsiteY0" fmla="*/ 0 h 3894138"/>
              <a:gd name="connsiteX1" fmla="*/ 564308 w 2173288"/>
              <a:gd name="connsiteY1" fmla="*/ 0 h 3894138"/>
              <a:gd name="connsiteX2" fmla="*/ 576380 w 2173288"/>
              <a:gd name="connsiteY2" fmla="*/ 38890 h 3894138"/>
              <a:gd name="connsiteX3" fmla="*/ 1073944 w 2173288"/>
              <a:gd name="connsiteY3" fmla="*/ 368697 h 3894138"/>
              <a:gd name="connsiteX4" fmla="*/ 1571508 w 2173288"/>
              <a:gd name="connsiteY4" fmla="*/ 38890 h 3894138"/>
              <a:gd name="connsiteX5" fmla="*/ 1583580 w 2173288"/>
              <a:gd name="connsiteY5" fmla="*/ 0 h 3894138"/>
              <a:gd name="connsiteX6" fmla="*/ 1811066 w 2173288"/>
              <a:gd name="connsiteY6" fmla="*/ 0 h 3894138"/>
              <a:gd name="connsiteX7" fmla="*/ 2173288 w 2173288"/>
              <a:gd name="connsiteY7" fmla="*/ 362222 h 3894138"/>
              <a:gd name="connsiteX8" fmla="*/ 2173288 w 2173288"/>
              <a:gd name="connsiteY8" fmla="*/ 3531916 h 3894138"/>
              <a:gd name="connsiteX9" fmla="*/ 1811066 w 2173288"/>
              <a:gd name="connsiteY9" fmla="*/ 3894138 h 3894138"/>
              <a:gd name="connsiteX10" fmla="*/ 362222 w 2173288"/>
              <a:gd name="connsiteY10" fmla="*/ 3894138 h 3894138"/>
              <a:gd name="connsiteX11" fmla="*/ 0 w 2173288"/>
              <a:gd name="connsiteY11" fmla="*/ 3531916 h 3894138"/>
              <a:gd name="connsiteX12" fmla="*/ 0 w 2173288"/>
              <a:gd name="connsiteY12" fmla="*/ 362222 h 3894138"/>
              <a:gd name="connsiteX13" fmla="*/ 362222 w 2173288"/>
              <a:gd name="connsiteY13" fmla="*/ 0 h 3894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73288" h="3894138">
                <a:moveTo>
                  <a:pt x="362222" y="0"/>
                </a:moveTo>
                <a:lnTo>
                  <a:pt x="564308" y="0"/>
                </a:lnTo>
                <a:lnTo>
                  <a:pt x="576380" y="38890"/>
                </a:lnTo>
                <a:cubicBezTo>
                  <a:pt x="658356" y="232704"/>
                  <a:pt x="850269" y="368697"/>
                  <a:pt x="1073944" y="368697"/>
                </a:cubicBezTo>
                <a:cubicBezTo>
                  <a:pt x="1297620" y="368697"/>
                  <a:pt x="1489532" y="232704"/>
                  <a:pt x="1571508" y="38890"/>
                </a:cubicBezTo>
                <a:lnTo>
                  <a:pt x="1583580" y="0"/>
                </a:lnTo>
                <a:lnTo>
                  <a:pt x="1811066" y="0"/>
                </a:lnTo>
                <a:cubicBezTo>
                  <a:pt x="2011116" y="0"/>
                  <a:pt x="2173288" y="162172"/>
                  <a:pt x="2173288" y="362222"/>
                </a:cubicBezTo>
                <a:lnTo>
                  <a:pt x="2173288" y="3531916"/>
                </a:lnTo>
                <a:cubicBezTo>
                  <a:pt x="2173288" y="3731966"/>
                  <a:pt x="2011116" y="3894138"/>
                  <a:pt x="1811066" y="3894138"/>
                </a:cubicBezTo>
                <a:lnTo>
                  <a:pt x="362222" y="3894138"/>
                </a:lnTo>
                <a:cubicBezTo>
                  <a:pt x="162172" y="3894138"/>
                  <a:pt x="0" y="3731966"/>
                  <a:pt x="0" y="3531916"/>
                </a:cubicBezTo>
                <a:lnTo>
                  <a:pt x="0" y="362222"/>
                </a:lnTo>
                <a:cubicBezTo>
                  <a:pt x="0" y="162172"/>
                  <a:pt x="162172" y="0"/>
                  <a:pt x="362222" y="0"/>
                </a:cubicBezTo>
                <a:close/>
              </a:path>
            </a:pathLst>
          </a:cu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grpSp>
        <p:nvGrpSpPr>
          <p:cNvPr id="7" name="Group 6">
            <a:extLst>
              <a:ext uri="{FF2B5EF4-FFF2-40B4-BE49-F238E27FC236}">
                <a16:creationId xmlns:a16="http://schemas.microsoft.com/office/drawing/2014/main" id="{46569215-04F1-AE01-3414-270247271D36}"/>
              </a:ext>
            </a:extLst>
          </p:cNvPr>
          <p:cNvGrpSpPr/>
          <p:nvPr/>
        </p:nvGrpSpPr>
        <p:grpSpPr>
          <a:xfrm>
            <a:off x="7790331" y="808879"/>
            <a:ext cx="1668277" cy="963503"/>
            <a:chOff x="7915184" y="829340"/>
            <a:chExt cx="1668277" cy="963503"/>
          </a:xfrm>
        </p:grpSpPr>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12813" y="1276755"/>
              <a:ext cx="516088" cy="516088"/>
            </a:xfrm>
            <a:prstGeom prst="rect">
              <a:avLst/>
            </a:prstGeom>
          </p:spPr>
        </p:pic>
        <p:sp>
          <p:nvSpPr>
            <p:cNvPr id="38" name="TextBox 37"/>
            <p:cNvSpPr txBox="1"/>
            <p:nvPr/>
          </p:nvSpPr>
          <p:spPr>
            <a:xfrm>
              <a:off x="7915184" y="829340"/>
              <a:ext cx="1668277" cy="523220"/>
            </a:xfrm>
            <a:prstGeom prst="rect">
              <a:avLst/>
            </a:prstGeom>
            <a:noFill/>
          </p:spPr>
          <p:txBody>
            <a:bodyPr wrap="square" rtlCol="0">
              <a:spAutoFit/>
            </a:bodyPr>
            <a:lstStyle/>
            <a:p>
              <a:pPr algn="ctr"/>
              <a:r>
                <a:rPr lang="en-PH" sz="2800" b="1" dirty="0"/>
                <a:t>REMARKS</a:t>
              </a:r>
            </a:p>
          </p:txBody>
        </p:sp>
      </p:grpSp>
      <p:sp>
        <p:nvSpPr>
          <p:cNvPr id="67" name="TextBox 66"/>
          <p:cNvSpPr txBox="1"/>
          <p:nvPr/>
        </p:nvSpPr>
        <p:spPr>
          <a:xfrm flipH="1">
            <a:off x="7366216" y="1924866"/>
            <a:ext cx="2516508" cy="307777"/>
          </a:xfrm>
          <a:prstGeom prst="rect">
            <a:avLst/>
          </a:prstGeom>
          <a:noFill/>
        </p:spPr>
        <p:txBody>
          <a:bodyPr wrap="square" rtlCol="0">
            <a:spAutoFit/>
          </a:bodyPr>
          <a:lstStyle/>
          <a:p>
            <a:pPr algn="ctr"/>
            <a:r>
              <a:rPr lang="en-PH" sz="1400" b="1" dirty="0"/>
              <a:t>SCOPE ( MINIMUM?START)</a:t>
            </a:r>
          </a:p>
        </p:txBody>
      </p:sp>
      <p:sp>
        <p:nvSpPr>
          <p:cNvPr id="68" name="TextBox 67"/>
          <p:cNvSpPr txBox="1"/>
          <p:nvPr/>
        </p:nvSpPr>
        <p:spPr>
          <a:xfrm flipH="1">
            <a:off x="7381990" y="2201648"/>
            <a:ext cx="2516508" cy="307777"/>
          </a:xfrm>
          <a:prstGeom prst="rect">
            <a:avLst/>
          </a:prstGeom>
          <a:noFill/>
        </p:spPr>
        <p:txBody>
          <a:bodyPr wrap="square" rtlCol="0">
            <a:spAutoFit/>
          </a:bodyPr>
          <a:lstStyle/>
          <a:p>
            <a:pPr algn="ctr"/>
            <a:r>
              <a:rPr lang="en-PH" sz="1400" b="1" dirty="0"/>
              <a:t>TIMESERIES (LONG ? TERM)</a:t>
            </a:r>
          </a:p>
        </p:txBody>
      </p:sp>
      <p:sp>
        <p:nvSpPr>
          <p:cNvPr id="69" name="TextBox 68"/>
          <p:cNvSpPr txBox="1"/>
          <p:nvPr/>
        </p:nvSpPr>
        <p:spPr>
          <a:xfrm flipH="1">
            <a:off x="7381990" y="2464013"/>
            <a:ext cx="2600646" cy="523220"/>
          </a:xfrm>
          <a:prstGeom prst="rect">
            <a:avLst/>
          </a:prstGeom>
          <a:noFill/>
        </p:spPr>
        <p:txBody>
          <a:bodyPr wrap="square" rtlCol="0">
            <a:spAutoFit/>
          </a:bodyPr>
          <a:lstStyle/>
          <a:p>
            <a:pPr algn="ctr"/>
            <a:r>
              <a:rPr lang="en-PH" sz="1400" b="1" dirty="0">
                <a:solidFill>
                  <a:srgbClr val="FF0000"/>
                </a:solidFill>
              </a:rPr>
              <a:t>FORCASTING,ECONOMETRIC ANALYSIS -&gt; </a:t>
            </a:r>
            <a:r>
              <a:rPr lang="en-PH" sz="1400" b="1" dirty="0" err="1">
                <a:solidFill>
                  <a:srgbClr val="FF0000"/>
                </a:solidFill>
              </a:rPr>
              <a:t>DsS</a:t>
            </a:r>
            <a:endParaRPr lang="en-PH" sz="1400" b="1" dirty="0">
              <a:solidFill>
                <a:srgbClr val="FF0000"/>
              </a:solidFill>
            </a:endParaRPr>
          </a:p>
        </p:txBody>
      </p:sp>
      <p:sp>
        <p:nvSpPr>
          <p:cNvPr id="70" name="TextBox 69"/>
          <p:cNvSpPr txBox="1"/>
          <p:nvPr/>
        </p:nvSpPr>
        <p:spPr>
          <a:xfrm flipH="1">
            <a:off x="7404511" y="3310430"/>
            <a:ext cx="2516508" cy="584775"/>
          </a:xfrm>
          <a:prstGeom prst="rect">
            <a:avLst/>
          </a:prstGeom>
          <a:noFill/>
        </p:spPr>
        <p:txBody>
          <a:bodyPr wrap="square" rtlCol="0">
            <a:spAutoFit/>
          </a:bodyPr>
          <a:lstStyle/>
          <a:p>
            <a:pPr algn="ctr"/>
            <a:r>
              <a:rPr lang="en-PH" sz="1600" b="1" dirty="0">
                <a:solidFill>
                  <a:srgbClr val="FF0000"/>
                </a:solidFill>
              </a:rPr>
              <a:t>CHANGE IS CONSTANT (“IS” IS MIND, CULTURE)</a:t>
            </a:r>
          </a:p>
        </p:txBody>
      </p:sp>
      <p:sp>
        <p:nvSpPr>
          <p:cNvPr id="71" name="TextBox 70"/>
          <p:cNvSpPr txBox="1"/>
          <p:nvPr/>
        </p:nvSpPr>
        <p:spPr>
          <a:xfrm flipH="1">
            <a:off x="7290873" y="4273859"/>
            <a:ext cx="2710262" cy="984885"/>
          </a:xfrm>
          <a:prstGeom prst="rect">
            <a:avLst/>
          </a:prstGeom>
          <a:noFill/>
        </p:spPr>
        <p:txBody>
          <a:bodyPr wrap="square" rtlCol="0">
            <a:spAutoFit/>
          </a:bodyPr>
          <a:lstStyle/>
          <a:p>
            <a:pPr algn="ctr"/>
            <a:r>
              <a:rPr lang="en-PH" sz="1400" b="1" dirty="0">
                <a:solidFill>
                  <a:srgbClr val="FF0000"/>
                </a:solidFill>
              </a:rPr>
              <a:t>BALANCING</a:t>
            </a:r>
            <a:r>
              <a:rPr lang="en-PH" sz="1400" b="1" dirty="0"/>
              <a:t> BETWEEN CENTRALIZED SYSTEM AND DISTRIBUTED SYSTEM </a:t>
            </a:r>
            <a:br>
              <a:rPr lang="en-PH" sz="1400" b="1" dirty="0"/>
            </a:br>
            <a:r>
              <a:rPr lang="en-PH" sz="1600" b="1" dirty="0"/>
              <a:t>ROBOT, DRONE, AI</a:t>
            </a:r>
            <a:endParaRPr lang="en-PH" b="1" dirty="0"/>
          </a:p>
        </p:txBody>
      </p:sp>
      <p:cxnSp>
        <p:nvCxnSpPr>
          <p:cNvPr id="11" name="Straight Connector 10">
            <a:extLst>
              <a:ext uri="{FF2B5EF4-FFF2-40B4-BE49-F238E27FC236}">
                <a16:creationId xmlns:a16="http://schemas.microsoft.com/office/drawing/2014/main" id="{2E09F772-C824-1BB9-61E7-6B92C6AB07EE}"/>
              </a:ext>
            </a:extLst>
          </p:cNvPr>
          <p:cNvCxnSpPr>
            <a:cxnSpLocks/>
          </p:cNvCxnSpPr>
          <p:nvPr/>
        </p:nvCxnSpPr>
        <p:spPr>
          <a:xfrm>
            <a:off x="2214543" y="2981657"/>
            <a:ext cx="7711252"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F77FB26-2ADC-520A-3261-4E3F34985F78}"/>
              </a:ext>
            </a:extLst>
          </p:cNvPr>
          <p:cNvCxnSpPr>
            <a:cxnSpLocks/>
          </p:cNvCxnSpPr>
          <p:nvPr/>
        </p:nvCxnSpPr>
        <p:spPr>
          <a:xfrm>
            <a:off x="2214543" y="4153998"/>
            <a:ext cx="7711252"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54EC194-0633-10A4-0F4D-424D541D9297}"/>
              </a:ext>
            </a:extLst>
          </p:cNvPr>
          <p:cNvCxnSpPr>
            <a:cxnSpLocks/>
          </p:cNvCxnSpPr>
          <p:nvPr/>
        </p:nvCxnSpPr>
        <p:spPr>
          <a:xfrm>
            <a:off x="7622283" y="2219797"/>
            <a:ext cx="20147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E7941A3-A0BC-3128-85AF-567A17F13824}"/>
              </a:ext>
            </a:extLst>
          </p:cNvPr>
          <p:cNvCxnSpPr>
            <a:cxnSpLocks/>
          </p:cNvCxnSpPr>
          <p:nvPr/>
        </p:nvCxnSpPr>
        <p:spPr>
          <a:xfrm>
            <a:off x="7622279" y="2488735"/>
            <a:ext cx="20147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AFD85E2-3B33-23FD-4413-4862A0428CD0}"/>
              </a:ext>
            </a:extLst>
          </p:cNvPr>
          <p:cNvCxnSpPr>
            <a:cxnSpLocks/>
          </p:cNvCxnSpPr>
          <p:nvPr/>
        </p:nvCxnSpPr>
        <p:spPr>
          <a:xfrm>
            <a:off x="5058297" y="3425910"/>
            <a:ext cx="20147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8A77CAC8-8ACE-AA4E-FEBF-A351A8C50F96}"/>
              </a:ext>
            </a:extLst>
          </p:cNvPr>
          <p:cNvCxnSpPr>
            <a:cxnSpLocks/>
          </p:cNvCxnSpPr>
          <p:nvPr/>
        </p:nvCxnSpPr>
        <p:spPr>
          <a:xfrm>
            <a:off x="5035414" y="4725938"/>
            <a:ext cx="2014776" cy="0"/>
          </a:xfrm>
          <a:prstGeom prst="line">
            <a:avLst/>
          </a:prstGeom>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F05D3132-F35C-20A2-C627-2E6A6A6E78A5}"/>
              </a:ext>
            </a:extLst>
          </p:cNvPr>
          <p:cNvSpPr/>
          <p:nvPr/>
        </p:nvSpPr>
        <p:spPr>
          <a:xfrm>
            <a:off x="1268064" y="5489718"/>
            <a:ext cx="9655871" cy="122364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125847C-255C-6E82-7378-A5F9DB12DB78}"/>
              </a:ext>
            </a:extLst>
          </p:cNvPr>
          <p:cNvSpPr txBox="1"/>
          <p:nvPr/>
        </p:nvSpPr>
        <p:spPr>
          <a:xfrm>
            <a:off x="855548" y="295751"/>
            <a:ext cx="6097384" cy="369332"/>
          </a:xfrm>
          <a:prstGeom prst="rect">
            <a:avLst/>
          </a:prstGeom>
          <a:noFill/>
        </p:spPr>
        <p:txBody>
          <a:bodyPr wrap="square">
            <a:spAutoFit/>
          </a:bodyPr>
          <a:lstStyle/>
          <a:p>
            <a:r>
              <a:rPr lang="en-US" altLang="ko-KR" sz="1800" b="1" dirty="0">
                <a:solidFill>
                  <a:srgbClr val="FF0000"/>
                </a:solidFill>
              </a:rPr>
              <a:t>X</a:t>
            </a:r>
            <a:endParaRPr lang="ko-KR" altLang="en-US" sz="1800" b="1" dirty="0">
              <a:solidFill>
                <a:srgbClr val="FF0000"/>
              </a:solidFill>
            </a:endParaRPr>
          </a:p>
        </p:txBody>
      </p:sp>
    </p:spTree>
    <p:extLst>
      <p:ext uri="{BB962C8B-B14F-4D97-AF65-F5344CB8AC3E}">
        <p14:creationId xmlns:p14="http://schemas.microsoft.com/office/powerpoint/2010/main" val="1411979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A8DBCF-8F42-7B80-4C36-929997A4EB1E}"/>
              </a:ext>
            </a:extLst>
          </p:cNvPr>
          <p:cNvSpPr/>
          <p:nvPr/>
        </p:nvSpPr>
        <p:spPr>
          <a:xfrm>
            <a:off x="5529230" y="4666076"/>
            <a:ext cx="6096000" cy="43690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BE6AB2B-B9E4-3CC0-F0C2-C614244BE3BB}"/>
              </a:ext>
            </a:extLst>
          </p:cNvPr>
          <p:cNvSpPr/>
          <p:nvPr/>
        </p:nvSpPr>
        <p:spPr>
          <a:xfrm>
            <a:off x="823031" y="4733412"/>
            <a:ext cx="4610243" cy="4433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59"/>
          <p:cNvSpPr/>
          <p:nvPr/>
        </p:nvSpPr>
        <p:spPr>
          <a:xfrm>
            <a:off x="2113189" y="1428800"/>
            <a:ext cx="3828143" cy="1478644"/>
          </a:xfrm>
          <a:custGeom>
            <a:avLst/>
            <a:gdLst>
              <a:gd name="connsiteX0" fmla="*/ 512244 w 3828143"/>
              <a:gd name="connsiteY0" fmla="*/ 0 h 1478644"/>
              <a:gd name="connsiteX1" fmla="*/ 3828143 w 3828143"/>
              <a:gd name="connsiteY1" fmla="*/ 0 h 1478644"/>
              <a:gd name="connsiteX2" fmla="*/ 3828143 w 3828143"/>
              <a:gd name="connsiteY2" fmla="*/ 933450 h 1478644"/>
              <a:gd name="connsiteX3" fmla="*/ 2645837 w 3828143"/>
              <a:gd name="connsiteY3" fmla="*/ 933450 h 1478644"/>
              <a:gd name="connsiteX4" fmla="*/ 2444750 w 3828143"/>
              <a:gd name="connsiteY4" fmla="*/ 1134537 h 1478644"/>
              <a:gd name="connsiteX5" fmla="*/ 2444750 w 3828143"/>
              <a:gd name="connsiteY5" fmla="*/ 1478644 h 1478644"/>
              <a:gd name="connsiteX6" fmla="*/ 0 w 3828143"/>
              <a:gd name="connsiteY6" fmla="*/ 1478644 h 1478644"/>
              <a:gd name="connsiteX7" fmla="*/ 0 w 3828143"/>
              <a:gd name="connsiteY7" fmla="*/ 512244 h 1478644"/>
              <a:gd name="connsiteX8" fmla="*/ 512244 w 3828143"/>
              <a:gd name="connsiteY8" fmla="*/ 0 h 14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143" h="1478644">
                <a:moveTo>
                  <a:pt x="512244" y="0"/>
                </a:moveTo>
                <a:lnTo>
                  <a:pt x="3828143" y="0"/>
                </a:lnTo>
                <a:lnTo>
                  <a:pt x="3828143" y="933450"/>
                </a:lnTo>
                <a:lnTo>
                  <a:pt x="2645837" y="933450"/>
                </a:lnTo>
                <a:cubicBezTo>
                  <a:pt x="2534780" y="933450"/>
                  <a:pt x="2444750" y="1023480"/>
                  <a:pt x="2444750" y="1134537"/>
                </a:cubicBezTo>
                <a:lnTo>
                  <a:pt x="2444750" y="1478644"/>
                </a:lnTo>
                <a:lnTo>
                  <a:pt x="0" y="1478644"/>
                </a:lnTo>
                <a:lnTo>
                  <a:pt x="0" y="512244"/>
                </a:lnTo>
                <a:cubicBezTo>
                  <a:pt x="0" y="229339"/>
                  <a:pt x="229339" y="0"/>
                  <a:pt x="512244" y="0"/>
                </a:cubicBezTo>
                <a:close/>
              </a:path>
            </a:pathLst>
          </a:custGeom>
          <a:solidFill>
            <a:schemeClr val="bg1">
              <a:alpha val="75000"/>
            </a:schemeClr>
          </a:solidFill>
          <a:ln w="63500">
            <a:solidFill>
              <a:schemeClr val="bg1">
                <a:alpha val="61000"/>
              </a:schemeClr>
            </a:solid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2" name="Freeform 61"/>
          <p:cNvSpPr/>
          <p:nvPr/>
        </p:nvSpPr>
        <p:spPr>
          <a:xfrm>
            <a:off x="2113188" y="3023558"/>
            <a:ext cx="3828143" cy="1478642"/>
          </a:xfrm>
          <a:custGeom>
            <a:avLst/>
            <a:gdLst>
              <a:gd name="connsiteX0" fmla="*/ 0 w 3828143"/>
              <a:gd name="connsiteY0" fmla="*/ 0 h 1478642"/>
              <a:gd name="connsiteX1" fmla="*/ 2444750 w 3828143"/>
              <a:gd name="connsiteY1" fmla="*/ 0 h 1478642"/>
              <a:gd name="connsiteX2" fmla="*/ 2444750 w 3828143"/>
              <a:gd name="connsiteY2" fmla="*/ 344105 h 1478642"/>
              <a:gd name="connsiteX3" fmla="*/ 2645837 w 3828143"/>
              <a:gd name="connsiteY3" fmla="*/ 545192 h 1478642"/>
              <a:gd name="connsiteX4" fmla="*/ 3828143 w 3828143"/>
              <a:gd name="connsiteY4" fmla="*/ 545192 h 1478642"/>
              <a:gd name="connsiteX5" fmla="*/ 3828143 w 3828143"/>
              <a:gd name="connsiteY5" fmla="*/ 1478642 h 1478642"/>
              <a:gd name="connsiteX6" fmla="*/ 512244 w 3828143"/>
              <a:gd name="connsiteY6" fmla="*/ 1478642 h 1478642"/>
              <a:gd name="connsiteX7" fmla="*/ 0 w 3828143"/>
              <a:gd name="connsiteY7" fmla="*/ 966398 h 1478642"/>
              <a:gd name="connsiteX8" fmla="*/ 0 w 3828143"/>
              <a:gd name="connsiteY8" fmla="*/ 0 h 1478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143" h="1478642">
                <a:moveTo>
                  <a:pt x="0" y="0"/>
                </a:moveTo>
                <a:lnTo>
                  <a:pt x="2444750" y="0"/>
                </a:lnTo>
                <a:lnTo>
                  <a:pt x="2444750" y="344105"/>
                </a:lnTo>
                <a:cubicBezTo>
                  <a:pt x="2444750" y="455162"/>
                  <a:pt x="2534780" y="545192"/>
                  <a:pt x="2645837" y="545192"/>
                </a:cubicBezTo>
                <a:lnTo>
                  <a:pt x="3828143" y="545192"/>
                </a:lnTo>
                <a:lnTo>
                  <a:pt x="3828143" y="1478642"/>
                </a:lnTo>
                <a:lnTo>
                  <a:pt x="512244" y="1478642"/>
                </a:lnTo>
                <a:cubicBezTo>
                  <a:pt x="229339" y="1478642"/>
                  <a:pt x="0" y="1249303"/>
                  <a:pt x="0" y="966398"/>
                </a:cubicBezTo>
                <a:lnTo>
                  <a:pt x="0" y="0"/>
                </a:lnTo>
                <a:close/>
              </a:path>
            </a:pathLst>
          </a:custGeom>
          <a:solidFill>
            <a:schemeClr val="bg1">
              <a:alpha val="75000"/>
            </a:schemeClr>
          </a:solidFill>
          <a:ln w="63500">
            <a:solidFill>
              <a:schemeClr val="bg1">
                <a:alpha val="61000"/>
              </a:schemeClr>
            </a:solidFill>
          </a:ln>
          <a:effectLst>
            <a:outerShdw blurRad="1270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4" name="Freeform 63"/>
          <p:cNvSpPr/>
          <p:nvPr/>
        </p:nvSpPr>
        <p:spPr>
          <a:xfrm>
            <a:off x="6057447" y="1428800"/>
            <a:ext cx="3828144" cy="1478644"/>
          </a:xfrm>
          <a:custGeom>
            <a:avLst/>
            <a:gdLst>
              <a:gd name="connsiteX0" fmla="*/ 0 w 3828144"/>
              <a:gd name="connsiteY0" fmla="*/ 0 h 1478644"/>
              <a:gd name="connsiteX1" fmla="*/ 3315900 w 3828144"/>
              <a:gd name="connsiteY1" fmla="*/ 0 h 1478644"/>
              <a:gd name="connsiteX2" fmla="*/ 3828144 w 3828144"/>
              <a:gd name="connsiteY2" fmla="*/ 512244 h 1478644"/>
              <a:gd name="connsiteX3" fmla="*/ 3828144 w 3828144"/>
              <a:gd name="connsiteY3" fmla="*/ 1478644 h 1478644"/>
              <a:gd name="connsiteX4" fmla="*/ 1383393 w 3828144"/>
              <a:gd name="connsiteY4" fmla="*/ 1478644 h 1478644"/>
              <a:gd name="connsiteX5" fmla="*/ 1383393 w 3828144"/>
              <a:gd name="connsiteY5" fmla="*/ 1134537 h 1478644"/>
              <a:gd name="connsiteX6" fmla="*/ 1182306 w 3828144"/>
              <a:gd name="connsiteY6" fmla="*/ 933450 h 1478644"/>
              <a:gd name="connsiteX7" fmla="*/ 0 w 3828144"/>
              <a:gd name="connsiteY7" fmla="*/ 933450 h 1478644"/>
              <a:gd name="connsiteX8" fmla="*/ 0 w 3828144"/>
              <a:gd name="connsiteY8" fmla="*/ 0 h 14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144" h="1478644">
                <a:moveTo>
                  <a:pt x="0" y="0"/>
                </a:moveTo>
                <a:lnTo>
                  <a:pt x="3315900" y="0"/>
                </a:lnTo>
                <a:cubicBezTo>
                  <a:pt x="3598805" y="0"/>
                  <a:pt x="3828144" y="229339"/>
                  <a:pt x="3828144" y="512244"/>
                </a:cubicBezTo>
                <a:lnTo>
                  <a:pt x="3828144" y="1478644"/>
                </a:lnTo>
                <a:lnTo>
                  <a:pt x="1383393" y="1478644"/>
                </a:lnTo>
                <a:lnTo>
                  <a:pt x="1383393" y="1134537"/>
                </a:lnTo>
                <a:cubicBezTo>
                  <a:pt x="1383393" y="1023480"/>
                  <a:pt x="1293363" y="933450"/>
                  <a:pt x="1182306" y="933450"/>
                </a:cubicBezTo>
                <a:lnTo>
                  <a:pt x="0" y="933450"/>
                </a:lnTo>
                <a:lnTo>
                  <a:pt x="0" y="0"/>
                </a:lnTo>
                <a:close/>
              </a:path>
            </a:pathLst>
          </a:custGeom>
          <a:solidFill>
            <a:schemeClr val="bg1">
              <a:alpha val="75000"/>
            </a:schemeClr>
          </a:solidFill>
          <a:ln w="63500">
            <a:solidFill>
              <a:schemeClr val="bg1">
                <a:alpha val="61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6" name="Freeform 65"/>
          <p:cNvSpPr/>
          <p:nvPr/>
        </p:nvSpPr>
        <p:spPr>
          <a:xfrm>
            <a:off x="6057445" y="3023558"/>
            <a:ext cx="3828144" cy="1478642"/>
          </a:xfrm>
          <a:custGeom>
            <a:avLst/>
            <a:gdLst>
              <a:gd name="connsiteX0" fmla="*/ 1383393 w 3828144"/>
              <a:gd name="connsiteY0" fmla="*/ 0 h 1478642"/>
              <a:gd name="connsiteX1" fmla="*/ 3828144 w 3828144"/>
              <a:gd name="connsiteY1" fmla="*/ 0 h 1478642"/>
              <a:gd name="connsiteX2" fmla="*/ 3828144 w 3828144"/>
              <a:gd name="connsiteY2" fmla="*/ 966398 h 1478642"/>
              <a:gd name="connsiteX3" fmla="*/ 3315900 w 3828144"/>
              <a:gd name="connsiteY3" fmla="*/ 1478642 h 1478642"/>
              <a:gd name="connsiteX4" fmla="*/ 0 w 3828144"/>
              <a:gd name="connsiteY4" fmla="*/ 1478642 h 1478642"/>
              <a:gd name="connsiteX5" fmla="*/ 0 w 3828144"/>
              <a:gd name="connsiteY5" fmla="*/ 545192 h 1478642"/>
              <a:gd name="connsiteX6" fmla="*/ 1182306 w 3828144"/>
              <a:gd name="connsiteY6" fmla="*/ 545192 h 1478642"/>
              <a:gd name="connsiteX7" fmla="*/ 1383393 w 3828144"/>
              <a:gd name="connsiteY7" fmla="*/ 344105 h 1478642"/>
              <a:gd name="connsiteX8" fmla="*/ 1383393 w 3828144"/>
              <a:gd name="connsiteY8" fmla="*/ 0 h 1478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144" h="1478642">
                <a:moveTo>
                  <a:pt x="1383393" y="0"/>
                </a:moveTo>
                <a:lnTo>
                  <a:pt x="3828144" y="0"/>
                </a:lnTo>
                <a:lnTo>
                  <a:pt x="3828144" y="966398"/>
                </a:lnTo>
                <a:cubicBezTo>
                  <a:pt x="3828144" y="1249303"/>
                  <a:pt x="3598805" y="1478642"/>
                  <a:pt x="3315900" y="1478642"/>
                </a:cubicBezTo>
                <a:lnTo>
                  <a:pt x="0" y="1478642"/>
                </a:lnTo>
                <a:lnTo>
                  <a:pt x="0" y="545192"/>
                </a:lnTo>
                <a:lnTo>
                  <a:pt x="1182306" y="545192"/>
                </a:lnTo>
                <a:cubicBezTo>
                  <a:pt x="1293363" y="545192"/>
                  <a:pt x="1383393" y="455162"/>
                  <a:pt x="1383393" y="344105"/>
                </a:cubicBezTo>
                <a:lnTo>
                  <a:pt x="1383393" y="0"/>
                </a:lnTo>
                <a:close/>
              </a:path>
            </a:pathLst>
          </a:custGeom>
          <a:solidFill>
            <a:schemeClr val="bg1">
              <a:alpha val="75000"/>
            </a:schemeClr>
          </a:solidFill>
          <a:ln w="63500">
            <a:solidFill>
              <a:schemeClr val="bg1">
                <a:alpha val="61000"/>
              </a:schemeClr>
            </a:solidFill>
          </a:ln>
          <a:effectLst>
            <a:outerShdw blurRad="1270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8" name="Rounded Rectangle 67"/>
          <p:cNvSpPr/>
          <p:nvPr/>
        </p:nvSpPr>
        <p:spPr>
          <a:xfrm>
            <a:off x="4716688" y="2489251"/>
            <a:ext cx="2565400" cy="95250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0" name="TextBox 69"/>
          <p:cNvSpPr txBox="1"/>
          <p:nvPr/>
        </p:nvSpPr>
        <p:spPr>
          <a:xfrm flipH="1">
            <a:off x="4670842" y="2481183"/>
            <a:ext cx="2719612" cy="1231106"/>
          </a:xfrm>
          <a:prstGeom prst="rect">
            <a:avLst/>
          </a:prstGeom>
          <a:noFill/>
        </p:spPr>
        <p:txBody>
          <a:bodyPr wrap="square" rtlCol="0">
            <a:spAutoFit/>
          </a:bodyPr>
          <a:lstStyle/>
          <a:p>
            <a:pPr algn="ctr"/>
            <a:r>
              <a:rPr lang="en-PH" sz="1500" b="1" dirty="0">
                <a:solidFill>
                  <a:srgbClr val="FF0000"/>
                </a:solidFill>
              </a:rPr>
              <a:t>0.</a:t>
            </a:r>
            <a:r>
              <a:rPr lang="en-PH" sz="1500" b="1" dirty="0"/>
              <a:t>Starting in the mid-70s and developed in the 80s, </a:t>
            </a:r>
            <a:r>
              <a:rPr lang="en-PH" sz="1500" b="1" dirty="0">
                <a:solidFill>
                  <a:srgbClr val="FF0000"/>
                </a:solidFill>
              </a:rPr>
              <a:t>the goal </a:t>
            </a:r>
            <a:r>
              <a:rPr lang="en-PH" sz="1500" b="1" dirty="0"/>
              <a:t>is to become the worlds NO. 1 pig farming information system</a:t>
            </a:r>
          </a:p>
          <a:p>
            <a:endParaRPr lang="en-PH" sz="1400" b="1" dirty="0"/>
          </a:p>
        </p:txBody>
      </p:sp>
      <p:sp>
        <p:nvSpPr>
          <p:cNvPr id="71" name="Rectangle 70"/>
          <p:cNvSpPr/>
          <p:nvPr/>
        </p:nvSpPr>
        <p:spPr>
          <a:xfrm>
            <a:off x="2230662" y="1509721"/>
            <a:ext cx="3749223" cy="1200329"/>
          </a:xfrm>
          <a:prstGeom prst="rect">
            <a:avLst/>
          </a:prstGeom>
        </p:spPr>
        <p:txBody>
          <a:bodyPr wrap="square">
            <a:spAutoFit/>
          </a:bodyPr>
          <a:lstStyle/>
          <a:p>
            <a:r>
              <a:rPr lang="en-PH" b="1" dirty="0">
                <a:solidFill>
                  <a:srgbClr val="FF0000"/>
                </a:solidFill>
              </a:rPr>
              <a:t>1.</a:t>
            </a:r>
            <a:r>
              <a:rPr lang="en-PH" b="1" dirty="0"/>
              <a:t>Samsung founder lee </a:t>
            </a:r>
            <a:r>
              <a:rPr lang="en-PH" b="1" dirty="0" err="1"/>
              <a:t>byung-chul</a:t>
            </a:r>
            <a:r>
              <a:rPr lang="en-PH" b="1" dirty="0"/>
              <a:t> puts more effort into </a:t>
            </a:r>
            <a:r>
              <a:rPr lang="en-PH" b="1" dirty="0">
                <a:solidFill>
                  <a:srgbClr val="FF0000"/>
                </a:solidFill>
              </a:rPr>
              <a:t>corporate farming</a:t>
            </a:r>
            <a:r>
              <a:rPr lang="en-PH" b="1" dirty="0"/>
              <a:t> than into Samsung electronics semiconductors</a:t>
            </a:r>
          </a:p>
        </p:txBody>
      </p:sp>
      <p:sp>
        <p:nvSpPr>
          <p:cNvPr id="72" name="Rectangle 71"/>
          <p:cNvSpPr/>
          <p:nvPr/>
        </p:nvSpPr>
        <p:spPr>
          <a:xfrm>
            <a:off x="6095997" y="1391732"/>
            <a:ext cx="4585857" cy="1508105"/>
          </a:xfrm>
          <a:prstGeom prst="rect">
            <a:avLst/>
          </a:prstGeom>
        </p:spPr>
        <p:txBody>
          <a:bodyPr wrap="square">
            <a:spAutoFit/>
          </a:bodyPr>
          <a:lstStyle/>
          <a:p>
            <a:r>
              <a:rPr lang="en-PH" b="1" dirty="0">
                <a:solidFill>
                  <a:srgbClr val="FF0000"/>
                </a:solidFill>
              </a:rPr>
              <a:t>2</a:t>
            </a:r>
            <a:r>
              <a:rPr lang="en-PH" b="1" dirty="0"/>
              <a:t>.Korea’s best corporate farming information system(</a:t>
            </a:r>
            <a:r>
              <a:rPr lang="en-PH" b="1" dirty="0" err="1">
                <a:solidFill>
                  <a:srgbClr val="FF0000"/>
                </a:solidFill>
              </a:rPr>
              <a:t>cJ</a:t>
            </a:r>
            <a:r>
              <a:rPr lang="en-PH" b="1" dirty="0">
                <a:solidFill>
                  <a:srgbClr val="FF0000"/>
                </a:solidFill>
              </a:rPr>
              <a:t> Divide &amp; change</a:t>
            </a:r>
            <a:r>
              <a:rPr lang="en-PH" b="1" dirty="0"/>
              <a:t>) -&gt; </a:t>
            </a:r>
            <a:r>
              <a:rPr lang="en-PH" b="1" dirty="0">
                <a:solidFill>
                  <a:srgbClr val="FF0000"/>
                </a:solidFill>
                <a:highlight>
                  <a:srgbClr val="FFFF00"/>
                </a:highlight>
              </a:rPr>
              <a:t>pig</a:t>
            </a:r>
            <a:r>
              <a:rPr lang="en-PH" b="1" dirty="0"/>
              <a:t> information system        </a:t>
            </a:r>
          </a:p>
          <a:p>
            <a:r>
              <a:rPr lang="en-PH" b="1" dirty="0"/>
              <a:t>   (</a:t>
            </a:r>
            <a:r>
              <a:rPr lang="en-PH" b="1" dirty="0" err="1">
                <a:highlight>
                  <a:srgbClr val="FFFF00"/>
                </a:highlight>
              </a:rPr>
              <a:t>clothes,distribution</a:t>
            </a:r>
            <a:r>
              <a:rPr lang="en-PH" b="1" dirty="0">
                <a:highlight>
                  <a:srgbClr val="FFFF00"/>
                </a:highlight>
              </a:rPr>
              <a:t> company, </a:t>
            </a:r>
          </a:p>
          <a:p>
            <a:r>
              <a:rPr lang="en-PH" b="1" dirty="0"/>
              <a:t>             </a:t>
            </a:r>
            <a:r>
              <a:rPr lang="en-PH" sz="2000" b="1" dirty="0">
                <a:solidFill>
                  <a:srgbClr val="FF0000"/>
                </a:solidFill>
                <a:highlight>
                  <a:srgbClr val="FFFF00"/>
                </a:highlight>
                <a:hlinkClick r:id="rId2"/>
              </a:rPr>
              <a:t>cosmetic</a:t>
            </a:r>
            <a:r>
              <a:rPr lang="en-PH" b="1" dirty="0">
                <a:highlight>
                  <a:srgbClr val="FFFF00"/>
                </a:highlight>
              </a:rPr>
              <a:t> </a:t>
            </a:r>
            <a:r>
              <a:rPr lang="en-PH" b="1" dirty="0"/>
              <a:t>)-&gt;( </a:t>
            </a:r>
            <a:r>
              <a:rPr lang="en-PH" sz="2000" b="1" dirty="0">
                <a:solidFill>
                  <a:srgbClr val="FF0000"/>
                </a:solidFill>
                <a:highlight>
                  <a:srgbClr val="FFFF00"/>
                </a:highlight>
                <a:hlinkClick r:id="rId3"/>
              </a:rPr>
              <a:t>Food</a:t>
            </a:r>
            <a:r>
              <a:rPr lang="en-PH" sz="2000" b="1" dirty="0">
                <a:solidFill>
                  <a:srgbClr val="FF0000"/>
                </a:solidFill>
                <a:highlight>
                  <a:srgbClr val="FFFF00"/>
                </a:highlight>
              </a:rPr>
              <a:t> </a:t>
            </a:r>
            <a:r>
              <a:rPr lang="en-PH" b="1" dirty="0">
                <a:highlight>
                  <a:srgbClr val="FFFF00"/>
                </a:highlight>
              </a:rPr>
              <a:t>,</a:t>
            </a:r>
            <a:r>
              <a:rPr lang="en-PH" b="1" dirty="0" err="1">
                <a:highlight>
                  <a:srgbClr val="FFFF00"/>
                </a:highlight>
              </a:rPr>
              <a:t>Culture,Movie</a:t>
            </a:r>
            <a:r>
              <a:rPr lang="en-PH" b="1" dirty="0"/>
              <a:t> )</a:t>
            </a:r>
          </a:p>
        </p:txBody>
      </p:sp>
      <p:sp>
        <p:nvSpPr>
          <p:cNvPr id="73" name="Rectangle 72"/>
          <p:cNvSpPr/>
          <p:nvPr/>
        </p:nvSpPr>
        <p:spPr>
          <a:xfrm>
            <a:off x="2122826" y="3071320"/>
            <a:ext cx="3944259" cy="1477328"/>
          </a:xfrm>
          <a:prstGeom prst="rect">
            <a:avLst/>
          </a:prstGeom>
        </p:spPr>
        <p:txBody>
          <a:bodyPr wrap="square">
            <a:spAutoFit/>
          </a:bodyPr>
          <a:lstStyle/>
          <a:p>
            <a:r>
              <a:rPr lang="en-PH" sz="1500" b="1" dirty="0">
                <a:solidFill>
                  <a:srgbClr val="FF0000"/>
                </a:solidFill>
              </a:rPr>
              <a:t>4.</a:t>
            </a:r>
            <a:r>
              <a:rPr lang="en-PH" sz="1500" b="1" dirty="0"/>
              <a:t>Daily report ( dashboard </a:t>
            </a:r>
          </a:p>
          <a:p>
            <a:r>
              <a:rPr lang="en-PH" sz="1500" b="1" dirty="0"/>
              <a:t>summary table – summary </a:t>
            </a:r>
          </a:p>
          <a:p>
            <a:r>
              <a:rPr lang="en-PH" sz="1500" b="1" dirty="0"/>
              <a:t>DB –CSF ) sow turnover rate, litter size, preventive injection management, shipping time prediction, feed formula – Korea’s best -&gt;  .      world class</a:t>
            </a:r>
          </a:p>
        </p:txBody>
      </p:sp>
      <p:sp>
        <p:nvSpPr>
          <p:cNvPr id="74" name="Rectangle 73"/>
          <p:cNvSpPr/>
          <p:nvPr/>
        </p:nvSpPr>
        <p:spPr>
          <a:xfrm>
            <a:off x="6076723" y="3120227"/>
            <a:ext cx="3789588" cy="1477328"/>
          </a:xfrm>
          <a:prstGeom prst="rect">
            <a:avLst/>
          </a:prstGeom>
        </p:spPr>
        <p:txBody>
          <a:bodyPr wrap="square">
            <a:spAutoFit/>
          </a:bodyPr>
          <a:lstStyle/>
          <a:p>
            <a:r>
              <a:rPr lang="en-PH" sz="1500" b="1" dirty="0"/>
              <a:t>	            </a:t>
            </a:r>
            <a:r>
              <a:rPr lang="en-PH" sz="1500" b="1" dirty="0">
                <a:solidFill>
                  <a:srgbClr val="FF0000"/>
                </a:solidFill>
              </a:rPr>
              <a:t>3.</a:t>
            </a:r>
            <a:r>
              <a:rPr lang="en-PH" sz="1500" b="1" dirty="0"/>
              <a:t>Pig farm – 40,000 pigs – &gt;     </a:t>
            </a:r>
            <a:r>
              <a:rPr lang="en-PH" sz="1500" b="1" dirty="0">
                <a:solidFill>
                  <a:srgbClr val="FF0000"/>
                </a:solidFill>
              </a:rPr>
              <a:t>cash cow role(5M$) </a:t>
            </a:r>
            <a:r>
              <a:rPr lang="en-PH" sz="1500" b="1" dirty="0"/>
              <a:t>-&gt; closed due to government pollution industry regulation -&gt; </a:t>
            </a:r>
            <a:r>
              <a:rPr lang="en-PH" sz="1500" b="1" dirty="0">
                <a:solidFill>
                  <a:srgbClr val="FF0000"/>
                </a:solidFill>
              </a:rPr>
              <a:t>degeneration</a:t>
            </a:r>
            <a:r>
              <a:rPr lang="en-PH" sz="1500" b="1" dirty="0"/>
              <a:t> of agricultural information system(more pollution by each farmers, </a:t>
            </a:r>
            <a:r>
              <a:rPr lang="en-PH" sz="1500" b="1" dirty="0">
                <a:solidFill>
                  <a:srgbClr val="FF0000"/>
                </a:solidFill>
              </a:rPr>
              <a:t>Interference?</a:t>
            </a:r>
            <a:r>
              <a:rPr lang="en-PH" sz="1500" b="1" dirty="0"/>
              <a:t>)</a:t>
            </a:r>
          </a:p>
        </p:txBody>
      </p:sp>
      <p:sp>
        <p:nvSpPr>
          <p:cNvPr id="76" name="Rectangle 1"/>
          <p:cNvSpPr>
            <a:spLocks noChangeArrowheads="1"/>
          </p:cNvSpPr>
          <p:nvPr/>
        </p:nvSpPr>
        <p:spPr bwMode="auto">
          <a:xfrm>
            <a:off x="459403" y="127403"/>
            <a:ext cx="11273193" cy="1134296"/>
          </a:xfrm>
          <a:prstGeom prst="rect">
            <a:avLst/>
          </a:prstGeom>
          <a:noFill/>
          <a:ln>
            <a:noFill/>
          </a:ln>
          <a:effectLst/>
        </p:spPr>
        <p:txBody>
          <a:bodyPr vert="horz" wrap="square" lIns="0" tIns="-17457" rIns="0" bIns="-17457"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rgbClr val="1F1F1F"/>
                </a:solidFill>
                <a:effectLst/>
                <a:latin typeface="inherit"/>
              </a:rPr>
              <a:t>KOREA'S </a:t>
            </a:r>
            <a:r>
              <a:rPr kumimoji="0" lang="en-US" sz="2400" b="1" i="0" u="none" strike="noStrike" cap="none" normalizeH="0" baseline="0" dirty="0">
                <a:ln>
                  <a:noFill/>
                </a:ln>
                <a:solidFill>
                  <a:srgbClr val="FA0000"/>
                </a:solidFill>
                <a:effectLst/>
                <a:highlight>
                  <a:srgbClr val="FFFF00"/>
                </a:highlight>
                <a:latin typeface="inherit"/>
              </a:rPr>
              <a:t>INDUSTRY</a:t>
            </a:r>
            <a:r>
              <a:rPr kumimoji="0" lang="en-US" sz="2400" b="1" i="0" u="none" strike="noStrike" cap="none" normalizeH="0" baseline="0" dirty="0">
                <a:ln>
                  <a:noFill/>
                </a:ln>
                <a:solidFill>
                  <a:srgbClr val="FA0000"/>
                </a:solidFill>
                <a:effectLst/>
                <a:latin typeface="inherit"/>
              </a:rPr>
              <a:t>-ACADEMY-GOVERNMENT-RESEARCH Institute CHAIN </a:t>
            </a:r>
            <a:r>
              <a:rPr kumimoji="0" lang="en-US" sz="2400" b="1" i="0" u="none" strike="noStrike" cap="none" normalizeH="0" baseline="0" dirty="0">
                <a:ln>
                  <a:noFill/>
                </a:ln>
                <a:solidFill>
                  <a:srgbClr val="1F1F1F"/>
                </a:solidFill>
                <a:effectLst/>
                <a:latin typeface="inherit"/>
              </a:rPr>
              <a:t>FROM A POOR COUNTRY</a:t>
            </a:r>
            <a:r>
              <a:rPr kumimoji="0" lang="en-US" sz="2400" b="1" i="0" u="none" strike="noStrike" cap="none" normalizeH="0" dirty="0">
                <a:ln>
                  <a:noFill/>
                </a:ln>
                <a:solidFill>
                  <a:srgbClr val="1F1F1F"/>
                </a:solidFill>
                <a:effectLst/>
                <a:latin typeface="inherit"/>
              </a:rPr>
              <a:t> </a:t>
            </a:r>
            <a:r>
              <a:rPr kumimoji="0" lang="en-US" sz="2400" b="1" i="0" u="none" strike="noStrike" cap="none" normalizeH="0" baseline="0" dirty="0">
                <a:ln>
                  <a:noFill/>
                </a:ln>
                <a:solidFill>
                  <a:srgbClr val="1F1F1F"/>
                </a:solidFill>
                <a:effectLst/>
                <a:latin typeface="inherit"/>
              </a:rPr>
              <a:t>TO A DEVELOPED COUNTRY IN 60 YEARS (AGRICULTURAL INFORMATION </a:t>
            </a:r>
            <a:r>
              <a:rPr kumimoji="0" lang="en-US" sz="2400" b="1" i="0" u="none" strike="noStrike" cap="none" normalizeH="0" baseline="0" dirty="0">
                <a:ln>
                  <a:noFill/>
                </a:ln>
                <a:effectLst/>
                <a:latin typeface="inherit"/>
              </a:rPr>
              <a:t>SYSTEM</a:t>
            </a:r>
            <a:r>
              <a:rPr kumimoji="0" lang="en-US" sz="2800" b="1" i="0" u="none" strike="noStrike" cap="none" normalizeH="0" baseline="0" dirty="0">
                <a:ln>
                  <a:noFill/>
                </a:ln>
                <a:solidFill>
                  <a:srgbClr val="FF0000"/>
                </a:solidFill>
                <a:effectLst/>
                <a:latin typeface="inherit"/>
              </a:rPr>
              <a:t>-INDUSTRY HISTORY</a:t>
            </a:r>
            <a:r>
              <a:rPr kumimoji="0" lang="en-US" sz="2400" b="1" i="0" u="none" strike="noStrike" cap="none" normalizeH="0" baseline="0" dirty="0">
                <a:ln>
                  <a:noFill/>
                </a:ln>
                <a:solidFill>
                  <a:srgbClr val="1F1F1F"/>
                </a:solidFill>
                <a:effectLst/>
                <a:latin typeface="inherit"/>
              </a:rPr>
              <a:t>)</a:t>
            </a:r>
            <a:r>
              <a:rPr kumimoji="0" lang="en-US" sz="1200" b="1" i="0" u="none" strike="noStrike" cap="none" normalizeH="0" baseline="0" dirty="0">
                <a:ln>
                  <a:noFill/>
                </a:ln>
                <a:solidFill>
                  <a:schemeClr val="tx1"/>
                </a:solidFill>
                <a:effectLst/>
              </a:rPr>
              <a:t> </a:t>
            </a:r>
            <a:endParaRPr kumimoji="0" lang="en-US" sz="2000" b="1" i="0" u="none" strike="noStrike" cap="none" normalizeH="0" baseline="0" dirty="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213D3982-2866-8929-D9FE-484FC5BFBCF3}"/>
              </a:ext>
            </a:extLst>
          </p:cNvPr>
          <p:cNvSpPr/>
          <p:nvPr/>
        </p:nvSpPr>
        <p:spPr>
          <a:xfrm>
            <a:off x="5529230" y="4661835"/>
            <a:ext cx="6096000" cy="2062103"/>
          </a:xfrm>
          <a:prstGeom prst="rect">
            <a:avLst/>
          </a:prstGeom>
        </p:spPr>
        <p:txBody>
          <a:bodyPr wrap="square">
            <a:spAutoFit/>
          </a:bodyPr>
          <a:lstStyle/>
          <a:p>
            <a:r>
              <a:rPr lang="en-PH" sz="1600" b="1" dirty="0">
                <a:solidFill>
                  <a:schemeClr val="bg1"/>
                </a:solidFill>
              </a:rPr>
              <a:t>WHAT SHOULD WE TAKE AS LESSONS FROM FAILURE?</a:t>
            </a:r>
          </a:p>
          <a:p>
            <a:endParaRPr lang="en-PH" sz="1600" dirty="0"/>
          </a:p>
          <a:p>
            <a:pPr marL="285750" indent="-285750">
              <a:buFont typeface="Wingdings" panose="05000000000000000000" pitchFamily="2" charset="2"/>
              <a:buChar char="Ø"/>
            </a:pPr>
            <a:r>
              <a:rPr lang="en-PH" sz="1600" dirty="0">
                <a:solidFill>
                  <a:srgbClr val="FF0000"/>
                </a:solidFill>
              </a:rPr>
              <a:t>Excessive corporate regulation </a:t>
            </a:r>
            <a:r>
              <a:rPr lang="en-PH" sz="1600" dirty="0"/>
              <a:t>leads to regression in technology and productivity (which side of the coin to choose?)</a:t>
            </a:r>
          </a:p>
          <a:p>
            <a:pPr marL="285750" indent="-285750">
              <a:buFont typeface="Wingdings" panose="05000000000000000000" pitchFamily="2" charset="2"/>
              <a:buChar char="Ø"/>
            </a:pPr>
            <a:endParaRPr lang="en-PH" sz="1600" dirty="0"/>
          </a:p>
          <a:p>
            <a:pPr marL="285750" indent="-285750">
              <a:buFont typeface="Wingdings" panose="05000000000000000000" pitchFamily="2" charset="2"/>
              <a:buChar char="Ø"/>
            </a:pPr>
            <a:r>
              <a:rPr lang="en-PH" sz="1600" dirty="0"/>
              <a:t>After Samsung's pig farms were closed, small-scale agricultural information system companies emerged, focusing on livestock farming.</a:t>
            </a:r>
          </a:p>
        </p:txBody>
      </p:sp>
      <p:sp>
        <p:nvSpPr>
          <p:cNvPr id="4" name="TextBox 3">
            <a:extLst>
              <a:ext uri="{FF2B5EF4-FFF2-40B4-BE49-F238E27FC236}">
                <a16:creationId xmlns:a16="http://schemas.microsoft.com/office/drawing/2014/main" id="{CFDF13A9-DDCE-4EB5-E71B-46F680E66243}"/>
              </a:ext>
            </a:extLst>
          </p:cNvPr>
          <p:cNvSpPr txBox="1"/>
          <p:nvPr/>
        </p:nvSpPr>
        <p:spPr>
          <a:xfrm>
            <a:off x="823032" y="4739871"/>
            <a:ext cx="4931568" cy="181588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bg1"/>
                </a:solidFill>
                <a:effectLst/>
              </a:rPr>
              <a:t>WHAT TO BENCHMARK?</a:t>
            </a:r>
          </a:p>
          <a:p>
            <a:pPr marR="0" lvl="0" algn="l" defTabSz="914400" rtl="0" eaLnBrk="0" fontAlgn="base" latinLnBrk="0" hangingPunct="0">
              <a:lnSpc>
                <a:spcPct val="100000"/>
              </a:lnSpc>
              <a:spcBef>
                <a:spcPct val="0"/>
              </a:spcBef>
              <a:spcAft>
                <a:spcPct val="0"/>
              </a:spcAft>
              <a:buClrTx/>
              <a:buSzTx/>
              <a:tabLst/>
            </a:pPr>
            <a:r>
              <a:rPr kumimoji="0" lang="en-US" sz="1600" b="1" i="0" u="none" strike="noStrike" cap="none" normalizeH="0" baseline="0" dirty="0">
                <a:ln>
                  <a:noFill/>
                </a:ln>
                <a:solidFill>
                  <a:srgbClr val="1F1F1F"/>
                </a:solidFill>
                <a:effectLst/>
              </a:rPr>
              <a:t> </a:t>
            </a:r>
            <a:endParaRPr kumimoji="0" lang="en-US" sz="1600" i="0" u="none" strike="noStrike" cap="none" normalizeH="0" baseline="0" dirty="0">
              <a:ln>
                <a:noFill/>
              </a:ln>
              <a:solidFill>
                <a:srgbClr val="1F1F1F"/>
              </a:solidFill>
              <a:effectLs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sz="1600" i="0" u="none" strike="noStrike" cap="none" normalizeH="0" baseline="0" dirty="0">
                <a:ln>
                  <a:noFill/>
                </a:ln>
                <a:solidFill>
                  <a:srgbClr val="1F1F1F"/>
                </a:solidFill>
                <a:effectLst/>
              </a:rPr>
              <a:t>Importance and support for specific </a:t>
            </a:r>
            <a:r>
              <a:rPr kumimoji="0" lang="en-US" sz="1600" i="0" u="none" strike="noStrike" cap="none" normalizeH="0" baseline="0" dirty="0">
                <a:ln>
                  <a:noFill/>
                </a:ln>
                <a:solidFill>
                  <a:srgbClr val="FF0000"/>
                </a:solidFill>
                <a:effectLst/>
              </a:rPr>
              <a:t>large-scale corporate farms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endParaRPr lang="en-US" sz="1600" dirty="0">
              <a:solidFill>
                <a:srgbClr val="1F1F1F"/>
              </a:solidFill>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sz="1600" i="0" u="none" strike="noStrike" cap="none" normalizeH="0" baseline="0" dirty="0">
                <a:ln>
                  <a:noFill/>
                </a:ln>
                <a:solidFill>
                  <a:srgbClr val="1F1F1F"/>
                </a:solidFill>
                <a:effectLst/>
              </a:rPr>
              <a:t>The best agricultural (information system) field </a:t>
            </a:r>
            <a:r>
              <a:rPr kumimoji="0" lang="en-US" sz="1600" i="0" u="none" strike="noStrike" cap="none" normalizeH="0" baseline="0" dirty="0">
                <a:ln>
                  <a:noFill/>
                </a:ln>
                <a:solidFill>
                  <a:srgbClr val="FF0000"/>
                </a:solidFill>
                <a:effectLst/>
              </a:rPr>
              <a:t>IS technology is created by companies </a:t>
            </a:r>
          </a:p>
        </p:txBody>
      </p:sp>
      <p:sp>
        <p:nvSpPr>
          <p:cNvPr id="5" name="Rectangle 4">
            <a:extLst>
              <a:ext uri="{FF2B5EF4-FFF2-40B4-BE49-F238E27FC236}">
                <a16:creationId xmlns:a16="http://schemas.microsoft.com/office/drawing/2014/main" id="{C84CF5DC-9B73-61A1-A0FC-12226E9712D3}"/>
              </a:ext>
            </a:extLst>
          </p:cNvPr>
          <p:cNvSpPr/>
          <p:nvPr/>
        </p:nvSpPr>
        <p:spPr>
          <a:xfrm>
            <a:off x="823031" y="4733412"/>
            <a:ext cx="4610243" cy="189407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51B2C7-463E-3CCC-BD5D-C99331BED165}"/>
              </a:ext>
            </a:extLst>
          </p:cNvPr>
          <p:cNvSpPr/>
          <p:nvPr/>
        </p:nvSpPr>
        <p:spPr>
          <a:xfrm>
            <a:off x="5529231" y="4666076"/>
            <a:ext cx="6096000" cy="206210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105F7A0-6E35-1817-F141-399104D372CE}"/>
              </a:ext>
            </a:extLst>
          </p:cNvPr>
          <p:cNvSpPr txBox="1"/>
          <p:nvPr/>
        </p:nvSpPr>
        <p:spPr>
          <a:xfrm>
            <a:off x="324196" y="3712289"/>
            <a:ext cx="1428608" cy="369332"/>
          </a:xfrm>
          <a:prstGeom prst="rect">
            <a:avLst/>
          </a:prstGeom>
          <a:noFill/>
        </p:spPr>
        <p:txBody>
          <a:bodyPr wrap="square" rtlCol="0">
            <a:spAutoFit/>
          </a:bodyPr>
          <a:lstStyle/>
          <a:p>
            <a:r>
              <a:rPr lang="en-US" altLang="ko-KR" b="1" dirty="0">
                <a:hlinkClick r:id="rId4"/>
              </a:rPr>
              <a:t>Pig Farm</a:t>
            </a:r>
            <a:endParaRPr lang="ko-KR" altLang="en-US" b="1" dirty="0"/>
          </a:p>
        </p:txBody>
      </p:sp>
    </p:spTree>
    <p:extLst>
      <p:ext uri="{BB962C8B-B14F-4D97-AF65-F5344CB8AC3E}">
        <p14:creationId xmlns:p14="http://schemas.microsoft.com/office/powerpoint/2010/main" val="3470474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77">
            <a:extLst>
              <a:ext uri="{FF2B5EF4-FFF2-40B4-BE49-F238E27FC236}">
                <a16:creationId xmlns:a16="http://schemas.microsoft.com/office/drawing/2014/main" id="{0B75612E-F255-2805-46CA-14031115575C}"/>
              </a:ext>
            </a:extLst>
          </p:cNvPr>
          <p:cNvSpPr/>
          <p:nvPr/>
        </p:nvSpPr>
        <p:spPr>
          <a:xfrm>
            <a:off x="6589059" y="5322856"/>
            <a:ext cx="5275220" cy="3085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CB615FC2-426B-3E16-2D45-DE98038D8F75}"/>
              </a:ext>
            </a:extLst>
          </p:cNvPr>
          <p:cNvSpPr/>
          <p:nvPr/>
        </p:nvSpPr>
        <p:spPr>
          <a:xfrm>
            <a:off x="394445" y="5233156"/>
            <a:ext cx="5961529" cy="37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8" name="Group 47">
            <a:extLst>
              <a:ext uri="{FF2B5EF4-FFF2-40B4-BE49-F238E27FC236}">
                <a16:creationId xmlns:a16="http://schemas.microsoft.com/office/drawing/2014/main" id="{7B57988E-8C81-3149-087D-51E35BF0544D}"/>
              </a:ext>
            </a:extLst>
          </p:cNvPr>
          <p:cNvGrpSpPr/>
          <p:nvPr/>
        </p:nvGrpSpPr>
        <p:grpSpPr>
          <a:xfrm>
            <a:off x="1797450" y="962246"/>
            <a:ext cx="8597100" cy="1041932"/>
            <a:chOff x="995135" y="334096"/>
            <a:chExt cx="9493571" cy="1451168"/>
          </a:xfrm>
        </p:grpSpPr>
        <p:sp>
          <p:nvSpPr>
            <p:cNvPr id="4" name="Rounded Rectangle 3"/>
            <p:cNvSpPr/>
            <p:nvPr/>
          </p:nvSpPr>
          <p:spPr>
            <a:xfrm rot="16200000">
              <a:off x="2559725" y="-1230493"/>
              <a:ext cx="1451167" cy="4580347"/>
            </a:xfrm>
            <a:prstGeom prst="roundRect">
              <a:avLst/>
            </a:prstGeom>
            <a:solidFill>
              <a:schemeClr val="accent5">
                <a:lumMod val="75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 name="Arrow: Pentagon 2">
              <a:extLst>
                <a:ext uri="{FF2B5EF4-FFF2-40B4-BE49-F238E27FC236}">
                  <a16:creationId xmlns:a16="http://schemas.microsoft.com/office/drawing/2014/main" id="{75864E3F-4C09-41C4-AFEC-389A0284A85F}"/>
                </a:ext>
              </a:extLst>
            </p:cNvPr>
            <p:cNvSpPr/>
            <p:nvPr/>
          </p:nvSpPr>
          <p:spPr>
            <a:xfrm>
              <a:off x="4078941" y="334096"/>
              <a:ext cx="6409765" cy="1451168"/>
            </a:xfrm>
            <a:prstGeom prst="homePlate">
              <a:avLst/>
            </a:prstGeom>
            <a:solidFill>
              <a:schemeClr val="bg1"/>
            </a:solidFill>
            <a:ln>
              <a:solidFill>
                <a:schemeClr val="accent1">
                  <a:lumMod val="7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sp>
          <p:nvSpPr>
            <p:cNvPr id="27" name="TextBox 26"/>
            <p:cNvSpPr txBox="1"/>
            <p:nvPr/>
          </p:nvSpPr>
          <p:spPr>
            <a:xfrm>
              <a:off x="4078941" y="644182"/>
              <a:ext cx="5954746" cy="814455"/>
            </a:xfrm>
            <a:prstGeom prst="rect">
              <a:avLst/>
            </a:prstGeom>
            <a:noFill/>
          </p:spPr>
          <p:txBody>
            <a:bodyPr wrap="square" rtlCol="0">
              <a:spAutoFit/>
            </a:bodyPr>
            <a:lstStyle/>
            <a:p>
              <a:pPr algn="ctr"/>
              <a:r>
                <a:rPr lang="en-PH" sz="1600" dirty="0"/>
                <a:t>In the 1990s the Department of Agriculture Economics at Seoul National University established a major in information science .</a:t>
              </a:r>
            </a:p>
          </p:txBody>
        </p:sp>
        <p:sp>
          <p:nvSpPr>
            <p:cNvPr id="7" name="TextBox 6">
              <a:extLst>
                <a:ext uri="{FF2B5EF4-FFF2-40B4-BE49-F238E27FC236}">
                  <a16:creationId xmlns:a16="http://schemas.microsoft.com/office/drawing/2014/main" id="{539CAAE0-A22D-15A9-3A0F-4281B3E1B9F6}"/>
                </a:ext>
              </a:extLst>
            </p:cNvPr>
            <p:cNvSpPr txBox="1"/>
            <p:nvPr/>
          </p:nvSpPr>
          <p:spPr>
            <a:xfrm>
              <a:off x="1604110" y="507224"/>
              <a:ext cx="2258963" cy="1071652"/>
            </a:xfrm>
            <a:prstGeom prst="rect">
              <a:avLst/>
            </a:prstGeom>
            <a:noFill/>
          </p:spPr>
          <p:txBody>
            <a:bodyPr wrap="square">
              <a:spAutoFit/>
            </a:bodyPr>
            <a:lstStyle/>
            <a:p>
              <a:pPr algn="ctr"/>
              <a:r>
                <a:rPr lang="en-US" sz="2200" b="1" dirty="0">
                  <a:solidFill>
                    <a:schemeClr val="bg1"/>
                  </a:solidFill>
                </a:rPr>
                <a:t>University Department</a:t>
              </a:r>
            </a:p>
          </p:txBody>
        </p:sp>
        <p:sp>
          <p:nvSpPr>
            <p:cNvPr id="8" name="Oval 7">
              <a:extLst>
                <a:ext uri="{FF2B5EF4-FFF2-40B4-BE49-F238E27FC236}">
                  <a16:creationId xmlns:a16="http://schemas.microsoft.com/office/drawing/2014/main" id="{0AC63EDE-DF1C-9609-B3D0-466DD1D3F5F1}"/>
                </a:ext>
              </a:extLst>
            </p:cNvPr>
            <p:cNvSpPr/>
            <p:nvPr/>
          </p:nvSpPr>
          <p:spPr>
            <a:xfrm>
              <a:off x="1093818" y="664917"/>
              <a:ext cx="627478" cy="707886"/>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TextBox 4">
              <a:extLst>
                <a:ext uri="{FF2B5EF4-FFF2-40B4-BE49-F238E27FC236}">
                  <a16:creationId xmlns:a16="http://schemas.microsoft.com/office/drawing/2014/main" id="{EC4C9883-5D57-2192-767C-2EAE2BAE07A3}"/>
                </a:ext>
              </a:extLst>
            </p:cNvPr>
            <p:cNvSpPr txBox="1"/>
            <p:nvPr/>
          </p:nvSpPr>
          <p:spPr>
            <a:xfrm>
              <a:off x="1176752" y="576270"/>
              <a:ext cx="461611" cy="878755"/>
            </a:xfrm>
            <a:prstGeom prst="rect">
              <a:avLst/>
            </a:prstGeom>
            <a:noFill/>
          </p:spPr>
          <p:txBody>
            <a:bodyPr wrap="square" rtlCol="0">
              <a:spAutoFit/>
            </a:bodyPr>
            <a:lstStyle/>
            <a:p>
              <a:pPr algn="ctr"/>
              <a:r>
                <a:rPr lang="en-PH" sz="3500" b="1" dirty="0"/>
                <a:t>1</a:t>
              </a:r>
            </a:p>
          </p:txBody>
        </p:sp>
      </p:grpSp>
      <p:grpSp>
        <p:nvGrpSpPr>
          <p:cNvPr id="49" name="Group 48">
            <a:extLst>
              <a:ext uri="{FF2B5EF4-FFF2-40B4-BE49-F238E27FC236}">
                <a16:creationId xmlns:a16="http://schemas.microsoft.com/office/drawing/2014/main" id="{D33B8566-2A6D-14D3-3D2B-9DE591B89EC7}"/>
              </a:ext>
            </a:extLst>
          </p:cNvPr>
          <p:cNvGrpSpPr/>
          <p:nvPr/>
        </p:nvGrpSpPr>
        <p:grpSpPr>
          <a:xfrm>
            <a:off x="1797449" y="2034202"/>
            <a:ext cx="8597099" cy="996689"/>
            <a:chOff x="995135" y="334096"/>
            <a:chExt cx="9493570" cy="1451168"/>
          </a:xfrm>
        </p:grpSpPr>
        <p:sp>
          <p:nvSpPr>
            <p:cNvPr id="50" name="Rounded Rectangle 3">
              <a:extLst>
                <a:ext uri="{FF2B5EF4-FFF2-40B4-BE49-F238E27FC236}">
                  <a16:creationId xmlns:a16="http://schemas.microsoft.com/office/drawing/2014/main" id="{3C465338-C2C6-91E8-B2F0-2DB4F20307FB}"/>
                </a:ext>
              </a:extLst>
            </p:cNvPr>
            <p:cNvSpPr/>
            <p:nvPr/>
          </p:nvSpPr>
          <p:spPr>
            <a:xfrm rot="16200000">
              <a:off x="2559725" y="-1230493"/>
              <a:ext cx="1451167" cy="4580347"/>
            </a:xfrm>
            <a:prstGeom prst="roundRect">
              <a:avLst/>
            </a:prstGeom>
            <a:solidFill>
              <a:schemeClr val="accent5">
                <a:lumMod val="75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1" name="Arrow: Pentagon 50">
              <a:extLst>
                <a:ext uri="{FF2B5EF4-FFF2-40B4-BE49-F238E27FC236}">
                  <a16:creationId xmlns:a16="http://schemas.microsoft.com/office/drawing/2014/main" id="{91C782F0-477C-CAB0-3C05-BE746B6B0CD0}"/>
                </a:ext>
              </a:extLst>
            </p:cNvPr>
            <p:cNvSpPr/>
            <p:nvPr/>
          </p:nvSpPr>
          <p:spPr>
            <a:xfrm>
              <a:off x="4078940" y="334096"/>
              <a:ext cx="6409765" cy="1451168"/>
            </a:xfrm>
            <a:prstGeom prst="homePlate">
              <a:avLst/>
            </a:prstGeom>
            <a:solidFill>
              <a:schemeClr val="bg1"/>
            </a:solidFill>
            <a:ln>
              <a:solidFill>
                <a:schemeClr val="accent1">
                  <a:lumMod val="7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sp>
          <p:nvSpPr>
            <p:cNvPr id="52" name="TextBox 51">
              <a:extLst>
                <a:ext uri="{FF2B5EF4-FFF2-40B4-BE49-F238E27FC236}">
                  <a16:creationId xmlns:a16="http://schemas.microsoft.com/office/drawing/2014/main" id="{EC99A52E-AF29-302E-7C61-7B6C02EEBF61}"/>
                </a:ext>
              </a:extLst>
            </p:cNvPr>
            <p:cNvSpPr txBox="1"/>
            <p:nvPr/>
          </p:nvSpPr>
          <p:spPr>
            <a:xfrm>
              <a:off x="3575750" y="796531"/>
              <a:ext cx="5954746" cy="418453"/>
            </a:xfrm>
            <a:prstGeom prst="rect">
              <a:avLst/>
            </a:prstGeom>
            <a:noFill/>
          </p:spPr>
          <p:txBody>
            <a:bodyPr wrap="square" rtlCol="0">
              <a:spAutoFit/>
            </a:bodyPr>
            <a:lstStyle/>
            <a:p>
              <a:pPr algn="ctr"/>
              <a:r>
                <a:rPr lang="en-PH" sz="1600" dirty="0"/>
                <a:t>Shortage of professors and lecturers in the 2000s</a:t>
              </a:r>
            </a:p>
          </p:txBody>
        </p:sp>
        <p:sp>
          <p:nvSpPr>
            <p:cNvPr id="53" name="TextBox 52">
              <a:extLst>
                <a:ext uri="{FF2B5EF4-FFF2-40B4-BE49-F238E27FC236}">
                  <a16:creationId xmlns:a16="http://schemas.microsoft.com/office/drawing/2014/main" id="{15666830-16CC-E220-90A0-E9CA1477F88C}"/>
                </a:ext>
              </a:extLst>
            </p:cNvPr>
            <p:cNvSpPr txBox="1"/>
            <p:nvPr/>
          </p:nvSpPr>
          <p:spPr>
            <a:xfrm>
              <a:off x="1851318" y="736329"/>
              <a:ext cx="1764551" cy="646701"/>
            </a:xfrm>
            <a:prstGeom prst="rect">
              <a:avLst/>
            </a:prstGeom>
            <a:noFill/>
          </p:spPr>
          <p:txBody>
            <a:bodyPr wrap="square">
              <a:spAutoFit/>
            </a:bodyPr>
            <a:lstStyle/>
            <a:p>
              <a:pPr algn="ctr"/>
              <a:r>
                <a:rPr lang="en-PH" sz="2200" b="1" dirty="0">
                  <a:solidFill>
                    <a:schemeClr val="bg1"/>
                  </a:solidFill>
                </a:rPr>
                <a:t>PROFESSOR</a:t>
              </a:r>
              <a:endParaRPr lang="en-US" sz="2200" b="1" dirty="0">
                <a:solidFill>
                  <a:schemeClr val="bg1"/>
                </a:solidFill>
              </a:endParaRPr>
            </a:p>
          </p:txBody>
        </p:sp>
        <p:sp>
          <p:nvSpPr>
            <p:cNvPr id="54" name="Oval 53">
              <a:extLst>
                <a:ext uri="{FF2B5EF4-FFF2-40B4-BE49-F238E27FC236}">
                  <a16:creationId xmlns:a16="http://schemas.microsoft.com/office/drawing/2014/main" id="{1BAF85A5-BF61-A689-2B7E-7D4ED686C6F1}"/>
                </a:ext>
              </a:extLst>
            </p:cNvPr>
            <p:cNvSpPr/>
            <p:nvPr/>
          </p:nvSpPr>
          <p:spPr>
            <a:xfrm>
              <a:off x="1093818" y="664917"/>
              <a:ext cx="627478" cy="707886"/>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5" name="TextBox 54">
              <a:extLst>
                <a:ext uri="{FF2B5EF4-FFF2-40B4-BE49-F238E27FC236}">
                  <a16:creationId xmlns:a16="http://schemas.microsoft.com/office/drawing/2014/main" id="{6BF212C4-B841-E6E3-6EA2-CF5C27257998}"/>
                </a:ext>
              </a:extLst>
            </p:cNvPr>
            <p:cNvSpPr txBox="1"/>
            <p:nvPr/>
          </p:nvSpPr>
          <p:spPr>
            <a:xfrm>
              <a:off x="1176752" y="576271"/>
              <a:ext cx="461611" cy="918644"/>
            </a:xfrm>
            <a:prstGeom prst="rect">
              <a:avLst/>
            </a:prstGeom>
            <a:noFill/>
          </p:spPr>
          <p:txBody>
            <a:bodyPr wrap="square" rtlCol="0">
              <a:spAutoFit/>
            </a:bodyPr>
            <a:lstStyle/>
            <a:p>
              <a:pPr algn="ctr"/>
              <a:r>
                <a:rPr lang="en-PH" sz="3500" b="1" dirty="0"/>
                <a:t>2</a:t>
              </a:r>
            </a:p>
          </p:txBody>
        </p:sp>
      </p:grpSp>
      <p:grpSp>
        <p:nvGrpSpPr>
          <p:cNvPr id="56" name="Group 55">
            <a:extLst>
              <a:ext uri="{FF2B5EF4-FFF2-40B4-BE49-F238E27FC236}">
                <a16:creationId xmlns:a16="http://schemas.microsoft.com/office/drawing/2014/main" id="{1FA06081-1D28-3DF0-426F-E0C78FC9DD41}"/>
              </a:ext>
            </a:extLst>
          </p:cNvPr>
          <p:cNvGrpSpPr/>
          <p:nvPr/>
        </p:nvGrpSpPr>
        <p:grpSpPr>
          <a:xfrm>
            <a:off x="1797450" y="3042954"/>
            <a:ext cx="8597099" cy="1004221"/>
            <a:chOff x="995135" y="307835"/>
            <a:chExt cx="9493570" cy="1477429"/>
          </a:xfrm>
        </p:grpSpPr>
        <p:sp>
          <p:nvSpPr>
            <p:cNvPr id="57" name="Rounded Rectangle 3">
              <a:extLst>
                <a:ext uri="{FF2B5EF4-FFF2-40B4-BE49-F238E27FC236}">
                  <a16:creationId xmlns:a16="http://schemas.microsoft.com/office/drawing/2014/main" id="{1DB75854-CB31-7BCF-1D7D-FDC53CD80E96}"/>
                </a:ext>
              </a:extLst>
            </p:cNvPr>
            <p:cNvSpPr/>
            <p:nvPr/>
          </p:nvSpPr>
          <p:spPr>
            <a:xfrm rot="16200000">
              <a:off x="2559725" y="-1230493"/>
              <a:ext cx="1451167" cy="4580347"/>
            </a:xfrm>
            <a:prstGeom prst="roundRect">
              <a:avLst/>
            </a:prstGeom>
            <a:solidFill>
              <a:schemeClr val="accent5">
                <a:lumMod val="75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8" name="Arrow: Pentagon 57">
              <a:extLst>
                <a:ext uri="{FF2B5EF4-FFF2-40B4-BE49-F238E27FC236}">
                  <a16:creationId xmlns:a16="http://schemas.microsoft.com/office/drawing/2014/main" id="{530AA584-E062-0E3F-B5AE-B33E34A7742A}"/>
                </a:ext>
              </a:extLst>
            </p:cNvPr>
            <p:cNvSpPr/>
            <p:nvPr/>
          </p:nvSpPr>
          <p:spPr>
            <a:xfrm>
              <a:off x="4078940" y="334096"/>
              <a:ext cx="6409765" cy="1451168"/>
            </a:xfrm>
            <a:prstGeom prst="homePlate">
              <a:avLst/>
            </a:prstGeom>
            <a:solidFill>
              <a:schemeClr val="bg1"/>
            </a:solidFill>
            <a:ln>
              <a:solidFill>
                <a:schemeClr val="accent1">
                  <a:lumMod val="7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sp>
          <p:nvSpPr>
            <p:cNvPr id="59" name="TextBox 58">
              <a:extLst>
                <a:ext uri="{FF2B5EF4-FFF2-40B4-BE49-F238E27FC236}">
                  <a16:creationId xmlns:a16="http://schemas.microsoft.com/office/drawing/2014/main" id="{6DD531C0-EB4D-75A9-65FB-C20141EFF9C9}"/>
                </a:ext>
              </a:extLst>
            </p:cNvPr>
            <p:cNvSpPr txBox="1"/>
            <p:nvPr/>
          </p:nvSpPr>
          <p:spPr>
            <a:xfrm>
              <a:off x="4078939" y="307835"/>
              <a:ext cx="6028663" cy="1222578"/>
            </a:xfrm>
            <a:prstGeom prst="rect">
              <a:avLst/>
            </a:prstGeom>
            <a:noFill/>
          </p:spPr>
          <p:txBody>
            <a:bodyPr wrap="square" rtlCol="0">
              <a:spAutoFit/>
            </a:bodyPr>
            <a:lstStyle/>
            <a:p>
              <a:pPr algn="ctr"/>
              <a:r>
                <a:rPr lang="en-PH" sz="1600" dirty="0"/>
                <a:t>Due to a lack of students, agricultural information system and regional information system are taught in the same classes as urban planning and agricultural civil engineering. (2003 ~?)</a:t>
              </a:r>
            </a:p>
          </p:txBody>
        </p:sp>
        <p:sp>
          <p:nvSpPr>
            <p:cNvPr id="60" name="TextBox 59">
              <a:extLst>
                <a:ext uri="{FF2B5EF4-FFF2-40B4-BE49-F238E27FC236}">
                  <a16:creationId xmlns:a16="http://schemas.microsoft.com/office/drawing/2014/main" id="{0138F3F2-FC43-44CC-C55E-C74663654918}"/>
                </a:ext>
              </a:extLst>
            </p:cNvPr>
            <p:cNvSpPr txBox="1"/>
            <p:nvPr/>
          </p:nvSpPr>
          <p:spPr>
            <a:xfrm>
              <a:off x="1646564" y="694877"/>
              <a:ext cx="2258963" cy="646701"/>
            </a:xfrm>
            <a:prstGeom prst="rect">
              <a:avLst/>
            </a:prstGeom>
            <a:noFill/>
          </p:spPr>
          <p:txBody>
            <a:bodyPr wrap="square">
              <a:spAutoFit/>
            </a:bodyPr>
            <a:lstStyle/>
            <a:p>
              <a:pPr algn="ctr"/>
              <a:r>
                <a:rPr lang="en-PH" sz="2200" b="1" dirty="0">
                  <a:solidFill>
                    <a:schemeClr val="bg1"/>
                  </a:solidFill>
                </a:rPr>
                <a:t>STUDENT</a:t>
              </a:r>
              <a:endParaRPr lang="en-US" sz="2200" b="1" dirty="0">
                <a:solidFill>
                  <a:schemeClr val="bg1"/>
                </a:solidFill>
              </a:endParaRPr>
            </a:p>
          </p:txBody>
        </p:sp>
        <p:sp>
          <p:nvSpPr>
            <p:cNvPr id="61" name="Oval 60">
              <a:extLst>
                <a:ext uri="{FF2B5EF4-FFF2-40B4-BE49-F238E27FC236}">
                  <a16:creationId xmlns:a16="http://schemas.microsoft.com/office/drawing/2014/main" id="{5AB36F3E-04CB-5153-F453-1AA206B5761A}"/>
                </a:ext>
              </a:extLst>
            </p:cNvPr>
            <p:cNvSpPr/>
            <p:nvPr/>
          </p:nvSpPr>
          <p:spPr>
            <a:xfrm>
              <a:off x="1093818" y="664917"/>
              <a:ext cx="627478" cy="707886"/>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2" name="TextBox 61">
              <a:extLst>
                <a:ext uri="{FF2B5EF4-FFF2-40B4-BE49-F238E27FC236}">
                  <a16:creationId xmlns:a16="http://schemas.microsoft.com/office/drawing/2014/main" id="{A41F0CB4-E475-385D-1CD4-8E4FF54C1705}"/>
                </a:ext>
              </a:extLst>
            </p:cNvPr>
            <p:cNvSpPr txBox="1"/>
            <p:nvPr/>
          </p:nvSpPr>
          <p:spPr>
            <a:xfrm>
              <a:off x="1176752" y="576271"/>
              <a:ext cx="461611" cy="928254"/>
            </a:xfrm>
            <a:prstGeom prst="rect">
              <a:avLst/>
            </a:prstGeom>
            <a:noFill/>
          </p:spPr>
          <p:txBody>
            <a:bodyPr wrap="square" rtlCol="0">
              <a:spAutoFit/>
            </a:bodyPr>
            <a:lstStyle/>
            <a:p>
              <a:pPr algn="ctr"/>
              <a:r>
                <a:rPr lang="en-PH" sz="3500" b="1" dirty="0"/>
                <a:t>3</a:t>
              </a:r>
            </a:p>
          </p:txBody>
        </p:sp>
      </p:grpSp>
      <p:grpSp>
        <p:nvGrpSpPr>
          <p:cNvPr id="63" name="Group 62">
            <a:extLst>
              <a:ext uri="{FF2B5EF4-FFF2-40B4-BE49-F238E27FC236}">
                <a16:creationId xmlns:a16="http://schemas.microsoft.com/office/drawing/2014/main" id="{5D2E170F-A4C3-7863-C4CB-13AC8C0DAD01}"/>
              </a:ext>
            </a:extLst>
          </p:cNvPr>
          <p:cNvGrpSpPr/>
          <p:nvPr/>
        </p:nvGrpSpPr>
        <p:grpSpPr>
          <a:xfrm>
            <a:off x="1797450" y="4072431"/>
            <a:ext cx="8597099" cy="983850"/>
            <a:chOff x="995135" y="334096"/>
            <a:chExt cx="9493570" cy="1451168"/>
          </a:xfrm>
        </p:grpSpPr>
        <p:sp>
          <p:nvSpPr>
            <p:cNvPr id="64" name="Rounded Rectangle 3">
              <a:extLst>
                <a:ext uri="{FF2B5EF4-FFF2-40B4-BE49-F238E27FC236}">
                  <a16:creationId xmlns:a16="http://schemas.microsoft.com/office/drawing/2014/main" id="{30EB596A-3E64-E49A-3DD0-751CE458AD57}"/>
                </a:ext>
              </a:extLst>
            </p:cNvPr>
            <p:cNvSpPr/>
            <p:nvPr/>
          </p:nvSpPr>
          <p:spPr>
            <a:xfrm rot="16200000">
              <a:off x="2559725" y="-1230493"/>
              <a:ext cx="1451167" cy="4580347"/>
            </a:xfrm>
            <a:prstGeom prst="roundRect">
              <a:avLst/>
            </a:prstGeom>
            <a:solidFill>
              <a:schemeClr val="accent5">
                <a:lumMod val="75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5" name="Arrow: Pentagon 64">
              <a:extLst>
                <a:ext uri="{FF2B5EF4-FFF2-40B4-BE49-F238E27FC236}">
                  <a16:creationId xmlns:a16="http://schemas.microsoft.com/office/drawing/2014/main" id="{656D6A6E-1625-1FEC-1716-AA28B0F5A0D8}"/>
                </a:ext>
              </a:extLst>
            </p:cNvPr>
            <p:cNvSpPr/>
            <p:nvPr/>
          </p:nvSpPr>
          <p:spPr>
            <a:xfrm>
              <a:off x="4078940" y="334096"/>
              <a:ext cx="6409765" cy="1451168"/>
            </a:xfrm>
            <a:prstGeom prst="homePlate">
              <a:avLst/>
            </a:prstGeom>
            <a:solidFill>
              <a:schemeClr val="bg1"/>
            </a:solidFill>
            <a:ln>
              <a:solidFill>
                <a:schemeClr val="accent1">
                  <a:lumMod val="7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sp>
          <p:nvSpPr>
            <p:cNvPr id="66" name="TextBox 65">
              <a:extLst>
                <a:ext uri="{FF2B5EF4-FFF2-40B4-BE49-F238E27FC236}">
                  <a16:creationId xmlns:a16="http://schemas.microsoft.com/office/drawing/2014/main" id="{BC0BBB9D-DACB-BC91-16C6-E4DE0B487DBC}"/>
                </a:ext>
              </a:extLst>
            </p:cNvPr>
            <p:cNvSpPr txBox="1"/>
            <p:nvPr/>
          </p:nvSpPr>
          <p:spPr>
            <a:xfrm>
              <a:off x="3895057" y="796532"/>
              <a:ext cx="6409763" cy="499363"/>
            </a:xfrm>
            <a:prstGeom prst="rect">
              <a:avLst/>
            </a:prstGeom>
            <a:noFill/>
          </p:spPr>
          <p:txBody>
            <a:bodyPr wrap="square" rtlCol="0">
              <a:spAutoFit/>
            </a:bodyPr>
            <a:lstStyle/>
            <a:p>
              <a:pPr algn="ctr"/>
              <a:r>
                <a:rPr lang="en-PH" sz="1600" dirty="0"/>
                <a:t>Shortage of professors and lecturers in the 2000s, 2010 add AIS</a:t>
              </a:r>
            </a:p>
          </p:txBody>
        </p:sp>
        <p:sp>
          <p:nvSpPr>
            <p:cNvPr id="67" name="TextBox 66">
              <a:extLst>
                <a:ext uri="{FF2B5EF4-FFF2-40B4-BE49-F238E27FC236}">
                  <a16:creationId xmlns:a16="http://schemas.microsoft.com/office/drawing/2014/main" id="{FDE00ADA-97C4-EEF0-1FDB-498979A87821}"/>
                </a:ext>
              </a:extLst>
            </p:cNvPr>
            <p:cNvSpPr txBox="1"/>
            <p:nvPr/>
          </p:nvSpPr>
          <p:spPr>
            <a:xfrm>
              <a:off x="1407556" y="480962"/>
              <a:ext cx="2726023" cy="1134917"/>
            </a:xfrm>
            <a:prstGeom prst="rect">
              <a:avLst/>
            </a:prstGeom>
            <a:noFill/>
          </p:spPr>
          <p:txBody>
            <a:bodyPr wrap="square">
              <a:spAutoFit/>
            </a:bodyPr>
            <a:lstStyle/>
            <a:p>
              <a:pPr algn="ctr"/>
              <a:r>
                <a:rPr lang="en-PH" sz="2200" b="1" dirty="0">
                  <a:solidFill>
                    <a:schemeClr val="bg1"/>
                  </a:solidFill>
                </a:rPr>
                <a:t>JOB </a:t>
              </a:r>
            </a:p>
            <a:p>
              <a:pPr algn="ctr"/>
              <a:r>
                <a:rPr lang="en-PH" sz="2200" b="1" dirty="0">
                  <a:solidFill>
                    <a:schemeClr val="bg1"/>
                  </a:solidFill>
                </a:rPr>
                <a:t>CLASSIFICATION</a:t>
              </a:r>
            </a:p>
          </p:txBody>
        </p:sp>
        <p:sp>
          <p:nvSpPr>
            <p:cNvPr id="68" name="Oval 67">
              <a:extLst>
                <a:ext uri="{FF2B5EF4-FFF2-40B4-BE49-F238E27FC236}">
                  <a16:creationId xmlns:a16="http://schemas.microsoft.com/office/drawing/2014/main" id="{4F0F445E-A5FD-6AC3-82D6-7557E9C6A90F}"/>
                </a:ext>
              </a:extLst>
            </p:cNvPr>
            <p:cNvSpPr/>
            <p:nvPr/>
          </p:nvSpPr>
          <p:spPr>
            <a:xfrm>
              <a:off x="1093818" y="664917"/>
              <a:ext cx="627478" cy="707886"/>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9" name="TextBox 68">
              <a:extLst>
                <a:ext uri="{FF2B5EF4-FFF2-40B4-BE49-F238E27FC236}">
                  <a16:creationId xmlns:a16="http://schemas.microsoft.com/office/drawing/2014/main" id="{4A617AD7-6D7E-9BD3-81C6-AB1182651955}"/>
                </a:ext>
              </a:extLst>
            </p:cNvPr>
            <p:cNvSpPr txBox="1"/>
            <p:nvPr/>
          </p:nvSpPr>
          <p:spPr>
            <a:xfrm>
              <a:off x="1176752" y="576269"/>
              <a:ext cx="461611" cy="930633"/>
            </a:xfrm>
            <a:prstGeom prst="rect">
              <a:avLst/>
            </a:prstGeom>
            <a:noFill/>
          </p:spPr>
          <p:txBody>
            <a:bodyPr wrap="square" rtlCol="0">
              <a:spAutoFit/>
            </a:bodyPr>
            <a:lstStyle/>
            <a:p>
              <a:pPr algn="ctr"/>
              <a:r>
                <a:rPr lang="en-PH" sz="3500" b="1" dirty="0"/>
                <a:t>4</a:t>
              </a:r>
            </a:p>
          </p:txBody>
        </p:sp>
      </p:grpSp>
      <p:sp>
        <p:nvSpPr>
          <p:cNvPr id="72" name="TextBox 71">
            <a:extLst>
              <a:ext uri="{FF2B5EF4-FFF2-40B4-BE49-F238E27FC236}">
                <a16:creationId xmlns:a16="http://schemas.microsoft.com/office/drawing/2014/main" id="{0E424C49-DF7C-5B77-4A5A-F4C258C70A49}"/>
              </a:ext>
            </a:extLst>
          </p:cNvPr>
          <p:cNvSpPr txBox="1"/>
          <p:nvPr/>
        </p:nvSpPr>
        <p:spPr>
          <a:xfrm>
            <a:off x="327721" y="5265370"/>
            <a:ext cx="6096000" cy="1200329"/>
          </a:xfrm>
          <a:prstGeom prst="rect">
            <a:avLst/>
          </a:prstGeom>
          <a:noFill/>
        </p:spPr>
        <p:txBody>
          <a:bodyPr wrap="square">
            <a:spAutoFit/>
          </a:bodyPr>
          <a:lstStyle/>
          <a:p>
            <a:r>
              <a:rPr lang="en-US" b="1" dirty="0">
                <a:solidFill>
                  <a:schemeClr val="bg1"/>
                </a:solidFill>
              </a:rPr>
              <a:t>What should we take as lessons from failure? </a:t>
            </a:r>
          </a:p>
          <a:p>
            <a:pPr marL="285750" indent="-285750">
              <a:buFont typeface="Arial" panose="020B0604020202020204" pitchFamily="34" charset="0"/>
              <a:buChar char="•"/>
            </a:pPr>
            <a:r>
              <a:rPr lang="en-US" dirty="0"/>
              <a:t>Agricultural information system talents -&gt;other industries</a:t>
            </a:r>
          </a:p>
          <a:p>
            <a:pPr marL="285750" indent="-285750">
              <a:buFont typeface="Arial" panose="020B0604020202020204" pitchFamily="34" charset="0"/>
              <a:buChar char="•"/>
            </a:pPr>
            <a:r>
              <a:rPr lang="en-US" dirty="0"/>
              <a:t>Preference for those with </a:t>
            </a:r>
            <a:r>
              <a:rPr lang="en-US" dirty="0">
                <a:solidFill>
                  <a:srgbClr val="FF0000"/>
                </a:solidFill>
              </a:rPr>
              <a:t>convergence majors </a:t>
            </a:r>
            <a:r>
              <a:rPr lang="en-US" dirty="0"/>
              <a:t>and in-house </a:t>
            </a:r>
            <a:r>
              <a:rPr lang="en-US" dirty="0">
                <a:solidFill>
                  <a:srgbClr val="FF0000"/>
                </a:solidFill>
              </a:rPr>
              <a:t>retraining</a:t>
            </a:r>
            <a:r>
              <a:rPr lang="en-US" dirty="0"/>
              <a:t> are necessary</a:t>
            </a:r>
          </a:p>
        </p:txBody>
      </p:sp>
      <p:sp>
        <p:nvSpPr>
          <p:cNvPr id="74" name="TextBox 73">
            <a:extLst>
              <a:ext uri="{FF2B5EF4-FFF2-40B4-BE49-F238E27FC236}">
                <a16:creationId xmlns:a16="http://schemas.microsoft.com/office/drawing/2014/main" id="{E49AEAD2-25BA-1A3C-5DB6-57D42C5AD345}"/>
              </a:ext>
            </a:extLst>
          </p:cNvPr>
          <p:cNvSpPr txBox="1"/>
          <p:nvPr/>
        </p:nvSpPr>
        <p:spPr>
          <a:xfrm>
            <a:off x="6618610" y="5341857"/>
            <a:ext cx="5167644" cy="1200329"/>
          </a:xfrm>
          <a:prstGeom prst="rect">
            <a:avLst/>
          </a:prstGeom>
          <a:noFill/>
        </p:spPr>
        <p:txBody>
          <a:bodyPr wrap="square">
            <a:spAutoFit/>
          </a:bodyPr>
          <a:lstStyle/>
          <a:p>
            <a:r>
              <a:rPr lang="en-US" b="1" dirty="0">
                <a:solidFill>
                  <a:schemeClr val="bg1"/>
                </a:solidFill>
              </a:rPr>
              <a:t>What to benchmark? </a:t>
            </a:r>
          </a:p>
          <a:p>
            <a:pPr marL="285750" indent="-285750">
              <a:buFont typeface="Arial" panose="020B0604020202020204" pitchFamily="34" charset="0"/>
              <a:buChar char="•"/>
            </a:pPr>
            <a:r>
              <a:rPr lang="en-US" dirty="0">
                <a:solidFill>
                  <a:srgbClr val="FF0000"/>
                </a:solidFill>
              </a:rPr>
              <a:t>Inserting agricultural information system </a:t>
            </a:r>
            <a:r>
              <a:rPr lang="en-US" dirty="0"/>
              <a:t>as a classification code in the industrial classification occupation group </a:t>
            </a:r>
          </a:p>
        </p:txBody>
      </p:sp>
      <p:sp>
        <p:nvSpPr>
          <p:cNvPr id="75" name="Rectangle 74">
            <a:extLst>
              <a:ext uri="{FF2B5EF4-FFF2-40B4-BE49-F238E27FC236}">
                <a16:creationId xmlns:a16="http://schemas.microsoft.com/office/drawing/2014/main" id="{B59DBFE0-4525-5241-99ED-46F081DE3A16}"/>
              </a:ext>
            </a:extLst>
          </p:cNvPr>
          <p:cNvSpPr/>
          <p:nvPr/>
        </p:nvSpPr>
        <p:spPr>
          <a:xfrm>
            <a:off x="394446" y="5233156"/>
            <a:ext cx="5961530" cy="147732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E500EB04-A785-DBEC-8878-7DB618C934E1}"/>
              </a:ext>
            </a:extLst>
          </p:cNvPr>
          <p:cNvSpPr/>
          <p:nvPr/>
        </p:nvSpPr>
        <p:spPr>
          <a:xfrm>
            <a:off x="6589059" y="5322856"/>
            <a:ext cx="5275220" cy="123833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FC50D221-7F70-68BA-FAD1-BF3007811B9A}"/>
              </a:ext>
            </a:extLst>
          </p:cNvPr>
          <p:cNvSpPr txBox="1"/>
          <p:nvPr/>
        </p:nvSpPr>
        <p:spPr>
          <a:xfrm>
            <a:off x="188257" y="123304"/>
            <a:ext cx="11815485" cy="738664"/>
          </a:xfrm>
          <a:prstGeom prst="rect">
            <a:avLst/>
          </a:prstGeom>
          <a:noFill/>
        </p:spPr>
        <p:txBody>
          <a:bodyPr wrap="square">
            <a:spAutoFit/>
          </a:bodyPr>
          <a:lstStyle/>
          <a:p>
            <a:pPr algn="ctr"/>
            <a:r>
              <a:rPr lang="en-US" b="1" dirty="0"/>
              <a:t>"The Development </a:t>
            </a:r>
            <a:r>
              <a:rPr lang="en-US" b="1" dirty="0">
                <a:solidFill>
                  <a:srgbClr val="FA0000"/>
                </a:solidFill>
              </a:rPr>
              <a:t>Chain of Industry-</a:t>
            </a:r>
            <a:r>
              <a:rPr lang="en-US" sz="2400" b="1" dirty="0">
                <a:solidFill>
                  <a:srgbClr val="FA0000"/>
                </a:solidFill>
              </a:rPr>
              <a:t>Academy</a:t>
            </a:r>
            <a:r>
              <a:rPr lang="en-US" b="1" dirty="0">
                <a:solidFill>
                  <a:srgbClr val="FA0000"/>
                </a:solidFill>
              </a:rPr>
              <a:t>-Government-Research Cooperation in </a:t>
            </a:r>
            <a:r>
              <a:rPr lang="en-US" b="1" dirty="0"/>
              <a:t>Korea, Which Transformed from One of the Poorest to an Advanced Nation in 60 Years ( Agricultural Information Systems about </a:t>
            </a:r>
            <a:r>
              <a:rPr lang="en-US" b="1" dirty="0">
                <a:highlight>
                  <a:srgbClr val="FFFF00"/>
                </a:highlight>
              </a:rPr>
              <a:t>University History</a:t>
            </a:r>
            <a:r>
              <a:rPr lang="en-US" b="1" dirty="0"/>
              <a:t>)”</a:t>
            </a:r>
          </a:p>
        </p:txBody>
      </p:sp>
    </p:spTree>
    <p:extLst>
      <p:ext uri="{BB962C8B-B14F-4D97-AF65-F5344CB8AC3E}">
        <p14:creationId xmlns:p14="http://schemas.microsoft.com/office/powerpoint/2010/main" val="1888116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648E727-3CE5-B679-A9C0-9A3EA4185443}"/>
              </a:ext>
            </a:extLst>
          </p:cNvPr>
          <p:cNvSpPr/>
          <p:nvPr/>
        </p:nvSpPr>
        <p:spPr>
          <a:xfrm>
            <a:off x="6732114" y="4851699"/>
            <a:ext cx="5094460" cy="5181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4F5E195-9891-514A-BA8D-699B817DDCA2}"/>
              </a:ext>
            </a:extLst>
          </p:cNvPr>
          <p:cNvSpPr/>
          <p:nvPr/>
        </p:nvSpPr>
        <p:spPr>
          <a:xfrm>
            <a:off x="490309" y="4574700"/>
            <a:ext cx="5988956" cy="54414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flipH="1">
            <a:off x="365426" y="149564"/>
            <a:ext cx="11461148" cy="954107"/>
          </a:xfrm>
          <a:prstGeom prst="rect">
            <a:avLst/>
          </a:prstGeom>
          <a:noFill/>
        </p:spPr>
        <p:txBody>
          <a:bodyPr wrap="square" rtlCol="0">
            <a:spAutoFit/>
          </a:bodyPr>
          <a:lstStyle/>
          <a:p>
            <a:pPr algn="ctr"/>
            <a:r>
              <a:rPr lang="en-PH" sz="2800" b="1" dirty="0"/>
              <a:t>HISTORY OF THE K-AIS</a:t>
            </a:r>
          </a:p>
          <a:p>
            <a:pPr algn="ctr"/>
            <a:r>
              <a:rPr lang="en-PH" sz="2800" b="1" dirty="0"/>
              <a:t>(SUMMARY BY </a:t>
            </a:r>
            <a:r>
              <a:rPr lang="en-PH" sz="2800" b="1" dirty="0" err="1"/>
              <a:t>YEAR:</a:t>
            </a:r>
            <a:r>
              <a:rPr lang="en-PH" sz="2800" b="1" dirty="0" err="1">
                <a:highlight>
                  <a:srgbClr val="FFFF00"/>
                </a:highlight>
              </a:rPr>
              <a:t>Government</a:t>
            </a:r>
            <a:r>
              <a:rPr lang="en-PH" sz="2800" b="1" dirty="0"/>
              <a:t>) </a:t>
            </a:r>
          </a:p>
        </p:txBody>
      </p:sp>
      <p:sp>
        <p:nvSpPr>
          <p:cNvPr id="2" name="Rectangle 1">
            <a:extLst>
              <a:ext uri="{FF2B5EF4-FFF2-40B4-BE49-F238E27FC236}">
                <a16:creationId xmlns:a16="http://schemas.microsoft.com/office/drawing/2014/main" id="{10A48EC2-22A4-3224-2BCA-EA5E78752B19}"/>
              </a:ext>
            </a:extLst>
          </p:cNvPr>
          <p:cNvSpPr/>
          <p:nvPr/>
        </p:nvSpPr>
        <p:spPr>
          <a:xfrm>
            <a:off x="654424" y="4480920"/>
            <a:ext cx="5988956" cy="2400657"/>
          </a:xfrm>
          <a:prstGeom prst="rect">
            <a:avLst/>
          </a:prstGeom>
        </p:spPr>
        <p:txBody>
          <a:bodyPr wrap="square">
            <a:spAutoFit/>
          </a:bodyPr>
          <a:lstStyle/>
          <a:p>
            <a:pPr algn="ctr"/>
            <a:r>
              <a:rPr lang="en-PH" b="1" dirty="0">
                <a:solidFill>
                  <a:schemeClr val="bg1"/>
                </a:solidFill>
              </a:rPr>
              <a:t>What lessons will you take from failure? </a:t>
            </a:r>
            <a:r>
              <a:rPr lang="en-PH" sz="2400" b="1" dirty="0">
                <a:solidFill>
                  <a:srgbClr val="FFFF00"/>
                </a:solidFill>
              </a:rPr>
              <a:t>(people)</a:t>
            </a:r>
          </a:p>
          <a:p>
            <a:pPr algn="ctr"/>
            <a:endParaRPr lang="en-PH" b="1" dirty="0"/>
          </a:p>
          <a:p>
            <a:pPr marL="342900" indent="-342900">
              <a:buFont typeface="Wingdings" panose="05000000000000000000" pitchFamily="2" charset="2"/>
              <a:buChar char="Ø"/>
            </a:pPr>
            <a:r>
              <a:rPr lang="en-PH" dirty="0"/>
              <a:t>80s and 90s - Agricultural information system personnel were </a:t>
            </a:r>
            <a:r>
              <a:rPr lang="en-PH" dirty="0">
                <a:solidFill>
                  <a:srgbClr val="FF0000"/>
                </a:solidFill>
              </a:rPr>
              <a:t>not treated as important</a:t>
            </a:r>
            <a:r>
              <a:rPr lang="en-PH" dirty="0"/>
              <a:t>. </a:t>
            </a:r>
          </a:p>
          <a:p>
            <a:pPr marL="342900" indent="-342900">
              <a:buFont typeface="Wingdings" panose="05000000000000000000" pitchFamily="2" charset="2"/>
              <a:buChar char="Ø"/>
            </a:pPr>
            <a:r>
              <a:rPr lang="en-PH" dirty="0"/>
              <a:t>There were many </a:t>
            </a:r>
            <a:r>
              <a:rPr lang="en-PH" dirty="0">
                <a:solidFill>
                  <a:srgbClr val="FF0000"/>
                </a:solidFill>
              </a:rPr>
              <a:t>non-</a:t>
            </a:r>
            <a:r>
              <a:rPr lang="en-PH" dirty="0" err="1">
                <a:solidFill>
                  <a:srgbClr val="FF0000"/>
                </a:solidFill>
              </a:rPr>
              <a:t>regurarl</a:t>
            </a:r>
            <a:r>
              <a:rPr lang="en-PH" dirty="0">
                <a:solidFill>
                  <a:srgbClr val="FF0000"/>
                </a:solidFill>
              </a:rPr>
              <a:t> positions</a:t>
            </a:r>
          </a:p>
          <a:p>
            <a:pPr marL="342900" indent="-342900">
              <a:buFont typeface="Wingdings" panose="05000000000000000000" pitchFamily="2" charset="2"/>
              <a:buChar char="Ø"/>
            </a:pPr>
            <a:r>
              <a:rPr lang="en-PH" dirty="0"/>
              <a:t>Managers were non-major administrative positions -&gt; Many problems were solved by the introduction of </a:t>
            </a:r>
            <a:r>
              <a:rPr lang="en-PH" dirty="0">
                <a:solidFill>
                  <a:srgbClr val="FF0000"/>
                </a:solidFill>
              </a:rPr>
              <a:t>technical examinations(high position)</a:t>
            </a:r>
          </a:p>
        </p:txBody>
      </p:sp>
      <p:sp>
        <p:nvSpPr>
          <p:cNvPr id="3" name="Rectangle 2">
            <a:extLst>
              <a:ext uri="{FF2B5EF4-FFF2-40B4-BE49-F238E27FC236}">
                <a16:creationId xmlns:a16="http://schemas.microsoft.com/office/drawing/2014/main" id="{59680C02-5D65-5FC6-695D-1ECCBB8E76CD}"/>
              </a:ext>
            </a:extLst>
          </p:cNvPr>
          <p:cNvSpPr/>
          <p:nvPr/>
        </p:nvSpPr>
        <p:spPr>
          <a:xfrm>
            <a:off x="6732114" y="4851699"/>
            <a:ext cx="5094460" cy="2031325"/>
          </a:xfrm>
          <a:prstGeom prst="rect">
            <a:avLst/>
          </a:prstGeom>
        </p:spPr>
        <p:txBody>
          <a:bodyPr wrap="square">
            <a:spAutoFit/>
          </a:bodyPr>
          <a:lstStyle/>
          <a:p>
            <a:pPr algn="ctr"/>
            <a:r>
              <a:rPr lang="en-PH" b="1" dirty="0">
                <a:solidFill>
                  <a:schemeClr val="bg1"/>
                </a:solidFill>
              </a:rPr>
              <a:t>What to benchmark?</a:t>
            </a:r>
          </a:p>
          <a:p>
            <a:pPr algn="ctr"/>
            <a:endParaRPr lang="en-PH" b="1" dirty="0"/>
          </a:p>
          <a:p>
            <a:pPr marL="285750" indent="-285750">
              <a:buFont typeface="Wingdings" panose="05000000000000000000" pitchFamily="2" charset="2"/>
              <a:buChar char="Ø"/>
            </a:pPr>
            <a:r>
              <a:rPr lang="en-PH" dirty="0"/>
              <a:t>- Establishment of a small Independent AMIS         </a:t>
            </a:r>
          </a:p>
          <a:p>
            <a:r>
              <a:rPr lang="en-PH" dirty="0"/>
              <a:t>        organization(not Government only </a:t>
            </a:r>
            <a:r>
              <a:rPr lang="en-PH" dirty="0">
                <a:solidFill>
                  <a:srgbClr val="FA0000"/>
                </a:solidFill>
              </a:rPr>
              <a:t>support</a:t>
            </a:r>
            <a:r>
              <a:rPr lang="en-PH" dirty="0"/>
              <a:t>)</a:t>
            </a:r>
          </a:p>
          <a:p>
            <a:pPr marL="342900" indent="-342900">
              <a:buFont typeface="Wingdings" panose="05000000000000000000" pitchFamily="2" charset="2"/>
              <a:buChar char="Ø"/>
            </a:pPr>
            <a:r>
              <a:rPr lang="en-PH" dirty="0"/>
              <a:t>- </a:t>
            </a:r>
            <a:r>
              <a:rPr lang="en-PH" dirty="0">
                <a:solidFill>
                  <a:srgbClr val="FA0000"/>
                </a:solidFill>
              </a:rPr>
              <a:t>Diversity</a:t>
            </a:r>
            <a:r>
              <a:rPr lang="en-PH" dirty="0"/>
              <a:t> of members (computing, strategy, agriculture), sustainability</a:t>
            </a:r>
          </a:p>
          <a:p>
            <a:pPr marL="285750" indent="-285750">
              <a:buFont typeface="Wingdings" panose="05000000000000000000" pitchFamily="2" charset="2"/>
              <a:buChar char="Ø"/>
            </a:pPr>
            <a:endParaRPr lang="en-PH" dirty="0"/>
          </a:p>
        </p:txBody>
      </p:sp>
      <p:pic>
        <p:nvPicPr>
          <p:cNvPr id="4" name="Picture 3">
            <a:extLst>
              <a:ext uri="{FF2B5EF4-FFF2-40B4-BE49-F238E27FC236}">
                <a16:creationId xmlns:a16="http://schemas.microsoft.com/office/drawing/2014/main" id="{40318483-05CC-90F0-B549-2304B0E9C5D8}"/>
              </a:ext>
            </a:extLst>
          </p:cNvPr>
          <p:cNvPicPr>
            <a:picLocks noChangeAspect="1"/>
          </p:cNvPicPr>
          <p:nvPr/>
        </p:nvPicPr>
        <p:blipFill>
          <a:blip r:embed="rId2">
            <a:extLst>
              <a:ext uri="{28A0092B-C50C-407E-A947-70E740481C1C}">
                <a14:useLocalDpi xmlns:a14="http://schemas.microsoft.com/office/drawing/2010/main" val="0"/>
              </a:ext>
            </a:extLst>
          </a:blip>
          <a:srcRect t="23986" b="28088"/>
          <a:stretch/>
        </p:blipFill>
        <p:spPr>
          <a:xfrm>
            <a:off x="0" y="1287897"/>
            <a:ext cx="12192000" cy="3286803"/>
          </a:xfrm>
          <a:prstGeom prst="rect">
            <a:avLst/>
          </a:prstGeom>
        </p:spPr>
      </p:pic>
      <p:sp>
        <p:nvSpPr>
          <p:cNvPr id="5" name="Rectangle 4">
            <a:extLst>
              <a:ext uri="{FF2B5EF4-FFF2-40B4-BE49-F238E27FC236}">
                <a16:creationId xmlns:a16="http://schemas.microsoft.com/office/drawing/2014/main" id="{18AC0811-8CFE-6BD8-FC70-D7E94C29954B}"/>
              </a:ext>
            </a:extLst>
          </p:cNvPr>
          <p:cNvSpPr/>
          <p:nvPr/>
        </p:nvSpPr>
        <p:spPr>
          <a:xfrm>
            <a:off x="484176" y="4574700"/>
            <a:ext cx="5979459" cy="221158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E20F28F-F22C-85B0-0BD2-A09D4F3E9AF7}"/>
              </a:ext>
            </a:extLst>
          </p:cNvPr>
          <p:cNvSpPr/>
          <p:nvPr/>
        </p:nvSpPr>
        <p:spPr>
          <a:xfrm>
            <a:off x="6732114" y="4851699"/>
            <a:ext cx="5094460" cy="175432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7187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0792C3E-311F-1E1F-377F-7D6302DA1885}"/>
              </a:ext>
            </a:extLst>
          </p:cNvPr>
          <p:cNvSpPr/>
          <p:nvPr/>
        </p:nvSpPr>
        <p:spPr>
          <a:xfrm>
            <a:off x="685193" y="5531590"/>
            <a:ext cx="11059546" cy="3474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5563018" y="884617"/>
            <a:ext cx="5955088" cy="431165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4" name="Rectangle 13"/>
          <p:cNvSpPr/>
          <p:nvPr/>
        </p:nvSpPr>
        <p:spPr>
          <a:xfrm>
            <a:off x="5563018" y="1624392"/>
            <a:ext cx="5955088" cy="6111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5" name="Rectangle 14"/>
          <p:cNvSpPr/>
          <p:nvPr/>
        </p:nvSpPr>
        <p:spPr>
          <a:xfrm>
            <a:off x="5563018" y="2292730"/>
            <a:ext cx="5955088" cy="6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6" name="Rectangle 15"/>
          <p:cNvSpPr/>
          <p:nvPr/>
        </p:nvSpPr>
        <p:spPr>
          <a:xfrm>
            <a:off x="5563018" y="2961067"/>
            <a:ext cx="5955088" cy="6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7" name="Rectangle 16"/>
          <p:cNvSpPr/>
          <p:nvPr/>
        </p:nvSpPr>
        <p:spPr>
          <a:xfrm>
            <a:off x="5563018" y="3634169"/>
            <a:ext cx="5955088" cy="6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8" name="Rectangle 17"/>
          <p:cNvSpPr/>
          <p:nvPr/>
        </p:nvSpPr>
        <p:spPr>
          <a:xfrm>
            <a:off x="5563018" y="4307271"/>
            <a:ext cx="5955088" cy="6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grpSp>
        <p:nvGrpSpPr>
          <p:cNvPr id="35" name="Group 34"/>
          <p:cNvGrpSpPr/>
          <p:nvPr/>
        </p:nvGrpSpPr>
        <p:grpSpPr>
          <a:xfrm>
            <a:off x="757468" y="884617"/>
            <a:ext cx="2094000" cy="4311650"/>
            <a:chOff x="2368550" y="2032000"/>
            <a:chExt cx="3064058" cy="4311650"/>
          </a:xfrm>
        </p:grpSpPr>
        <p:sp>
          <p:nvSpPr>
            <p:cNvPr id="19" name="Rounded Rectangle 18"/>
            <p:cNvSpPr/>
            <p:nvPr/>
          </p:nvSpPr>
          <p:spPr>
            <a:xfrm>
              <a:off x="2368550" y="2032000"/>
              <a:ext cx="2438400" cy="4311650"/>
            </a:xfrm>
            <a:prstGeom prst="roundRect">
              <a:avLst/>
            </a:prstGeom>
            <a:solidFill>
              <a:srgbClr val="0BD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0" name="Rectangle 19"/>
            <p:cNvSpPr/>
            <p:nvPr/>
          </p:nvSpPr>
          <p:spPr>
            <a:xfrm>
              <a:off x="2368550" y="2771775"/>
              <a:ext cx="2438400" cy="6111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1" name="Rectangle 20"/>
            <p:cNvSpPr/>
            <p:nvPr/>
          </p:nvSpPr>
          <p:spPr>
            <a:xfrm>
              <a:off x="2368550" y="3440113"/>
              <a:ext cx="2438400" cy="6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2" name="Rectangle 21"/>
            <p:cNvSpPr/>
            <p:nvPr/>
          </p:nvSpPr>
          <p:spPr>
            <a:xfrm>
              <a:off x="2368550" y="4108450"/>
              <a:ext cx="2438400" cy="6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3" name="Rectangle 22"/>
            <p:cNvSpPr/>
            <p:nvPr/>
          </p:nvSpPr>
          <p:spPr>
            <a:xfrm>
              <a:off x="2368550" y="4781552"/>
              <a:ext cx="2438400" cy="6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p:cNvSpPr/>
            <p:nvPr/>
          </p:nvSpPr>
          <p:spPr>
            <a:xfrm>
              <a:off x="2368550" y="5454654"/>
              <a:ext cx="2438400" cy="6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5" name="TextBox 24"/>
            <p:cNvSpPr txBox="1"/>
            <p:nvPr/>
          </p:nvSpPr>
          <p:spPr>
            <a:xfrm>
              <a:off x="2827111" y="2215820"/>
              <a:ext cx="1521280" cy="400110"/>
            </a:xfrm>
            <a:prstGeom prst="rect">
              <a:avLst/>
            </a:prstGeom>
            <a:noFill/>
          </p:spPr>
          <p:txBody>
            <a:bodyPr wrap="square" rtlCol="0">
              <a:spAutoFit/>
            </a:bodyPr>
            <a:lstStyle/>
            <a:p>
              <a:r>
                <a:rPr lang="en-PH" sz="2000" b="1" dirty="0"/>
                <a:t>PERIOD</a:t>
              </a:r>
            </a:p>
          </p:txBody>
        </p:sp>
        <p:sp>
          <p:nvSpPr>
            <p:cNvPr id="26" name="TextBox 25"/>
            <p:cNvSpPr txBox="1"/>
            <p:nvPr/>
          </p:nvSpPr>
          <p:spPr>
            <a:xfrm flipH="1">
              <a:off x="3001032" y="2894004"/>
              <a:ext cx="1341219" cy="400110"/>
            </a:xfrm>
            <a:prstGeom prst="rect">
              <a:avLst/>
            </a:prstGeom>
            <a:noFill/>
          </p:spPr>
          <p:txBody>
            <a:bodyPr wrap="square" rtlCol="0">
              <a:spAutoFit/>
            </a:bodyPr>
            <a:lstStyle/>
            <a:p>
              <a:r>
                <a:rPr lang="en-PH" sz="2000" b="1" dirty="0"/>
                <a:t>1990s</a:t>
              </a:r>
            </a:p>
          </p:txBody>
        </p:sp>
        <p:sp>
          <p:nvSpPr>
            <p:cNvPr id="27" name="TextBox 26"/>
            <p:cNvSpPr txBox="1"/>
            <p:nvPr/>
          </p:nvSpPr>
          <p:spPr>
            <a:xfrm flipH="1">
              <a:off x="2668016" y="3535735"/>
              <a:ext cx="2764592" cy="400110"/>
            </a:xfrm>
            <a:prstGeom prst="rect">
              <a:avLst/>
            </a:prstGeom>
            <a:noFill/>
          </p:spPr>
          <p:txBody>
            <a:bodyPr wrap="square" rtlCol="0">
              <a:spAutoFit/>
            </a:bodyPr>
            <a:lstStyle/>
            <a:p>
              <a:r>
                <a:rPr lang="en-PH" sz="2000" b="1" dirty="0"/>
                <a:t>Early 2000s</a:t>
              </a:r>
            </a:p>
          </p:txBody>
        </p:sp>
        <p:sp>
          <p:nvSpPr>
            <p:cNvPr id="29" name="TextBox 28"/>
            <p:cNvSpPr txBox="1"/>
            <p:nvPr/>
          </p:nvSpPr>
          <p:spPr>
            <a:xfrm flipH="1">
              <a:off x="2681720" y="4211352"/>
              <a:ext cx="1979839" cy="400110"/>
            </a:xfrm>
            <a:prstGeom prst="rect">
              <a:avLst/>
            </a:prstGeom>
            <a:noFill/>
          </p:spPr>
          <p:txBody>
            <a:bodyPr wrap="square" rtlCol="0">
              <a:spAutoFit/>
            </a:bodyPr>
            <a:lstStyle/>
            <a:p>
              <a:r>
                <a:rPr lang="en-PH" sz="2000" b="1" dirty="0"/>
                <a:t>Late 2000s</a:t>
              </a:r>
            </a:p>
          </p:txBody>
        </p:sp>
        <p:sp>
          <p:nvSpPr>
            <p:cNvPr id="31" name="TextBox 30"/>
            <p:cNvSpPr txBox="1"/>
            <p:nvPr/>
          </p:nvSpPr>
          <p:spPr>
            <a:xfrm flipH="1">
              <a:off x="3063105" y="4909208"/>
              <a:ext cx="1217068" cy="400110"/>
            </a:xfrm>
            <a:prstGeom prst="rect">
              <a:avLst/>
            </a:prstGeom>
            <a:noFill/>
          </p:spPr>
          <p:txBody>
            <a:bodyPr wrap="square" rtlCol="0">
              <a:spAutoFit/>
            </a:bodyPr>
            <a:lstStyle/>
            <a:p>
              <a:r>
                <a:rPr lang="en-PH" sz="2000" b="1" dirty="0"/>
                <a:t>2010s</a:t>
              </a:r>
            </a:p>
          </p:txBody>
        </p:sp>
        <p:sp>
          <p:nvSpPr>
            <p:cNvPr id="32" name="TextBox 31"/>
            <p:cNvSpPr txBox="1"/>
            <p:nvPr/>
          </p:nvSpPr>
          <p:spPr>
            <a:xfrm flipH="1">
              <a:off x="3063103" y="5560599"/>
              <a:ext cx="1217068" cy="400110"/>
            </a:xfrm>
            <a:prstGeom prst="rect">
              <a:avLst/>
            </a:prstGeom>
            <a:noFill/>
          </p:spPr>
          <p:txBody>
            <a:bodyPr wrap="square" rtlCol="0">
              <a:spAutoFit/>
            </a:bodyPr>
            <a:lstStyle/>
            <a:p>
              <a:r>
                <a:rPr lang="en-PH" sz="2000" b="1" dirty="0"/>
                <a:t>2020s</a:t>
              </a:r>
            </a:p>
          </p:txBody>
        </p:sp>
      </p:grpSp>
      <p:grpSp>
        <p:nvGrpSpPr>
          <p:cNvPr id="36" name="Group 35"/>
          <p:cNvGrpSpPr/>
          <p:nvPr/>
        </p:nvGrpSpPr>
        <p:grpSpPr>
          <a:xfrm>
            <a:off x="2513356" y="889697"/>
            <a:ext cx="2960600" cy="4311650"/>
            <a:chOff x="4124438" y="2037080"/>
            <a:chExt cx="2960600" cy="4311650"/>
          </a:xfrm>
        </p:grpSpPr>
        <p:sp>
          <p:nvSpPr>
            <p:cNvPr id="4" name="Rounded Rectangle 3"/>
            <p:cNvSpPr/>
            <p:nvPr/>
          </p:nvSpPr>
          <p:spPr>
            <a:xfrm>
              <a:off x="4124438" y="2037080"/>
              <a:ext cx="2960600" cy="431165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p:cNvSpPr/>
            <p:nvPr/>
          </p:nvSpPr>
          <p:spPr>
            <a:xfrm>
              <a:off x="4124438" y="2776855"/>
              <a:ext cx="2960600" cy="6111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9" name="Rectangle 8"/>
            <p:cNvSpPr/>
            <p:nvPr/>
          </p:nvSpPr>
          <p:spPr>
            <a:xfrm>
              <a:off x="4124438" y="3445193"/>
              <a:ext cx="2960600" cy="6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4124438" y="4113530"/>
              <a:ext cx="2960600" cy="6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1" name="Rectangle 10"/>
            <p:cNvSpPr/>
            <p:nvPr/>
          </p:nvSpPr>
          <p:spPr>
            <a:xfrm>
              <a:off x="4124438" y="4786632"/>
              <a:ext cx="2960600" cy="6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Rectangle 11"/>
            <p:cNvSpPr/>
            <p:nvPr/>
          </p:nvSpPr>
          <p:spPr>
            <a:xfrm>
              <a:off x="4124438" y="5459734"/>
              <a:ext cx="2960600" cy="6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3" name="TextBox 32"/>
            <p:cNvSpPr txBox="1"/>
            <p:nvPr/>
          </p:nvSpPr>
          <p:spPr>
            <a:xfrm>
              <a:off x="4277545" y="2067661"/>
              <a:ext cx="2774461" cy="769441"/>
            </a:xfrm>
            <a:prstGeom prst="rect">
              <a:avLst/>
            </a:prstGeom>
            <a:noFill/>
          </p:spPr>
          <p:txBody>
            <a:bodyPr wrap="square" rtlCol="0">
              <a:spAutoFit/>
            </a:bodyPr>
            <a:lstStyle/>
            <a:p>
              <a:pPr algn="ctr"/>
              <a:r>
                <a:rPr lang="en-PH" sz="2200" b="1" dirty="0"/>
                <a:t>ORGANIZATION NAME/FORM</a:t>
              </a:r>
            </a:p>
          </p:txBody>
        </p:sp>
      </p:grpSp>
      <p:sp>
        <p:nvSpPr>
          <p:cNvPr id="34" name="TextBox 33"/>
          <p:cNvSpPr txBox="1"/>
          <p:nvPr/>
        </p:nvSpPr>
        <p:spPr>
          <a:xfrm>
            <a:off x="2542384" y="1658322"/>
            <a:ext cx="3229800" cy="523220"/>
          </a:xfrm>
          <a:prstGeom prst="rect">
            <a:avLst/>
          </a:prstGeom>
          <a:noFill/>
        </p:spPr>
        <p:txBody>
          <a:bodyPr wrap="square" rtlCol="0">
            <a:spAutoFit/>
          </a:bodyPr>
          <a:lstStyle/>
          <a:p>
            <a:r>
              <a:rPr lang="en-PH" sz="1400" dirty="0"/>
              <a:t>Computer room or telecommunication management office</a:t>
            </a:r>
          </a:p>
        </p:txBody>
      </p:sp>
      <p:sp>
        <p:nvSpPr>
          <p:cNvPr id="38" name="TextBox 37"/>
          <p:cNvSpPr txBox="1"/>
          <p:nvPr/>
        </p:nvSpPr>
        <p:spPr>
          <a:xfrm>
            <a:off x="2513355" y="2347486"/>
            <a:ext cx="2896555" cy="523220"/>
          </a:xfrm>
          <a:prstGeom prst="rect">
            <a:avLst/>
          </a:prstGeom>
          <a:noFill/>
        </p:spPr>
        <p:txBody>
          <a:bodyPr wrap="square" rtlCol="0">
            <a:spAutoFit/>
          </a:bodyPr>
          <a:lstStyle/>
          <a:p>
            <a:r>
              <a:rPr lang="en-PH" sz="1400" dirty="0"/>
              <a:t>Information management team or IT information forest</a:t>
            </a:r>
          </a:p>
        </p:txBody>
      </p:sp>
      <p:sp>
        <p:nvSpPr>
          <p:cNvPr id="39" name="TextBox 38"/>
          <p:cNvSpPr txBox="1"/>
          <p:nvPr/>
        </p:nvSpPr>
        <p:spPr>
          <a:xfrm>
            <a:off x="2513357" y="3024646"/>
            <a:ext cx="2927568" cy="523220"/>
          </a:xfrm>
          <a:prstGeom prst="rect">
            <a:avLst/>
          </a:prstGeom>
          <a:noFill/>
        </p:spPr>
        <p:txBody>
          <a:bodyPr wrap="square" rtlCol="0">
            <a:spAutoFit/>
          </a:bodyPr>
          <a:lstStyle/>
          <a:p>
            <a:r>
              <a:rPr lang="en-PH" sz="1400" dirty="0"/>
              <a:t>Information strategy team or information management office</a:t>
            </a:r>
          </a:p>
        </p:txBody>
      </p:sp>
      <p:sp>
        <p:nvSpPr>
          <p:cNvPr id="40" name="TextBox 39"/>
          <p:cNvSpPr txBox="1"/>
          <p:nvPr/>
        </p:nvSpPr>
        <p:spPr>
          <a:xfrm>
            <a:off x="2525952" y="3682257"/>
            <a:ext cx="2935407" cy="523220"/>
          </a:xfrm>
          <a:prstGeom prst="rect">
            <a:avLst/>
          </a:prstGeom>
          <a:noFill/>
        </p:spPr>
        <p:txBody>
          <a:bodyPr wrap="square" rtlCol="0">
            <a:spAutoFit/>
          </a:bodyPr>
          <a:lstStyle/>
          <a:p>
            <a:r>
              <a:rPr lang="en-PH" sz="1400" dirty="0"/>
              <a:t>Information and computer room or information planning room</a:t>
            </a:r>
          </a:p>
        </p:txBody>
      </p:sp>
      <p:sp>
        <p:nvSpPr>
          <p:cNvPr id="41" name="TextBox 40"/>
          <p:cNvSpPr txBox="1"/>
          <p:nvPr/>
        </p:nvSpPr>
        <p:spPr>
          <a:xfrm flipH="1">
            <a:off x="2542383" y="4246169"/>
            <a:ext cx="3229801" cy="738664"/>
          </a:xfrm>
          <a:prstGeom prst="rect">
            <a:avLst/>
          </a:prstGeom>
          <a:noFill/>
        </p:spPr>
        <p:txBody>
          <a:bodyPr wrap="square" rtlCol="0">
            <a:spAutoFit/>
          </a:bodyPr>
          <a:lstStyle/>
          <a:p>
            <a:r>
              <a:rPr lang="en-PH" sz="1400" dirty="0"/>
              <a:t>Digital strategy team / information planning team (integration/strengthening)</a:t>
            </a:r>
          </a:p>
        </p:txBody>
      </p:sp>
      <p:sp>
        <p:nvSpPr>
          <p:cNvPr id="42" name="TextBox 41"/>
          <p:cNvSpPr txBox="1"/>
          <p:nvPr/>
        </p:nvSpPr>
        <p:spPr>
          <a:xfrm>
            <a:off x="6214966" y="1074165"/>
            <a:ext cx="4651192" cy="461665"/>
          </a:xfrm>
          <a:prstGeom prst="rect">
            <a:avLst/>
          </a:prstGeom>
          <a:noFill/>
        </p:spPr>
        <p:txBody>
          <a:bodyPr wrap="square" rtlCol="0">
            <a:spAutoFit/>
          </a:bodyPr>
          <a:lstStyle/>
          <a:p>
            <a:r>
              <a:rPr lang="en-PH" sz="2400" b="1" dirty="0"/>
              <a:t>KEY FEATURES AND ROLE CHANGES</a:t>
            </a:r>
          </a:p>
        </p:txBody>
      </p:sp>
      <p:sp>
        <p:nvSpPr>
          <p:cNvPr id="43" name="TextBox 42"/>
          <p:cNvSpPr txBox="1"/>
          <p:nvPr/>
        </p:nvSpPr>
        <p:spPr>
          <a:xfrm>
            <a:off x="5633072" y="1553010"/>
            <a:ext cx="5924075" cy="369332"/>
          </a:xfrm>
          <a:prstGeom prst="rect">
            <a:avLst/>
          </a:prstGeom>
          <a:noFill/>
        </p:spPr>
        <p:txBody>
          <a:bodyPr wrap="square" rtlCol="0">
            <a:spAutoFit/>
          </a:bodyPr>
          <a:lstStyle/>
          <a:p>
            <a:pPr marL="285750" indent="-285750">
              <a:buFont typeface="Arial" panose="020B0604020202020204" pitchFamily="34" charset="0"/>
              <a:buChar char="•"/>
            </a:pPr>
            <a:r>
              <a:rPr lang="en-PH" dirty="0"/>
              <a:t>Start of database research data</a:t>
            </a:r>
          </a:p>
        </p:txBody>
      </p:sp>
      <p:sp>
        <p:nvSpPr>
          <p:cNvPr id="44" name="TextBox 43"/>
          <p:cNvSpPr txBox="1"/>
          <p:nvPr/>
        </p:nvSpPr>
        <p:spPr>
          <a:xfrm>
            <a:off x="5633071" y="1735926"/>
            <a:ext cx="5924075" cy="369332"/>
          </a:xfrm>
          <a:prstGeom prst="rect">
            <a:avLst/>
          </a:prstGeom>
          <a:noFill/>
        </p:spPr>
        <p:txBody>
          <a:bodyPr wrap="square" rtlCol="0">
            <a:spAutoFit/>
          </a:bodyPr>
          <a:lstStyle/>
          <a:p>
            <a:pPr marL="285750" indent="-285750">
              <a:buFont typeface="Arial" panose="020B0604020202020204" pitchFamily="34" charset="0"/>
              <a:buChar char="•"/>
            </a:pPr>
            <a:r>
              <a:rPr lang="en-PH" dirty="0"/>
              <a:t>Computerization of internal reports and statistical data</a:t>
            </a:r>
          </a:p>
        </p:txBody>
      </p:sp>
      <p:sp>
        <p:nvSpPr>
          <p:cNvPr id="45" name="TextBox 44"/>
          <p:cNvSpPr txBox="1"/>
          <p:nvPr/>
        </p:nvSpPr>
        <p:spPr>
          <a:xfrm>
            <a:off x="5633070" y="1924035"/>
            <a:ext cx="5924075" cy="369332"/>
          </a:xfrm>
          <a:prstGeom prst="rect">
            <a:avLst/>
          </a:prstGeom>
          <a:noFill/>
        </p:spPr>
        <p:txBody>
          <a:bodyPr wrap="square" rtlCol="0">
            <a:spAutoFit/>
          </a:bodyPr>
          <a:lstStyle/>
          <a:p>
            <a:pPr marL="285750" indent="-285750">
              <a:buFont typeface="Arial" panose="020B0604020202020204" pitchFamily="34" charset="0"/>
              <a:buChar char="•"/>
            </a:pPr>
            <a:r>
              <a:rPr lang="en-PH" dirty="0"/>
              <a:t>Focus early information management system</a:t>
            </a:r>
          </a:p>
        </p:txBody>
      </p:sp>
      <p:sp>
        <p:nvSpPr>
          <p:cNvPr id="46" name="TextBox 45"/>
          <p:cNvSpPr txBox="1"/>
          <p:nvPr/>
        </p:nvSpPr>
        <p:spPr>
          <a:xfrm>
            <a:off x="5633070" y="2218744"/>
            <a:ext cx="5924075" cy="369332"/>
          </a:xfrm>
          <a:prstGeom prst="rect">
            <a:avLst/>
          </a:prstGeom>
          <a:noFill/>
        </p:spPr>
        <p:txBody>
          <a:bodyPr wrap="square" rtlCol="0">
            <a:spAutoFit/>
          </a:bodyPr>
          <a:lstStyle/>
          <a:p>
            <a:pPr marL="285750" indent="-285750">
              <a:buFont typeface="Arial" panose="020B0604020202020204" pitchFamily="34" charset="0"/>
              <a:buChar char="•"/>
            </a:pPr>
            <a:r>
              <a:rPr lang="en-PH" dirty="0"/>
              <a:t>KREI team site operation launched</a:t>
            </a:r>
          </a:p>
        </p:txBody>
      </p:sp>
      <p:sp>
        <p:nvSpPr>
          <p:cNvPr id="47" name="TextBox 46"/>
          <p:cNvSpPr txBox="1"/>
          <p:nvPr/>
        </p:nvSpPr>
        <p:spPr>
          <a:xfrm>
            <a:off x="5633069" y="2399741"/>
            <a:ext cx="5924075" cy="369332"/>
          </a:xfrm>
          <a:prstGeom prst="rect">
            <a:avLst/>
          </a:prstGeom>
          <a:noFill/>
        </p:spPr>
        <p:txBody>
          <a:bodyPr wrap="square" rtlCol="0">
            <a:spAutoFit/>
          </a:bodyPr>
          <a:lstStyle/>
          <a:p>
            <a:pPr marL="285750" indent="-285750">
              <a:buFont typeface="Arial" panose="020B0604020202020204" pitchFamily="34" charset="0"/>
              <a:buChar char="•"/>
            </a:pPr>
            <a:r>
              <a:rPr lang="en-PH" dirty="0"/>
              <a:t>Online service of research reports</a:t>
            </a:r>
          </a:p>
        </p:txBody>
      </p:sp>
      <p:sp>
        <p:nvSpPr>
          <p:cNvPr id="48" name="TextBox 47"/>
          <p:cNvSpPr txBox="1"/>
          <p:nvPr/>
        </p:nvSpPr>
        <p:spPr>
          <a:xfrm>
            <a:off x="5633068" y="2603810"/>
            <a:ext cx="5924075" cy="369332"/>
          </a:xfrm>
          <a:prstGeom prst="rect">
            <a:avLst/>
          </a:prstGeom>
          <a:noFill/>
        </p:spPr>
        <p:txBody>
          <a:bodyPr wrap="square" rtlCol="0">
            <a:spAutoFit/>
          </a:bodyPr>
          <a:lstStyle/>
          <a:p>
            <a:pPr marL="285750" indent="-285750">
              <a:buFont typeface="Arial" panose="020B0604020202020204" pitchFamily="34" charset="0"/>
              <a:buChar char="•"/>
            </a:pPr>
            <a:r>
              <a:rPr lang="en-PH" dirty="0"/>
              <a:t>Introduction of internal data search system</a:t>
            </a:r>
          </a:p>
        </p:txBody>
      </p:sp>
      <p:sp>
        <p:nvSpPr>
          <p:cNvPr id="50" name="TextBox 49"/>
          <p:cNvSpPr txBox="1"/>
          <p:nvPr/>
        </p:nvSpPr>
        <p:spPr>
          <a:xfrm>
            <a:off x="5633067" y="2893675"/>
            <a:ext cx="5924075" cy="307777"/>
          </a:xfrm>
          <a:prstGeom prst="rect">
            <a:avLst/>
          </a:prstGeom>
          <a:noFill/>
        </p:spPr>
        <p:txBody>
          <a:bodyPr wrap="square" rtlCol="0">
            <a:spAutoFit/>
          </a:bodyPr>
          <a:lstStyle/>
          <a:p>
            <a:pPr marL="285750" indent="-285750">
              <a:buFont typeface="Arial" panose="020B0604020202020204" pitchFamily="34" charset="0"/>
              <a:buChar char="•"/>
            </a:pPr>
            <a:r>
              <a:rPr lang="en-PH" sz="1400" dirty="0"/>
              <a:t>Development and Introduction of knowledge management system (KMS)</a:t>
            </a:r>
          </a:p>
        </p:txBody>
      </p:sp>
      <p:sp>
        <p:nvSpPr>
          <p:cNvPr id="51" name="TextBox 50"/>
          <p:cNvSpPr txBox="1"/>
          <p:nvPr/>
        </p:nvSpPr>
        <p:spPr>
          <a:xfrm>
            <a:off x="5633066" y="3060158"/>
            <a:ext cx="5924075" cy="369332"/>
          </a:xfrm>
          <a:prstGeom prst="rect">
            <a:avLst/>
          </a:prstGeom>
          <a:noFill/>
        </p:spPr>
        <p:txBody>
          <a:bodyPr wrap="square" rtlCol="0">
            <a:spAutoFit/>
          </a:bodyPr>
          <a:lstStyle/>
          <a:p>
            <a:pPr marL="285750" indent="-285750">
              <a:buFont typeface="Arial" panose="020B0604020202020204" pitchFamily="34" charset="0"/>
              <a:buChar char="•"/>
            </a:pPr>
            <a:r>
              <a:rPr lang="en-PH" dirty="0"/>
              <a:t>Digital content management</a:t>
            </a:r>
          </a:p>
        </p:txBody>
      </p:sp>
      <p:sp>
        <p:nvSpPr>
          <p:cNvPr id="52" name="TextBox 51"/>
          <p:cNvSpPr txBox="1"/>
          <p:nvPr/>
        </p:nvSpPr>
        <p:spPr>
          <a:xfrm>
            <a:off x="5633065" y="3278741"/>
            <a:ext cx="5924075" cy="369332"/>
          </a:xfrm>
          <a:prstGeom prst="rect">
            <a:avLst/>
          </a:prstGeom>
          <a:noFill/>
        </p:spPr>
        <p:txBody>
          <a:bodyPr wrap="square" rtlCol="0">
            <a:spAutoFit/>
          </a:bodyPr>
          <a:lstStyle/>
          <a:p>
            <a:pPr marL="285750" indent="-285750">
              <a:buFont typeface="Arial" panose="020B0604020202020204" pitchFamily="34" charset="0"/>
              <a:buChar char="•"/>
            </a:pPr>
            <a:r>
              <a:rPr lang="en-PH" dirty="0"/>
              <a:t>Agricultural statistics system connection</a:t>
            </a:r>
          </a:p>
        </p:txBody>
      </p:sp>
      <p:sp>
        <p:nvSpPr>
          <p:cNvPr id="53" name="TextBox 52"/>
          <p:cNvSpPr txBox="1"/>
          <p:nvPr/>
        </p:nvSpPr>
        <p:spPr>
          <a:xfrm>
            <a:off x="5633066" y="3546594"/>
            <a:ext cx="5924075" cy="369332"/>
          </a:xfrm>
          <a:prstGeom prst="rect">
            <a:avLst/>
          </a:prstGeom>
          <a:noFill/>
        </p:spPr>
        <p:txBody>
          <a:bodyPr wrap="square" rtlCol="0">
            <a:spAutoFit/>
          </a:bodyPr>
          <a:lstStyle/>
          <a:p>
            <a:pPr marL="285750" indent="-285750">
              <a:buFont typeface="Arial" panose="020B0604020202020204" pitchFamily="34" charset="0"/>
              <a:buChar char="•"/>
            </a:pPr>
            <a:r>
              <a:rPr lang="en-PH" dirty="0"/>
              <a:t>Strengthening policy support based on big data</a:t>
            </a:r>
          </a:p>
        </p:txBody>
      </p:sp>
      <p:sp>
        <p:nvSpPr>
          <p:cNvPr id="54" name="TextBox 53"/>
          <p:cNvSpPr txBox="1"/>
          <p:nvPr/>
        </p:nvSpPr>
        <p:spPr>
          <a:xfrm>
            <a:off x="5633064" y="3785424"/>
            <a:ext cx="5924075" cy="307777"/>
          </a:xfrm>
          <a:prstGeom prst="rect">
            <a:avLst/>
          </a:prstGeom>
          <a:noFill/>
        </p:spPr>
        <p:txBody>
          <a:bodyPr wrap="square" rtlCol="0">
            <a:spAutoFit/>
          </a:bodyPr>
          <a:lstStyle/>
          <a:p>
            <a:pPr marL="285750" indent="-285750">
              <a:buFont typeface="Arial" panose="020B0604020202020204" pitchFamily="34" charset="0"/>
              <a:buChar char="•"/>
            </a:pPr>
            <a:r>
              <a:rPr lang="en-PH" sz="1400" dirty="0"/>
              <a:t>Development and Maintenance of KREI Agricultural Observation System</a:t>
            </a:r>
          </a:p>
        </p:txBody>
      </p:sp>
      <p:sp>
        <p:nvSpPr>
          <p:cNvPr id="55" name="TextBox 54"/>
          <p:cNvSpPr txBox="1"/>
          <p:nvPr/>
        </p:nvSpPr>
        <p:spPr>
          <a:xfrm>
            <a:off x="5633064" y="3931660"/>
            <a:ext cx="6181565" cy="369332"/>
          </a:xfrm>
          <a:prstGeom prst="rect">
            <a:avLst/>
          </a:prstGeom>
          <a:noFill/>
        </p:spPr>
        <p:txBody>
          <a:bodyPr wrap="square" rtlCol="0">
            <a:spAutoFit/>
          </a:bodyPr>
          <a:lstStyle/>
          <a:p>
            <a:pPr marL="285750" indent="-285750">
              <a:buFont typeface="Arial" panose="020B0604020202020204" pitchFamily="34" charset="0"/>
              <a:buChar char="•"/>
            </a:pPr>
            <a:r>
              <a:rPr lang="en-PH" dirty="0"/>
              <a:t>Expansion of government/local government linkage system</a:t>
            </a:r>
          </a:p>
        </p:txBody>
      </p:sp>
      <p:sp>
        <p:nvSpPr>
          <p:cNvPr id="56" name="TextBox 55"/>
          <p:cNvSpPr txBox="1"/>
          <p:nvPr/>
        </p:nvSpPr>
        <p:spPr>
          <a:xfrm>
            <a:off x="5633066" y="4229333"/>
            <a:ext cx="5924075" cy="369332"/>
          </a:xfrm>
          <a:prstGeom prst="rect">
            <a:avLst/>
          </a:prstGeom>
          <a:noFill/>
        </p:spPr>
        <p:txBody>
          <a:bodyPr wrap="square" rtlCol="0">
            <a:spAutoFit/>
          </a:bodyPr>
          <a:lstStyle/>
          <a:p>
            <a:pPr marL="285750" indent="-285750">
              <a:buFont typeface="Arial" panose="020B0604020202020204" pitchFamily="34" charset="0"/>
              <a:buChar char="•"/>
            </a:pPr>
            <a:r>
              <a:rPr lang="en-PH" dirty="0"/>
              <a:t>Establishment of digital transformation strategy</a:t>
            </a:r>
          </a:p>
        </p:txBody>
      </p:sp>
      <p:sp>
        <p:nvSpPr>
          <p:cNvPr id="57" name="TextBox 56"/>
          <p:cNvSpPr txBox="1"/>
          <p:nvPr/>
        </p:nvSpPr>
        <p:spPr>
          <a:xfrm>
            <a:off x="5633065" y="4410330"/>
            <a:ext cx="5924075" cy="369332"/>
          </a:xfrm>
          <a:prstGeom prst="rect">
            <a:avLst/>
          </a:prstGeom>
          <a:noFill/>
        </p:spPr>
        <p:txBody>
          <a:bodyPr wrap="square" rtlCol="0">
            <a:spAutoFit/>
          </a:bodyPr>
          <a:lstStyle/>
          <a:p>
            <a:pPr marL="285750" indent="-285750">
              <a:buFont typeface="Arial" panose="020B0604020202020204" pitchFamily="34" charset="0"/>
              <a:buChar char="•"/>
            </a:pPr>
            <a:r>
              <a:rPr lang="en-PH" dirty="0"/>
              <a:t>AI-based agricultural prediction research project</a:t>
            </a:r>
          </a:p>
        </p:txBody>
      </p:sp>
      <p:sp>
        <p:nvSpPr>
          <p:cNvPr id="58" name="TextBox 57"/>
          <p:cNvSpPr txBox="1"/>
          <p:nvPr/>
        </p:nvSpPr>
        <p:spPr>
          <a:xfrm>
            <a:off x="5633064" y="4614399"/>
            <a:ext cx="5924075" cy="369332"/>
          </a:xfrm>
          <a:prstGeom prst="rect">
            <a:avLst/>
          </a:prstGeom>
          <a:noFill/>
        </p:spPr>
        <p:txBody>
          <a:bodyPr wrap="square" rtlCol="0">
            <a:spAutoFit/>
          </a:bodyPr>
          <a:lstStyle/>
          <a:p>
            <a:pPr marL="285750" indent="-285750">
              <a:buFont typeface="Arial" panose="020B0604020202020204" pitchFamily="34" charset="0"/>
              <a:buChar char="•"/>
            </a:pPr>
            <a:r>
              <a:rPr lang="en-PH" dirty="0"/>
              <a:t>Participation in agricultural data fusion and open platform</a:t>
            </a:r>
          </a:p>
        </p:txBody>
      </p:sp>
      <p:sp>
        <p:nvSpPr>
          <p:cNvPr id="59" name="TextBox 58"/>
          <p:cNvSpPr txBox="1"/>
          <p:nvPr/>
        </p:nvSpPr>
        <p:spPr>
          <a:xfrm>
            <a:off x="-406964" y="174183"/>
            <a:ext cx="12876870" cy="400110"/>
          </a:xfrm>
          <a:prstGeom prst="rect">
            <a:avLst/>
          </a:prstGeom>
          <a:noFill/>
        </p:spPr>
        <p:txBody>
          <a:bodyPr wrap="square" rtlCol="0">
            <a:spAutoFit/>
          </a:bodyPr>
          <a:lstStyle/>
          <a:p>
            <a:pPr algn="ctr"/>
            <a:r>
              <a:rPr lang="en-PH" sz="2000" b="1" dirty="0"/>
              <a:t>SUMMARY OF CHANGES IN THE KREI INFORMATION SYSTEM ORGANIZATION-</a:t>
            </a:r>
            <a:r>
              <a:rPr lang="en-PH" sz="2000" b="1" dirty="0">
                <a:highlight>
                  <a:srgbClr val="FFFF00"/>
                </a:highlight>
              </a:rPr>
              <a:t>Research</a:t>
            </a:r>
            <a:r>
              <a:rPr lang="en-PH" sz="2000" b="1" dirty="0"/>
              <a:t> </a:t>
            </a:r>
          </a:p>
        </p:txBody>
      </p:sp>
      <p:sp>
        <p:nvSpPr>
          <p:cNvPr id="60" name="Rectangle 2"/>
          <p:cNvSpPr>
            <a:spLocks noChangeArrowheads="1"/>
          </p:cNvSpPr>
          <p:nvPr/>
        </p:nvSpPr>
        <p:spPr bwMode="auto">
          <a:xfrm>
            <a:off x="0" y="634901"/>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sp>
        <p:nvSpPr>
          <p:cNvPr id="2" name="TextBox 1">
            <a:extLst>
              <a:ext uri="{FF2B5EF4-FFF2-40B4-BE49-F238E27FC236}">
                <a16:creationId xmlns:a16="http://schemas.microsoft.com/office/drawing/2014/main" id="{4AF8346B-3058-241D-AE63-D89F53BF8D4F}"/>
              </a:ext>
            </a:extLst>
          </p:cNvPr>
          <p:cNvSpPr txBox="1"/>
          <p:nvPr/>
        </p:nvSpPr>
        <p:spPr>
          <a:xfrm>
            <a:off x="685193" y="5852631"/>
            <a:ext cx="11059546" cy="830997"/>
          </a:xfrm>
          <a:prstGeom prst="rect">
            <a:avLst/>
          </a:prstGeom>
          <a:noFill/>
        </p:spPr>
        <p:txBody>
          <a:bodyPr wrap="square" rtlCol="0">
            <a:spAutoFit/>
          </a:bodyPr>
          <a:lstStyle/>
          <a:p>
            <a:r>
              <a:rPr lang="en-PH" sz="1600" dirty="0"/>
              <a:t>In the </a:t>
            </a:r>
            <a:r>
              <a:rPr lang="en-PH" sz="1600" dirty="0">
                <a:solidFill>
                  <a:srgbClr val="FF0000"/>
                </a:solidFill>
              </a:rPr>
              <a:t>80s</a:t>
            </a:r>
            <a:r>
              <a:rPr lang="en-PH" sz="1600" dirty="0"/>
              <a:t>, the ministry of agriculture, food and rural affairs </a:t>
            </a:r>
            <a:r>
              <a:rPr lang="en-PH" sz="1600" b="1" dirty="0">
                <a:solidFill>
                  <a:srgbClr val="FA0000"/>
                </a:solidFill>
              </a:rPr>
              <a:t>SW house (5 people dispatched from the ministry of agriculture, food and rural affairs)</a:t>
            </a:r>
            <a:r>
              <a:rPr lang="en-PH" sz="1600" dirty="0"/>
              <a:t> conducted comprehensive research and implementation of the national agricultural information system, in the </a:t>
            </a:r>
            <a:r>
              <a:rPr lang="en-PH" sz="1600" dirty="0">
                <a:solidFill>
                  <a:srgbClr val="FF0000"/>
                </a:solidFill>
              </a:rPr>
              <a:t>90s</a:t>
            </a:r>
            <a:r>
              <a:rPr lang="en-PH" sz="1600" dirty="0"/>
              <a:t> it was transformed into </a:t>
            </a:r>
            <a:r>
              <a:rPr lang="en-PH" sz="1600" b="1" dirty="0">
                <a:solidFill>
                  <a:srgbClr val="FF0000"/>
                </a:solidFill>
              </a:rPr>
              <a:t>a separate organization, such as an independent agriculture information and education organization</a:t>
            </a:r>
            <a:r>
              <a:rPr lang="en-PH" sz="1600" dirty="0"/>
              <a:t>.</a:t>
            </a:r>
          </a:p>
        </p:txBody>
      </p:sp>
      <p:sp>
        <p:nvSpPr>
          <p:cNvPr id="3" name="TextBox 2">
            <a:extLst>
              <a:ext uri="{FF2B5EF4-FFF2-40B4-BE49-F238E27FC236}">
                <a16:creationId xmlns:a16="http://schemas.microsoft.com/office/drawing/2014/main" id="{DD16CA40-BD92-5ED4-D6A5-E5E745DF8F81}"/>
              </a:ext>
            </a:extLst>
          </p:cNvPr>
          <p:cNvSpPr txBox="1"/>
          <p:nvPr/>
        </p:nvSpPr>
        <p:spPr>
          <a:xfrm flipH="1">
            <a:off x="291071" y="5531590"/>
            <a:ext cx="11480800" cy="400110"/>
          </a:xfrm>
          <a:prstGeom prst="rect">
            <a:avLst/>
          </a:prstGeom>
          <a:noFill/>
        </p:spPr>
        <p:txBody>
          <a:bodyPr wrap="square" rtlCol="0">
            <a:spAutoFit/>
          </a:bodyPr>
          <a:lstStyle/>
          <a:p>
            <a:pPr algn="ctr"/>
            <a:r>
              <a:rPr lang="en-PH" sz="2000" b="1" dirty="0">
                <a:solidFill>
                  <a:schemeClr val="bg1"/>
                </a:solidFill>
              </a:rPr>
              <a:t>THE KOREAN RURAL ECONOMICS INSTITUTE (KREI)’S INFORMATION SYSTEM</a:t>
            </a:r>
          </a:p>
        </p:txBody>
      </p:sp>
      <p:sp>
        <p:nvSpPr>
          <p:cNvPr id="6" name="Rectangle 5">
            <a:extLst>
              <a:ext uri="{FF2B5EF4-FFF2-40B4-BE49-F238E27FC236}">
                <a16:creationId xmlns:a16="http://schemas.microsoft.com/office/drawing/2014/main" id="{6FCB9BAE-40D9-18ED-6E08-B405AA318AEA}"/>
              </a:ext>
            </a:extLst>
          </p:cNvPr>
          <p:cNvSpPr/>
          <p:nvPr/>
        </p:nvSpPr>
        <p:spPr>
          <a:xfrm>
            <a:off x="685193" y="5531590"/>
            <a:ext cx="11059546" cy="117349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9804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lowchart: Delay 22">
            <a:extLst>
              <a:ext uri="{FF2B5EF4-FFF2-40B4-BE49-F238E27FC236}">
                <a16:creationId xmlns:a16="http://schemas.microsoft.com/office/drawing/2014/main" id="{D180EBFB-5730-D215-D30E-72997557E63C}"/>
              </a:ext>
            </a:extLst>
          </p:cNvPr>
          <p:cNvSpPr/>
          <p:nvPr/>
        </p:nvSpPr>
        <p:spPr>
          <a:xfrm rot="10800000">
            <a:off x="-2" y="4226314"/>
            <a:ext cx="2779059" cy="1211579"/>
          </a:xfrm>
          <a:prstGeom prst="flowChartDela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lowchart: Delay 21">
            <a:extLst>
              <a:ext uri="{FF2B5EF4-FFF2-40B4-BE49-F238E27FC236}">
                <a16:creationId xmlns:a16="http://schemas.microsoft.com/office/drawing/2014/main" id="{D0A0E98B-33BB-7436-ACBB-8939FC6A0405}"/>
              </a:ext>
            </a:extLst>
          </p:cNvPr>
          <p:cNvSpPr/>
          <p:nvPr/>
        </p:nvSpPr>
        <p:spPr>
          <a:xfrm rot="10800000">
            <a:off x="-3" y="2824594"/>
            <a:ext cx="2779059" cy="1316148"/>
          </a:xfrm>
          <a:prstGeom prst="flowChartDela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Delay 20">
            <a:extLst>
              <a:ext uri="{FF2B5EF4-FFF2-40B4-BE49-F238E27FC236}">
                <a16:creationId xmlns:a16="http://schemas.microsoft.com/office/drawing/2014/main" id="{C747BBA1-D0FD-85FD-29BB-BC68A1D717E2}"/>
              </a:ext>
            </a:extLst>
          </p:cNvPr>
          <p:cNvSpPr/>
          <p:nvPr/>
        </p:nvSpPr>
        <p:spPr>
          <a:xfrm rot="10800000">
            <a:off x="0" y="1381055"/>
            <a:ext cx="2779059" cy="1350135"/>
          </a:xfrm>
          <a:prstGeom prst="flowChartDela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3C1DA94-DEB3-761D-4052-631E0F569FEF}"/>
              </a:ext>
            </a:extLst>
          </p:cNvPr>
          <p:cNvSpPr/>
          <p:nvPr/>
        </p:nvSpPr>
        <p:spPr>
          <a:xfrm>
            <a:off x="5549997" y="5642659"/>
            <a:ext cx="6515936" cy="3649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8048E01-6E0E-7BA2-04C8-5894EB0F9881}"/>
              </a:ext>
            </a:extLst>
          </p:cNvPr>
          <p:cNvSpPr/>
          <p:nvPr/>
        </p:nvSpPr>
        <p:spPr>
          <a:xfrm>
            <a:off x="197224" y="5642659"/>
            <a:ext cx="5190564" cy="92333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0B39CD08-671F-86F4-8649-1ECCC4B65034}"/>
              </a:ext>
            </a:extLst>
          </p:cNvPr>
          <p:cNvSpPr/>
          <p:nvPr/>
        </p:nvSpPr>
        <p:spPr>
          <a:xfrm>
            <a:off x="2550006" y="4237564"/>
            <a:ext cx="9417876" cy="1200329"/>
          </a:xfrm>
          <a:prstGeom prst="roundRect">
            <a:avLst/>
          </a:prstGeom>
          <a:solidFill>
            <a:schemeClr val="bg1"/>
          </a:solidFill>
          <a:ln>
            <a:solidFill>
              <a:schemeClr val="accent1">
                <a:lumMod val="7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44810AE7-B501-D048-46C2-E44C4278DB72}"/>
              </a:ext>
            </a:extLst>
          </p:cNvPr>
          <p:cNvSpPr/>
          <p:nvPr/>
        </p:nvSpPr>
        <p:spPr>
          <a:xfrm>
            <a:off x="2550006" y="2848692"/>
            <a:ext cx="9417876" cy="1266185"/>
          </a:xfrm>
          <a:prstGeom prst="roundRect">
            <a:avLst/>
          </a:prstGeom>
          <a:solidFill>
            <a:schemeClr val="bg1"/>
          </a:solidFill>
          <a:ln>
            <a:solidFill>
              <a:schemeClr val="accent1">
                <a:lumMod val="7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A264AE93-4C7F-F48C-DDD9-07EEA2B9D56F}"/>
              </a:ext>
            </a:extLst>
          </p:cNvPr>
          <p:cNvSpPr/>
          <p:nvPr/>
        </p:nvSpPr>
        <p:spPr>
          <a:xfrm>
            <a:off x="2550006" y="1396218"/>
            <a:ext cx="9417876" cy="1324987"/>
          </a:xfrm>
          <a:prstGeom prst="roundRect">
            <a:avLst/>
          </a:prstGeom>
          <a:solidFill>
            <a:schemeClr val="bg1"/>
          </a:solidFill>
          <a:ln>
            <a:solidFill>
              <a:schemeClr val="accent1">
                <a:lumMod val="7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758462" y="80024"/>
            <a:ext cx="8847015" cy="523220"/>
          </a:xfrm>
          <a:prstGeom prst="rect">
            <a:avLst/>
          </a:prstGeom>
          <a:noFill/>
        </p:spPr>
        <p:txBody>
          <a:bodyPr wrap="square" rtlCol="0">
            <a:spAutoFit/>
          </a:bodyPr>
          <a:lstStyle/>
          <a:p>
            <a:r>
              <a:rPr lang="en-PH" sz="2800" b="1" dirty="0"/>
              <a:t>HISTORY OF </a:t>
            </a:r>
            <a:r>
              <a:rPr lang="en-PH" sz="2800" b="1" dirty="0">
                <a:highlight>
                  <a:srgbClr val="FFFF00"/>
                </a:highlight>
              </a:rPr>
              <a:t>KIST(SERI)-System Integration(* only IS part)</a:t>
            </a:r>
          </a:p>
        </p:txBody>
      </p:sp>
      <p:sp>
        <p:nvSpPr>
          <p:cNvPr id="5" name="TextBox 4"/>
          <p:cNvSpPr txBox="1"/>
          <p:nvPr/>
        </p:nvSpPr>
        <p:spPr>
          <a:xfrm>
            <a:off x="522515" y="532609"/>
            <a:ext cx="10981592" cy="738664"/>
          </a:xfrm>
          <a:prstGeom prst="rect">
            <a:avLst/>
          </a:prstGeom>
          <a:noFill/>
        </p:spPr>
        <p:txBody>
          <a:bodyPr wrap="square" rtlCol="0">
            <a:spAutoFit/>
          </a:bodyPr>
          <a:lstStyle/>
          <a:p>
            <a:pPr algn="ctr"/>
            <a:r>
              <a:rPr lang="en-PH" sz="1400" dirty="0"/>
              <a:t>and the establishment of a research computer network from the late 1980 to the early 1990s   KAIST SERI stands for ‘System Engineering Research Institute; and is an institution that has played a pivotal role in the development of the information industry and science and technology in Korea. In particularly, it made important contributions to the introduction of the national supercomputer </a:t>
            </a:r>
          </a:p>
        </p:txBody>
      </p:sp>
      <p:sp>
        <p:nvSpPr>
          <p:cNvPr id="2" name="TextBox 1"/>
          <p:cNvSpPr txBox="1"/>
          <p:nvPr/>
        </p:nvSpPr>
        <p:spPr>
          <a:xfrm>
            <a:off x="224118" y="1718730"/>
            <a:ext cx="2692172" cy="646331"/>
          </a:xfrm>
          <a:prstGeom prst="rect">
            <a:avLst/>
          </a:prstGeom>
          <a:noFill/>
        </p:spPr>
        <p:txBody>
          <a:bodyPr wrap="square" rtlCol="0">
            <a:spAutoFit/>
          </a:bodyPr>
          <a:lstStyle/>
          <a:p>
            <a:r>
              <a:rPr lang="en-PH" b="1" dirty="0">
                <a:solidFill>
                  <a:schemeClr val="bg1"/>
                </a:solidFill>
              </a:rPr>
              <a:t>1. ESTABLISHED AND EARLY ACTIVITIES</a:t>
            </a:r>
          </a:p>
        </p:txBody>
      </p:sp>
      <p:sp>
        <p:nvSpPr>
          <p:cNvPr id="3" name="TextBox 2"/>
          <p:cNvSpPr txBox="1"/>
          <p:nvPr/>
        </p:nvSpPr>
        <p:spPr>
          <a:xfrm>
            <a:off x="2550006" y="1398203"/>
            <a:ext cx="9301787" cy="1323439"/>
          </a:xfrm>
          <a:prstGeom prst="rect">
            <a:avLst/>
          </a:prstGeom>
          <a:noFill/>
          <a:ln>
            <a:solidFill>
              <a:schemeClr val="bg1"/>
            </a:solidFill>
          </a:ln>
        </p:spPr>
        <p:txBody>
          <a:bodyPr wrap="square" rtlCol="0">
            <a:spAutoFit/>
          </a:bodyPr>
          <a:lstStyle/>
          <a:p>
            <a:pPr marL="342900" indent="-342900">
              <a:buFont typeface="Arial" panose="020B0604020202020204" pitchFamily="34" charset="0"/>
              <a:buChar char="•"/>
            </a:pPr>
            <a:r>
              <a:rPr lang="en-PH" sz="2000" dirty="0"/>
              <a:t>started as the system engineering centre under KIST and later developed into the systems engineering research institute</a:t>
            </a:r>
          </a:p>
          <a:p>
            <a:pPr marL="342900" indent="-342900">
              <a:buFont typeface="Arial" panose="020B0604020202020204" pitchFamily="34" charset="0"/>
              <a:buChar char="•"/>
            </a:pPr>
            <a:r>
              <a:rPr lang="en-PH" sz="2000" dirty="0"/>
              <a:t>In the late 1980s , SERI introduced Korea’s first super computer, the cray-2s causing a turning point in the domestic science and technology community. </a:t>
            </a:r>
          </a:p>
        </p:txBody>
      </p:sp>
      <p:sp>
        <p:nvSpPr>
          <p:cNvPr id="7" name="TextBox 6"/>
          <p:cNvSpPr txBox="1"/>
          <p:nvPr/>
        </p:nvSpPr>
        <p:spPr>
          <a:xfrm>
            <a:off x="224118" y="3009495"/>
            <a:ext cx="2631141" cy="923330"/>
          </a:xfrm>
          <a:prstGeom prst="rect">
            <a:avLst/>
          </a:prstGeom>
          <a:noFill/>
        </p:spPr>
        <p:txBody>
          <a:bodyPr wrap="square" rtlCol="0">
            <a:spAutoFit/>
          </a:bodyPr>
          <a:lstStyle/>
          <a:p>
            <a:r>
              <a:rPr lang="en-PH" b="1" dirty="0">
                <a:solidFill>
                  <a:schemeClr val="bg1"/>
                </a:solidFill>
              </a:rPr>
              <a:t>2. ESTABLISHED OF RESEARCH COMPUTER NETWORK (KREONET)</a:t>
            </a:r>
          </a:p>
        </p:txBody>
      </p:sp>
      <p:sp>
        <p:nvSpPr>
          <p:cNvPr id="8" name="TextBox 7"/>
          <p:cNvSpPr txBox="1"/>
          <p:nvPr/>
        </p:nvSpPr>
        <p:spPr>
          <a:xfrm>
            <a:off x="2550006" y="2891672"/>
            <a:ext cx="9301787" cy="1200329"/>
          </a:xfrm>
          <a:prstGeom prst="rect">
            <a:avLst/>
          </a:prstGeom>
          <a:noFill/>
        </p:spPr>
        <p:txBody>
          <a:bodyPr wrap="square" rtlCol="0">
            <a:spAutoFit/>
          </a:bodyPr>
          <a:lstStyle/>
          <a:p>
            <a:pPr marL="342900" indent="-342900">
              <a:buFont typeface="Arial" panose="020B0604020202020204" pitchFamily="34" charset="0"/>
              <a:buChar char="•"/>
            </a:pPr>
            <a:r>
              <a:rPr lang="en-PH" dirty="0"/>
              <a:t>Since 1968, SERI has been in charge of the construction of a research computer network under supervisor of the ministry of science and technology</a:t>
            </a:r>
          </a:p>
          <a:p>
            <a:pPr marL="342900" indent="-342900">
              <a:buFont typeface="Arial" panose="020B0604020202020204" pitchFamily="34" charset="0"/>
              <a:buChar char="•"/>
            </a:pPr>
            <a:r>
              <a:rPr lang="en-PH" dirty="0"/>
              <a:t>This project aimed to advance science and technology in KOREA by providing cutting-edge internet-based supercomputing</a:t>
            </a:r>
          </a:p>
        </p:txBody>
      </p:sp>
      <p:sp>
        <p:nvSpPr>
          <p:cNvPr id="9" name="Rectangle 2"/>
          <p:cNvSpPr>
            <a:spLocks noChangeArrowheads="1"/>
          </p:cNvSpPr>
          <p:nvPr/>
        </p:nvSpPr>
        <p:spPr bwMode="auto">
          <a:xfrm>
            <a:off x="0" y="1247679"/>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sp>
        <p:nvSpPr>
          <p:cNvPr id="11" name="Rectangle 10"/>
          <p:cNvSpPr/>
          <p:nvPr/>
        </p:nvSpPr>
        <p:spPr>
          <a:xfrm>
            <a:off x="2550006" y="4283783"/>
            <a:ext cx="9484231" cy="1200329"/>
          </a:xfrm>
          <a:prstGeom prst="rect">
            <a:avLst/>
          </a:prstGeom>
        </p:spPr>
        <p:txBody>
          <a:bodyPr wrap="square">
            <a:spAutoFit/>
          </a:bodyPr>
          <a:lstStyle/>
          <a:p>
            <a:pPr marL="285750" indent="-285750">
              <a:buFont typeface="Arial" panose="020B0604020202020204" pitchFamily="34" charset="0"/>
              <a:buChar char="•"/>
            </a:pPr>
            <a:r>
              <a:rPr lang="en-US" dirty="0"/>
              <a:t>From the introduction of computers in the 1960s to the 1980s, SERI was at the center of Korea's information industry history.</a:t>
            </a:r>
          </a:p>
          <a:p>
            <a:pPr marL="285750" indent="-285750">
              <a:buFont typeface="Arial" panose="020B0604020202020204" pitchFamily="34" charset="0"/>
              <a:buChar char="•"/>
            </a:pPr>
            <a:r>
              <a:rPr lang="en-US" dirty="0"/>
              <a:t>Under the leadership of Dr. </a:t>
            </a:r>
            <a:r>
              <a:rPr lang="en-US" dirty="0" err="1"/>
              <a:t>Seong</a:t>
            </a:r>
            <a:r>
              <a:rPr lang="en-US" dirty="0"/>
              <a:t> Ki-</a:t>
            </a:r>
            <a:r>
              <a:rPr lang="en-US" dirty="0" err="1"/>
              <a:t>gu</a:t>
            </a:r>
            <a:r>
              <a:rPr lang="en-US" dirty="0"/>
              <a:t> in particular, SERI played a pivotal role in the development of the domestic information industry.</a:t>
            </a:r>
          </a:p>
        </p:txBody>
      </p:sp>
      <p:sp>
        <p:nvSpPr>
          <p:cNvPr id="6" name="Rectangle 5"/>
          <p:cNvSpPr/>
          <p:nvPr/>
        </p:nvSpPr>
        <p:spPr>
          <a:xfrm>
            <a:off x="5549997" y="5688825"/>
            <a:ext cx="6520803" cy="830997"/>
          </a:xfrm>
          <a:prstGeom prst="rect">
            <a:avLst/>
          </a:prstGeom>
        </p:spPr>
        <p:txBody>
          <a:bodyPr wrap="square">
            <a:spAutoFit/>
          </a:bodyPr>
          <a:lstStyle/>
          <a:p>
            <a:pPr algn="ctr"/>
            <a:r>
              <a:rPr lang="en-PH" sz="1600" b="1" dirty="0">
                <a:solidFill>
                  <a:schemeClr val="bg1"/>
                </a:solidFill>
              </a:rPr>
              <a:t>WHAT WILL BE THE LESSONS LEARNED FROM </a:t>
            </a:r>
            <a:r>
              <a:rPr lang="en-PH" sz="1600" b="1" dirty="0">
                <a:solidFill>
                  <a:srgbClr val="FF0000"/>
                </a:solidFill>
              </a:rPr>
              <a:t>FAILURE?</a:t>
            </a:r>
          </a:p>
          <a:p>
            <a:pPr marL="285750" indent="-285750">
              <a:buFont typeface="Arial" panose="020B0604020202020204" pitchFamily="34" charset="0"/>
              <a:buChar char="•"/>
            </a:pPr>
            <a:r>
              <a:rPr lang="en-PH" sz="1600" dirty="0"/>
              <a:t> </a:t>
            </a:r>
            <a:r>
              <a:rPr lang="en-PH" sz="1600" dirty="0">
                <a:solidFill>
                  <a:srgbClr val="FF0000"/>
                </a:solidFill>
              </a:rPr>
              <a:t>100% of SW HOUSE founding members </a:t>
            </a:r>
            <a:r>
              <a:rPr lang="en-PH" sz="1600" dirty="0"/>
              <a:t>have moved on</a:t>
            </a:r>
          </a:p>
          <a:p>
            <a:pPr marL="285750" indent="-285750">
              <a:buFont typeface="Arial" panose="020B0604020202020204" pitchFamily="34" charset="0"/>
              <a:buChar char="•"/>
            </a:pPr>
            <a:r>
              <a:rPr lang="en-PH" sz="1600" dirty="0"/>
              <a:t> </a:t>
            </a:r>
            <a:r>
              <a:rPr lang="en-PH" sz="1600" dirty="0">
                <a:solidFill>
                  <a:srgbClr val="FF0000"/>
                </a:solidFill>
              </a:rPr>
              <a:t>Unrelated people</a:t>
            </a:r>
            <a:r>
              <a:rPr lang="en-PH" sz="1600" dirty="0"/>
              <a:t> take over and run a separate independent organization</a:t>
            </a:r>
          </a:p>
        </p:txBody>
      </p:sp>
      <p:sp>
        <p:nvSpPr>
          <p:cNvPr id="18" name="Rectangle 17">
            <a:extLst>
              <a:ext uri="{FF2B5EF4-FFF2-40B4-BE49-F238E27FC236}">
                <a16:creationId xmlns:a16="http://schemas.microsoft.com/office/drawing/2014/main" id="{ABC324F4-D9F4-6EC3-264B-F6704EF9FC53}"/>
              </a:ext>
            </a:extLst>
          </p:cNvPr>
          <p:cNvSpPr/>
          <p:nvPr/>
        </p:nvSpPr>
        <p:spPr>
          <a:xfrm>
            <a:off x="197224" y="5642659"/>
            <a:ext cx="5190564" cy="3472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C4F5769-A4A2-3B84-5417-E4B551904409}"/>
              </a:ext>
            </a:extLst>
          </p:cNvPr>
          <p:cNvSpPr txBox="1"/>
          <p:nvPr/>
        </p:nvSpPr>
        <p:spPr>
          <a:xfrm>
            <a:off x="224118" y="4387173"/>
            <a:ext cx="2443895" cy="923330"/>
          </a:xfrm>
          <a:prstGeom prst="rect">
            <a:avLst/>
          </a:prstGeom>
          <a:noFill/>
        </p:spPr>
        <p:txBody>
          <a:bodyPr wrap="square">
            <a:spAutoFit/>
          </a:bodyPr>
          <a:lstStyle/>
          <a:p>
            <a:r>
              <a:rPr lang="en-US" sz="1800" b="1" dirty="0">
                <a:solidFill>
                  <a:schemeClr val="bg1"/>
                </a:solidFill>
              </a:rPr>
              <a:t>3. Center of Information Industry Development</a:t>
            </a:r>
          </a:p>
        </p:txBody>
      </p:sp>
      <p:sp>
        <p:nvSpPr>
          <p:cNvPr id="10" name="Rectangle 9"/>
          <p:cNvSpPr/>
          <p:nvPr/>
        </p:nvSpPr>
        <p:spPr>
          <a:xfrm>
            <a:off x="126067" y="5642659"/>
            <a:ext cx="5344431" cy="923330"/>
          </a:xfrm>
          <a:prstGeom prst="rect">
            <a:avLst/>
          </a:prstGeom>
        </p:spPr>
        <p:txBody>
          <a:bodyPr wrap="square">
            <a:spAutoFit/>
          </a:bodyPr>
          <a:lstStyle/>
          <a:p>
            <a:pPr algn="ctr"/>
            <a:r>
              <a:rPr lang="en-PH" b="1" dirty="0">
                <a:solidFill>
                  <a:schemeClr val="bg1"/>
                </a:solidFill>
              </a:rPr>
              <a:t>WHAT TO BENCHMARK?</a:t>
            </a:r>
            <a:endParaRPr lang="en-PH" dirty="0">
              <a:solidFill>
                <a:schemeClr val="bg1"/>
              </a:solidFill>
            </a:endParaRPr>
          </a:p>
          <a:p>
            <a:pPr marL="285750" indent="-285750">
              <a:buFont typeface="Arial" panose="020B0604020202020204" pitchFamily="34" charset="0"/>
              <a:buChar char="•"/>
            </a:pPr>
            <a:r>
              <a:rPr lang="en-PH" dirty="0"/>
              <a:t>Reviewing the Need to Establish an </a:t>
            </a:r>
            <a:r>
              <a:rPr lang="en-PH" dirty="0">
                <a:solidFill>
                  <a:srgbClr val="FF0000"/>
                </a:solidFill>
              </a:rPr>
              <a:t>Agricultural Information Organization </a:t>
            </a:r>
            <a:r>
              <a:rPr lang="en-PH" dirty="0"/>
              <a:t>to Prepare for </a:t>
            </a:r>
            <a:r>
              <a:rPr lang="en-PH" dirty="0">
                <a:solidFill>
                  <a:srgbClr val="FF0000"/>
                </a:solidFill>
              </a:rPr>
              <a:t>Uncertainty</a:t>
            </a:r>
          </a:p>
        </p:txBody>
      </p:sp>
      <p:sp>
        <p:nvSpPr>
          <p:cNvPr id="19" name="Rectangle 18">
            <a:extLst>
              <a:ext uri="{FF2B5EF4-FFF2-40B4-BE49-F238E27FC236}">
                <a16:creationId xmlns:a16="http://schemas.microsoft.com/office/drawing/2014/main" id="{CCFB326A-F850-B7FF-74A6-C206C9E581EE}"/>
              </a:ext>
            </a:extLst>
          </p:cNvPr>
          <p:cNvSpPr/>
          <p:nvPr/>
        </p:nvSpPr>
        <p:spPr>
          <a:xfrm>
            <a:off x="5549997" y="5655266"/>
            <a:ext cx="6515936" cy="91072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6AB584AC-58CD-22EE-6B75-9EFDA90CAED5}"/>
              </a:ext>
            </a:extLst>
          </p:cNvPr>
          <p:cNvSpPr txBox="1"/>
          <p:nvPr/>
        </p:nvSpPr>
        <p:spPr>
          <a:xfrm>
            <a:off x="522515" y="233912"/>
            <a:ext cx="6105698" cy="369332"/>
          </a:xfrm>
          <a:prstGeom prst="rect">
            <a:avLst/>
          </a:prstGeom>
          <a:noFill/>
        </p:spPr>
        <p:txBody>
          <a:bodyPr wrap="square">
            <a:spAutoFit/>
          </a:bodyPr>
          <a:lstStyle/>
          <a:p>
            <a:r>
              <a:rPr lang="en-US" altLang="ko-KR" sz="1800" b="1" dirty="0">
                <a:solidFill>
                  <a:srgbClr val="FF0000"/>
                </a:solidFill>
              </a:rPr>
              <a:t>X</a:t>
            </a:r>
            <a:endParaRPr lang="ko-KR" altLang="en-US" sz="1800" b="1" dirty="0">
              <a:solidFill>
                <a:srgbClr val="FF0000"/>
              </a:solidFill>
            </a:endParaRPr>
          </a:p>
        </p:txBody>
      </p:sp>
    </p:spTree>
    <p:extLst>
      <p:ext uri="{BB962C8B-B14F-4D97-AF65-F5344CB8AC3E}">
        <p14:creationId xmlns:p14="http://schemas.microsoft.com/office/powerpoint/2010/main" val="5227758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a:spLocks noChangeArrowheads="1"/>
          </p:cNvSpPr>
          <p:nvPr/>
        </p:nvSpPr>
        <p:spPr bwMode="auto">
          <a:xfrm>
            <a:off x="2201422" y="756655"/>
            <a:ext cx="7862180"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300" b="1" i="0" u="none" strike="noStrike" cap="none" normalizeH="0" baseline="0" dirty="0">
                <a:ln>
                  <a:noFill/>
                </a:ln>
                <a:solidFill>
                  <a:schemeClr val="tx1"/>
                </a:solidFill>
                <a:effectLst/>
                <a:latin typeface="Arial" panose="020B0604020202020204" pitchFamily="34" charset="0"/>
              </a:rPr>
              <a:t>✅ Industry-Academia-Government Collaboration System to Respond to Agricultural Uncertainty</a:t>
            </a:r>
          </a:p>
        </p:txBody>
      </p:sp>
      <p:graphicFrame>
        <p:nvGraphicFramePr>
          <p:cNvPr id="8" name="Table 7"/>
          <p:cNvGraphicFramePr>
            <a:graphicFrameLocks noGrp="1"/>
          </p:cNvGraphicFramePr>
          <p:nvPr>
            <p:extLst>
              <p:ext uri="{D42A27DB-BD31-4B8C-83A1-F6EECF244321}">
                <p14:modId xmlns:p14="http://schemas.microsoft.com/office/powerpoint/2010/main" val="964307440"/>
              </p:ext>
            </p:extLst>
          </p:nvPr>
        </p:nvGraphicFramePr>
        <p:xfrm>
          <a:off x="92020" y="1299817"/>
          <a:ext cx="12007958" cy="4095342"/>
        </p:xfrm>
        <a:graphic>
          <a:graphicData uri="http://schemas.openxmlformats.org/drawingml/2006/table">
            <a:tbl>
              <a:tblPr firstRow="1" bandRow="1">
                <a:tableStyleId>{69CF1AB2-1976-4502-BF36-3FF5EA218861}</a:tableStyleId>
              </a:tblPr>
              <a:tblGrid>
                <a:gridCol w="5476526">
                  <a:extLst>
                    <a:ext uri="{9D8B030D-6E8A-4147-A177-3AD203B41FA5}">
                      <a16:colId xmlns:a16="http://schemas.microsoft.com/office/drawing/2014/main" val="20000"/>
                    </a:ext>
                  </a:extLst>
                </a:gridCol>
                <a:gridCol w="6531432">
                  <a:extLst>
                    <a:ext uri="{9D8B030D-6E8A-4147-A177-3AD203B41FA5}">
                      <a16:colId xmlns:a16="http://schemas.microsoft.com/office/drawing/2014/main" val="20001"/>
                    </a:ext>
                  </a:extLst>
                </a:gridCol>
              </a:tblGrid>
              <a:tr h="414100">
                <a:tc>
                  <a:txBody>
                    <a:bodyPr/>
                    <a:lstStyle/>
                    <a:p>
                      <a:pPr algn="ctr"/>
                      <a:r>
                        <a:rPr lang="en-PH" sz="2000" dirty="0"/>
                        <a:t>SECTOR</a:t>
                      </a:r>
                    </a:p>
                  </a:txBody>
                  <a:tcPr marL="58802" marR="58802" marT="29401" marB="29401" anchor="ctr"/>
                </a:tc>
                <a:tc>
                  <a:txBody>
                    <a:bodyPr/>
                    <a:lstStyle/>
                    <a:p>
                      <a:pPr algn="ctr"/>
                      <a:r>
                        <a:rPr lang="en-PH" sz="2000" dirty="0"/>
                        <a:t>ROLES AND TASKS</a:t>
                      </a:r>
                    </a:p>
                  </a:txBody>
                  <a:tcPr marL="58802" marR="58802" marT="29401" marB="29401" anchor="ctr"/>
                </a:tc>
                <a:extLst>
                  <a:ext uri="{0D108BD9-81ED-4DB2-BD59-A6C34878D82A}">
                    <a16:rowId xmlns:a16="http://schemas.microsoft.com/office/drawing/2014/main" val="10000"/>
                  </a:ext>
                </a:extLst>
              </a:tr>
              <a:tr h="769307">
                <a:tc>
                  <a:txBody>
                    <a:bodyPr/>
                    <a:lstStyle/>
                    <a:p>
                      <a:r>
                        <a:rPr lang="en-PH" sz="1600" b="1" dirty="0"/>
                        <a:t>Industry - Corporations</a:t>
                      </a:r>
                      <a:endParaRPr lang="en-PH" sz="1600" dirty="0"/>
                    </a:p>
                  </a:txBody>
                  <a:tcPr marL="58802" marR="58802" marT="29401" marB="29401" anchor="ctr"/>
                </a:tc>
                <a:tc>
                  <a:txBody>
                    <a:bodyPr/>
                    <a:lstStyle/>
                    <a:p>
                      <a:r>
                        <a:rPr lang="en-PH" sz="1400" b="1" dirty="0"/>
                        <a:t>- Develop and commercialize smart farming technologies</a:t>
                      </a:r>
                      <a:br>
                        <a:rPr lang="en-PH" sz="1400" b="1" dirty="0"/>
                      </a:br>
                      <a:r>
                        <a:rPr lang="en-PH" sz="1400" b="1" dirty="0"/>
                        <a:t>- Supply agricultural equipment using drones, IoT, sensors, etc.</a:t>
                      </a:r>
                      <a:br>
                        <a:rPr lang="en-PH" sz="1400" b="1" dirty="0"/>
                      </a:br>
                      <a:r>
                        <a:rPr lang="en-PH" sz="1400" b="1" dirty="0"/>
                        <a:t>- Provide weather data, satellite images, smart farm data (cloud platforms)</a:t>
                      </a:r>
                    </a:p>
                  </a:txBody>
                  <a:tcPr marL="58802" marR="58802" marT="29401" marB="29401" anchor="ctr"/>
                </a:tc>
                <a:extLst>
                  <a:ext uri="{0D108BD9-81ED-4DB2-BD59-A6C34878D82A}">
                    <a16:rowId xmlns:a16="http://schemas.microsoft.com/office/drawing/2014/main" val="10001"/>
                  </a:ext>
                </a:extLst>
              </a:tr>
              <a:tr h="980968">
                <a:tc>
                  <a:txBody>
                    <a:bodyPr/>
                    <a:lstStyle/>
                    <a:p>
                      <a:r>
                        <a:rPr lang="en-PH" sz="1600" b="1" dirty="0"/>
                        <a:t>Academia (Universities, Research Institutes)</a:t>
                      </a:r>
                      <a:endParaRPr lang="en-PH" sz="1600" dirty="0"/>
                    </a:p>
                  </a:txBody>
                  <a:tcPr marL="58802" marR="58802" marT="29401" marB="29401" anchor="ctr"/>
                </a:tc>
                <a:tc>
                  <a:txBody>
                    <a:bodyPr/>
                    <a:lstStyle/>
                    <a:p>
                      <a:r>
                        <a:rPr lang="en-US" sz="1400" b="1" dirty="0"/>
                        <a:t>- Conduct joint research and data analysis</a:t>
                      </a:r>
                      <a:br>
                        <a:rPr lang="en-US" sz="1400" b="1" dirty="0"/>
                      </a:br>
                      <a:r>
                        <a:rPr lang="en-US" sz="1400" b="1" dirty="0"/>
                        <a:t>- Study and develop agriculture-related technologies</a:t>
                      </a:r>
                      <a:br>
                        <a:rPr lang="en-US" sz="1400" b="1" dirty="0"/>
                      </a:br>
                      <a:r>
                        <a:rPr lang="en-US" sz="1400" b="1" dirty="0"/>
                        <a:t>- Research on early diagnosis of pests/diseases and climate change response</a:t>
                      </a:r>
                      <a:br>
                        <a:rPr lang="en-US" sz="1400" b="1" dirty="0"/>
                      </a:br>
                      <a:r>
                        <a:rPr lang="en-US" sz="1400" b="1" dirty="0"/>
                        <a:t>- Analyze supply/demand and price fluctuations of agricultural products</a:t>
                      </a:r>
                    </a:p>
                  </a:txBody>
                  <a:tcPr marL="58802" marR="58802" marT="29401" marB="29401" anchor="ctr"/>
                </a:tc>
                <a:extLst>
                  <a:ext uri="{0D108BD9-81ED-4DB2-BD59-A6C34878D82A}">
                    <a16:rowId xmlns:a16="http://schemas.microsoft.com/office/drawing/2014/main" val="10002"/>
                  </a:ext>
                </a:extLst>
              </a:tr>
              <a:tr h="805365">
                <a:tc>
                  <a:txBody>
                    <a:bodyPr/>
                    <a:lstStyle/>
                    <a:p>
                      <a:r>
                        <a:rPr lang="en-PH" sz="1600" b="1" dirty="0"/>
                        <a:t>Government - Authorities</a:t>
                      </a:r>
                      <a:endParaRPr lang="en-PH" sz="1600" dirty="0"/>
                    </a:p>
                  </a:txBody>
                  <a:tcPr marL="58802" marR="58802" marT="29401" marB="29401" anchor="ctr"/>
                </a:tc>
                <a:tc>
                  <a:txBody>
                    <a:bodyPr/>
                    <a:lstStyle/>
                    <a:p>
                      <a:r>
                        <a:rPr lang="en-US" sz="1400" b="1" dirty="0"/>
                        <a:t>- Provide accurate policy directions and information</a:t>
                      </a:r>
                      <a:br>
                        <a:rPr lang="en-US" sz="1400" b="1" dirty="0"/>
                      </a:br>
                      <a:r>
                        <a:rPr lang="en-US" sz="1400" b="1" dirty="0"/>
                        <a:t>- Establish and operate data collection systems for climate, pests/diseases, prices, etc.</a:t>
                      </a:r>
                      <a:br>
                        <a:rPr lang="en-US" sz="1400" b="1" dirty="0"/>
                      </a:br>
                      <a:r>
                        <a:rPr lang="en-US" sz="1400" b="1" dirty="0"/>
                        <a:t>- Share statistical and information systems (e.g., agricultural outlook center)</a:t>
                      </a:r>
                    </a:p>
                  </a:txBody>
                  <a:tcPr marL="58802" marR="58802" marT="29401" marB="29401" anchor="ctr"/>
                </a:tc>
                <a:extLst>
                  <a:ext uri="{0D108BD9-81ED-4DB2-BD59-A6C34878D82A}">
                    <a16:rowId xmlns:a16="http://schemas.microsoft.com/office/drawing/2014/main" val="10003"/>
                  </a:ext>
                </a:extLst>
              </a:tr>
              <a:tr h="1090003">
                <a:tc>
                  <a:txBody>
                    <a:bodyPr/>
                    <a:lstStyle/>
                    <a:p>
                      <a:r>
                        <a:rPr lang="en-PH" sz="1600" b="1" dirty="0"/>
                        <a:t>Expert Organizations / Research Institutes</a:t>
                      </a:r>
                      <a:endParaRPr lang="en-PH" sz="1600" dirty="0"/>
                    </a:p>
                  </a:txBody>
                  <a:tcPr marL="58802" marR="58802" marT="29401" marB="29401" anchor="ctr"/>
                </a:tc>
                <a:tc>
                  <a:txBody>
                    <a:bodyPr/>
                    <a:lstStyle/>
                    <a:p>
                      <a:r>
                        <a:rPr lang="en-PH" sz="1400" b="1" dirty="0"/>
                        <a:t>- Offer policy proposals (e.g., KREI: Korea Rural Economic Institute), agricultural outlook reports</a:t>
                      </a:r>
                      <a:br>
                        <a:rPr lang="en-PH" sz="1400" b="1" dirty="0"/>
                      </a:br>
                      <a:r>
                        <a:rPr lang="en-PH" sz="1400" b="1" dirty="0"/>
                        <a:t>- Analize global market trends</a:t>
                      </a:r>
                      <a:br>
                        <a:rPr lang="en-PH" sz="1400" b="1" dirty="0"/>
                      </a:br>
                      <a:r>
                        <a:rPr lang="en-PH" sz="1400" b="1" dirty="0"/>
                        <a:t>- Support government policy making</a:t>
                      </a:r>
                      <a:br>
                        <a:rPr lang="en-PH" sz="1400" b="1" dirty="0"/>
                      </a:br>
                      <a:r>
                        <a:rPr lang="en-PH" sz="1400" b="1" dirty="0"/>
                        <a:t>- Produce comprehensive statistics and data</a:t>
                      </a:r>
                    </a:p>
                  </a:txBody>
                  <a:tcPr marL="58802" marR="58802" marT="29401" marB="29401" anchor="ctr"/>
                </a:tc>
                <a:extLst>
                  <a:ext uri="{0D108BD9-81ED-4DB2-BD59-A6C34878D82A}">
                    <a16:rowId xmlns:a16="http://schemas.microsoft.com/office/drawing/2014/main" val="10004"/>
                  </a:ext>
                </a:extLst>
              </a:tr>
            </a:tbl>
          </a:graphicData>
        </a:graphic>
      </p:graphicFrame>
      <p:sp>
        <p:nvSpPr>
          <p:cNvPr id="2" name="Rectangle 1">
            <a:extLst>
              <a:ext uri="{FF2B5EF4-FFF2-40B4-BE49-F238E27FC236}">
                <a16:creationId xmlns:a16="http://schemas.microsoft.com/office/drawing/2014/main" id="{C44D7F6D-E7BD-25DD-EEDF-7D93B44BA8DA}"/>
              </a:ext>
            </a:extLst>
          </p:cNvPr>
          <p:cNvSpPr/>
          <p:nvPr/>
        </p:nvSpPr>
        <p:spPr>
          <a:xfrm>
            <a:off x="544513" y="113689"/>
            <a:ext cx="11175999" cy="707886"/>
          </a:xfrm>
          <a:prstGeom prst="rect">
            <a:avLst/>
          </a:prstGeom>
        </p:spPr>
        <p:txBody>
          <a:bodyPr wrap="square">
            <a:spAutoFit/>
          </a:bodyPr>
          <a:lstStyle/>
          <a:p>
            <a:pPr algn="ctr"/>
            <a:r>
              <a:rPr lang="en-US" sz="2000" b="1" dirty="0"/>
              <a:t>WHAT IS </a:t>
            </a:r>
            <a:r>
              <a:rPr lang="en-US" sz="2000" b="1" dirty="0">
                <a:highlight>
                  <a:srgbClr val="FFFF00"/>
                </a:highlight>
              </a:rPr>
              <a:t>THE COLLABORATIVE RELATIONSHIP </a:t>
            </a:r>
            <a:r>
              <a:rPr lang="en-US" sz="2000" b="1" dirty="0"/>
              <a:t>BETWEEN INDUSTRY, ACADEMIA, GOVERNMENT, AND RESEARCH TO ADDRESS </a:t>
            </a:r>
            <a:r>
              <a:rPr lang="en-US" sz="2000" b="1" dirty="0">
                <a:highlight>
                  <a:srgbClr val="FFFF00"/>
                </a:highlight>
              </a:rPr>
              <a:t>UNCERTAINLY IN AGRICULTURE  </a:t>
            </a:r>
          </a:p>
        </p:txBody>
      </p:sp>
      <p:sp>
        <p:nvSpPr>
          <p:cNvPr id="3" name="Rectangle 2">
            <a:extLst>
              <a:ext uri="{FF2B5EF4-FFF2-40B4-BE49-F238E27FC236}">
                <a16:creationId xmlns:a16="http://schemas.microsoft.com/office/drawing/2014/main" id="{90946E89-5B11-5D8E-D23A-794E93DC9627}"/>
              </a:ext>
            </a:extLst>
          </p:cNvPr>
          <p:cNvSpPr/>
          <p:nvPr/>
        </p:nvSpPr>
        <p:spPr>
          <a:xfrm>
            <a:off x="1330337" y="5645933"/>
            <a:ext cx="9531324" cy="1077218"/>
          </a:xfrm>
          <a:prstGeom prst="rect">
            <a:avLst/>
          </a:prstGeom>
        </p:spPr>
        <p:txBody>
          <a:bodyPr wrap="square">
            <a:spAutoFit/>
          </a:bodyPr>
          <a:lstStyle/>
          <a:p>
            <a:pPr algn="ctr"/>
            <a:r>
              <a:rPr lang="en-US" sz="1600" b="1" dirty="0"/>
              <a:t>Agriculture faces various uncertainties</a:t>
            </a:r>
            <a:r>
              <a:rPr lang="en-US" sz="1600" dirty="0"/>
              <a:t> such as climate change, disease outbreaks, price fluctuations, and policy changes. An effective response to these challenges requires a </a:t>
            </a:r>
            <a:r>
              <a:rPr lang="en-US" sz="1600" b="1" dirty="0"/>
              <a:t>collaborative system involving industry, academia, and government</a:t>
            </a:r>
            <a:r>
              <a:rPr lang="en-US" sz="1600" dirty="0"/>
              <a:t>. Below is an outline of the structure and specific roles of each sector in this collaboration system for addressing agricultural uncertainty.</a:t>
            </a:r>
          </a:p>
        </p:txBody>
      </p:sp>
      <p:sp>
        <p:nvSpPr>
          <p:cNvPr id="5" name="TextBox 4">
            <a:extLst>
              <a:ext uri="{FF2B5EF4-FFF2-40B4-BE49-F238E27FC236}">
                <a16:creationId xmlns:a16="http://schemas.microsoft.com/office/drawing/2014/main" id="{F8911A9D-3C45-FA37-7293-24B143722FF1}"/>
              </a:ext>
            </a:extLst>
          </p:cNvPr>
          <p:cNvSpPr txBox="1"/>
          <p:nvPr/>
        </p:nvSpPr>
        <p:spPr>
          <a:xfrm>
            <a:off x="3885677" y="992040"/>
            <a:ext cx="4420645" cy="307777"/>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dirty="0">
                <a:ln>
                  <a:noFill/>
                </a:ln>
                <a:solidFill>
                  <a:schemeClr val="tx1"/>
                </a:solidFill>
                <a:effectLst/>
                <a:latin typeface="Arial" panose="020B0604020202020204" pitchFamily="34" charset="0"/>
              </a:rPr>
              <a:t>(Uncertainty → Information, Measures → Information</a:t>
            </a:r>
            <a:r>
              <a:rPr kumimoji="0" lang="en-US" sz="1400" b="0" i="0" u="none" strike="noStrike" cap="none" normalizeH="0" baseline="0" dirty="0">
                <a:ln>
                  <a:noFill/>
                </a:ln>
                <a:solidFill>
                  <a:schemeClr val="tx1"/>
                </a:solidFill>
                <a:effectLst/>
                <a:latin typeface="Arial" panose="020B0604020202020204" pitchFamily="34" charset="0"/>
              </a:rPr>
              <a:t>)</a:t>
            </a:r>
          </a:p>
        </p:txBody>
      </p:sp>
      <p:sp>
        <p:nvSpPr>
          <p:cNvPr id="7" name="Rectangle 6">
            <a:extLst>
              <a:ext uri="{FF2B5EF4-FFF2-40B4-BE49-F238E27FC236}">
                <a16:creationId xmlns:a16="http://schemas.microsoft.com/office/drawing/2014/main" id="{4C8E886A-09E6-1BF5-6F70-A71828C985D7}"/>
              </a:ext>
            </a:extLst>
          </p:cNvPr>
          <p:cNvSpPr/>
          <p:nvPr/>
        </p:nvSpPr>
        <p:spPr>
          <a:xfrm>
            <a:off x="1398494" y="5645933"/>
            <a:ext cx="9531324" cy="1077218"/>
          </a:xfrm>
          <a:prstGeom prst="rect">
            <a:avLst/>
          </a:prstGeom>
          <a:no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6195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92760-D22B-998B-438A-A43398C24EA4}"/>
              </a:ext>
            </a:extLst>
          </p:cNvPr>
          <p:cNvSpPr/>
          <p:nvPr/>
        </p:nvSpPr>
        <p:spPr>
          <a:xfrm>
            <a:off x="806824" y="366558"/>
            <a:ext cx="2134312" cy="96644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81703A7-AD3E-9E1F-76B9-E6F33A2C1C39}"/>
              </a:ext>
            </a:extLst>
          </p:cNvPr>
          <p:cNvSpPr/>
          <p:nvPr/>
        </p:nvSpPr>
        <p:spPr>
          <a:xfrm>
            <a:off x="806824" y="1421764"/>
            <a:ext cx="2134312" cy="89994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73F0D13-4B0F-DBA2-1263-2E023DC49109}"/>
              </a:ext>
            </a:extLst>
          </p:cNvPr>
          <p:cNvSpPr/>
          <p:nvPr/>
        </p:nvSpPr>
        <p:spPr>
          <a:xfrm>
            <a:off x="815572" y="2416672"/>
            <a:ext cx="2134312" cy="10374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06919" y="945543"/>
            <a:ext cx="2334123" cy="307777"/>
          </a:xfrm>
          <a:prstGeom prst="rect">
            <a:avLst/>
          </a:prstGeom>
          <a:noFill/>
        </p:spPr>
        <p:txBody>
          <a:bodyPr wrap="square" rtlCol="0">
            <a:spAutoFit/>
          </a:bodyPr>
          <a:lstStyle/>
          <a:p>
            <a:pPr algn="ctr"/>
            <a:r>
              <a:rPr lang="en-PH" sz="1400" b="1" dirty="0">
                <a:solidFill>
                  <a:schemeClr val="bg1"/>
                </a:solidFill>
              </a:rPr>
              <a:t>PEST/DISEASE FORECASTING</a:t>
            </a:r>
            <a:endParaRPr lang="en-PH" sz="1400" dirty="0">
              <a:solidFill>
                <a:schemeClr val="bg1"/>
              </a:solidFill>
            </a:endParaRPr>
          </a:p>
        </p:txBody>
      </p:sp>
      <p:sp>
        <p:nvSpPr>
          <p:cNvPr id="36" name="TextBox 35"/>
          <p:cNvSpPr txBox="1"/>
          <p:nvPr/>
        </p:nvSpPr>
        <p:spPr>
          <a:xfrm>
            <a:off x="920145" y="1935187"/>
            <a:ext cx="2001189" cy="307777"/>
          </a:xfrm>
          <a:prstGeom prst="rect">
            <a:avLst/>
          </a:prstGeom>
          <a:noFill/>
        </p:spPr>
        <p:txBody>
          <a:bodyPr wrap="square" rtlCol="0">
            <a:spAutoFit/>
          </a:bodyPr>
          <a:lstStyle/>
          <a:p>
            <a:pPr algn="ctr"/>
            <a:r>
              <a:rPr lang="en-PH" sz="1400" b="1" dirty="0">
                <a:solidFill>
                  <a:schemeClr val="bg1"/>
                </a:solidFill>
              </a:rPr>
              <a:t>SMART FARM SUPPORT</a:t>
            </a:r>
            <a:endParaRPr lang="en-PH" sz="1400" dirty="0">
              <a:solidFill>
                <a:schemeClr val="bg1"/>
              </a:solidFill>
            </a:endParaRPr>
          </a:p>
        </p:txBody>
      </p:sp>
      <p:grpSp>
        <p:nvGrpSpPr>
          <p:cNvPr id="4" name="Group 3">
            <a:extLst>
              <a:ext uri="{FF2B5EF4-FFF2-40B4-BE49-F238E27FC236}">
                <a16:creationId xmlns:a16="http://schemas.microsoft.com/office/drawing/2014/main" id="{6F275ED1-6B09-1ECF-551D-A832BB454994}"/>
              </a:ext>
            </a:extLst>
          </p:cNvPr>
          <p:cNvGrpSpPr/>
          <p:nvPr/>
        </p:nvGrpSpPr>
        <p:grpSpPr>
          <a:xfrm>
            <a:off x="706919" y="2410470"/>
            <a:ext cx="2332129" cy="1043655"/>
            <a:chOff x="7829590" y="1402539"/>
            <a:chExt cx="2332129" cy="1043655"/>
          </a:xfrm>
        </p:grpSpPr>
        <p:pic>
          <p:nvPicPr>
            <p:cNvPr id="39" name="Picture 38"/>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8712353" y="1402539"/>
              <a:ext cx="566601" cy="566601"/>
            </a:xfrm>
            <a:prstGeom prst="rect">
              <a:avLst/>
            </a:prstGeom>
          </p:spPr>
        </p:pic>
        <p:sp>
          <p:nvSpPr>
            <p:cNvPr id="40" name="TextBox 39"/>
            <p:cNvSpPr txBox="1"/>
            <p:nvPr/>
          </p:nvSpPr>
          <p:spPr>
            <a:xfrm>
              <a:off x="7829590" y="1922974"/>
              <a:ext cx="2332129" cy="523220"/>
            </a:xfrm>
            <a:prstGeom prst="rect">
              <a:avLst/>
            </a:prstGeom>
            <a:noFill/>
          </p:spPr>
          <p:txBody>
            <a:bodyPr wrap="square" rtlCol="0">
              <a:spAutoFit/>
            </a:bodyPr>
            <a:lstStyle/>
            <a:p>
              <a:pPr algn="ctr"/>
              <a:r>
                <a:rPr lang="en-US" sz="1400" b="1" dirty="0">
                  <a:solidFill>
                    <a:schemeClr val="bg1"/>
                  </a:solidFill>
                </a:rPr>
                <a:t>AGRICULTURAL SUPPLY AND DEMAND FORECASTING</a:t>
              </a:r>
              <a:endParaRPr lang="en-US" sz="1400" dirty="0">
                <a:solidFill>
                  <a:schemeClr val="bg1"/>
                </a:solidFill>
              </a:endParaRPr>
            </a:p>
          </p:txBody>
        </p:sp>
      </p:grpSp>
      <p:sp>
        <p:nvSpPr>
          <p:cNvPr id="42" name="Rectangle 41"/>
          <p:cNvSpPr/>
          <p:nvPr/>
        </p:nvSpPr>
        <p:spPr>
          <a:xfrm>
            <a:off x="3030300" y="542175"/>
            <a:ext cx="8048964" cy="738664"/>
          </a:xfrm>
          <a:prstGeom prst="rect">
            <a:avLst/>
          </a:prstGeom>
        </p:spPr>
        <p:txBody>
          <a:bodyPr wrap="square">
            <a:spAutoFit/>
          </a:bodyPr>
          <a:lstStyle/>
          <a:p>
            <a:r>
              <a:rPr lang="en-US" sz="1400" b="1" dirty="0"/>
              <a:t>Rural Development Administration</a:t>
            </a:r>
            <a:r>
              <a:rPr lang="en-US" sz="1400" dirty="0"/>
              <a:t> + </a:t>
            </a:r>
            <a:r>
              <a:rPr lang="en-US" sz="1400" b="1" dirty="0"/>
              <a:t>Universities</a:t>
            </a:r>
            <a:r>
              <a:rPr lang="en-US" sz="1400" dirty="0"/>
              <a:t> + </a:t>
            </a:r>
            <a:r>
              <a:rPr lang="en-US" sz="1400" b="1" dirty="0"/>
              <a:t>Private drone companies</a:t>
            </a:r>
            <a:r>
              <a:rPr lang="en-US" sz="1400" dirty="0"/>
              <a:t> + </a:t>
            </a:r>
            <a:r>
              <a:rPr lang="en-US" sz="1400" b="1" dirty="0"/>
              <a:t>Ministry of Agriculture, Food and Rural Affairs</a:t>
            </a:r>
            <a:br>
              <a:rPr lang="en-US" sz="1400" dirty="0"/>
            </a:br>
            <a:r>
              <a:rPr lang="en-US" sz="1400" dirty="0"/>
              <a:t>→ Joint development of an AI-based real-time pest/disease forecasting platform</a:t>
            </a:r>
            <a:endParaRPr lang="en-PH" sz="1400" dirty="0"/>
          </a:p>
        </p:txBody>
      </p:sp>
      <p:sp>
        <p:nvSpPr>
          <p:cNvPr id="43" name="TextBox 42"/>
          <p:cNvSpPr txBox="1"/>
          <p:nvPr/>
        </p:nvSpPr>
        <p:spPr>
          <a:xfrm>
            <a:off x="3450206" y="-7097"/>
            <a:ext cx="5291588" cy="400110"/>
          </a:xfrm>
          <a:prstGeom prst="rect">
            <a:avLst/>
          </a:prstGeom>
          <a:noFill/>
        </p:spPr>
        <p:txBody>
          <a:bodyPr wrap="square" rtlCol="0">
            <a:spAutoFit/>
          </a:bodyPr>
          <a:lstStyle/>
          <a:p>
            <a:pPr lvl="0" algn="ctr" eaLnBrk="0" fontAlgn="base" hangingPunct="0">
              <a:spcBef>
                <a:spcPct val="0"/>
              </a:spcBef>
              <a:spcAft>
                <a:spcPct val="0"/>
              </a:spcAft>
            </a:pPr>
            <a:r>
              <a:rPr lang="en-US" sz="2000" b="1" dirty="0">
                <a:latin typeface="Arial" panose="020B0604020202020204" pitchFamily="34" charset="0"/>
              </a:rPr>
              <a:t>EXAMPLES OF COLLABORATION CASES</a:t>
            </a:r>
          </a:p>
        </p:txBody>
      </p:sp>
      <p:sp>
        <p:nvSpPr>
          <p:cNvPr id="44" name="Rectangle 43"/>
          <p:cNvSpPr/>
          <p:nvPr/>
        </p:nvSpPr>
        <p:spPr>
          <a:xfrm>
            <a:off x="3027366" y="1496138"/>
            <a:ext cx="7906642" cy="738664"/>
          </a:xfrm>
          <a:prstGeom prst="rect">
            <a:avLst/>
          </a:prstGeom>
        </p:spPr>
        <p:txBody>
          <a:bodyPr wrap="square">
            <a:spAutoFit/>
          </a:bodyPr>
          <a:lstStyle/>
          <a:p>
            <a:r>
              <a:rPr lang="en-US" sz="1400" b="1" dirty="0"/>
              <a:t>Korea Institute of Agricultural Science &amp; Technology</a:t>
            </a:r>
            <a:r>
              <a:rPr lang="en-US" sz="1400" dirty="0"/>
              <a:t> + </a:t>
            </a:r>
            <a:r>
              <a:rPr lang="en-US" sz="1400" b="1" dirty="0"/>
              <a:t>ICT companies</a:t>
            </a:r>
            <a:r>
              <a:rPr lang="en-US" sz="1400" dirty="0"/>
              <a:t> + </a:t>
            </a:r>
            <a:r>
              <a:rPr lang="en-US" sz="1400" b="1" dirty="0"/>
              <a:t>University research institutes</a:t>
            </a:r>
            <a:r>
              <a:rPr lang="en-US" sz="1400" dirty="0"/>
              <a:t> + </a:t>
            </a:r>
            <a:r>
              <a:rPr lang="en-US" sz="1400" b="1" dirty="0"/>
              <a:t>Local governments</a:t>
            </a:r>
            <a:br>
              <a:rPr lang="en-US" sz="1400" dirty="0"/>
            </a:br>
            <a:r>
              <a:rPr lang="en-US" sz="1400" dirty="0"/>
              <a:t>→ Implementation of automated control systems in facilities</a:t>
            </a:r>
          </a:p>
        </p:txBody>
      </p:sp>
      <p:sp>
        <p:nvSpPr>
          <p:cNvPr id="48" name="TextBox 47"/>
          <p:cNvSpPr txBox="1"/>
          <p:nvPr/>
        </p:nvSpPr>
        <p:spPr>
          <a:xfrm>
            <a:off x="3039048" y="2500018"/>
            <a:ext cx="8217304" cy="738664"/>
          </a:xfrm>
          <a:prstGeom prst="rect">
            <a:avLst/>
          </a:prstGeom>
          <a:noFill/>
        </p:spPr>
        <p:txBody>
          <a:bodyPr wrap="square" rtlCol="0">
            <a:spAutoFit/>
          </a:bodyPr>
          <a:lstStyle/>
          <a:p>
            <a:r>
              <a:rPr lang="en-US" sz="1400" b="1" dirty="0"/>
              <a:t>KREI (Korea Rural Economic Institute)</a:t>
            </a:r>
            <a:r>
              <a:rPr lang="en-US" sz="1400" dirty="0"/>
              <a:t> + </a:t>
            </a:r>
            <a:r>
              <a:rPr lang="en-US" sz="1400" b="1" dirty="0"/>
              <a:t>University modeling labs</a:t>
            </a:r>
            <a:r>
              <a:rPr lang="en-US" sz="1400" dirty="0"/>
              <a:t> + </a:t>
            </a:r>
            <a:r>
              <a:rPr lang="en-US" sz="1400" b="1" dirty="0"/>
              <a:t>Major distribution companies</a:t>
            </a:r>
            <a:r>
              <a:rPr lang="en-US" sz="1400" dirty="0"/>
              <a:t> + </a:t>
            </a:r>
            <a:r>
              <a:rPr lang="en-US" sz="1400" b="1" dirty="0"/>
              <a:t>Ministry of Agriculture, Food and Rural Affairs</a:t>
            </a:r>
            <a:br>
              <a:rPr lang="en-US" sz="1400" dirty="0"/>
            </a:br>
            <a:r>
              <a:rPr lang="en-US" sz="1400" dirty="0"/>
              <a:t>→ Establishment of a supply-demand forecasting system for key exported agricultural products</a:t>
            </a:r>
          </a:p>
        </p:txBody>
      </p:sp>
      <p:sp>
        <p:nvSpPr>
          <p:cNvPr id="6" name="Arrow: Pentagon 5">
            <a:extLst>
              <a:ext uri="{FF2B5EF4-FFF2-40B4-BE49-F238E27FC236}">
                <a16:creationId xmlns:a16="http://schemas.microsoft.com/office/drawing/2014/main" id="{498A7076-24A5-91AE-2C3C-6B42D47328A8}"/>
              </a:ext>
            </a:extLst>
          </p:cNvPr>
          <p:cNvSpPr/>
          <p:nvPr/>
        </p:nvSpPr>
        <p:spPr>
          <a:xfrm>
            <a:off x="2941136" y="366558"/>
            <a:ext cx="8435077" cy="966442"/>
          </a:xfrm>
          <a:prstGeom prst="homePlat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Pentagon 6">
            <a:extLst>
              <a:ext uri="{FF2B5EF4-FFF2-40B4-BE49-F238E27FC236}">
                <a16:creationId xmlns:a16="http://schemas.microsoft.com/office/drawing/2014/main" id="{EAA3FF19-5C68-ADF4-F5BC-C94D94B0AE64}"/>
              </a:ext>
            </a:extLst>
          </p:cNvPr>
          <p:cNvSpPr/>
          <p:nvPr/>
        </p:nvSpPr>
        <p:spPr>
          <a:xfrm>
            <a:off x="2938202" y="1434660"/>
            <a:ext cx="8435077" cy="887046"/>
          </a:xfrm>
          <a:prstGeom prst="homePlat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Pentagon 7">
            <a:extLst>
              <a:ext uri="{FF2B5EF4-FFF2-40B4-BE49-F238E27FC236}">
                <a16:creationId xmlns:a16="http://schemas.microsoft.com/office/drawing/2014/main" id="{9092B17C-DE5F-FBF0-3545-61399F812A23}"/>
              </a:ext>
            </a:extLst>
          </p:cNvPr>
          <p:cNvSpPr/>
          <p:nvPr/>
        </p:nvSpPr>
        <p:spPr>
          <a:xfrm>
            <a:off x="2949884" y="2416672"/>
            <a:ext cx="8435077" cy="1037453"/>
          </a:xfrm>
          <a:prstGeom prst="homePlat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9D31CB41-BA68-DE6F-9E09-22191BF51E27}"/>
              </a:ext>
            </a:extLst>
          </p:cNvPr>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1593576" y="1398263"/>
            <a:ext cx="566601" cy="566601"/>
          </a:xfrm>
          <a:prstGeom prst="rect">
            <a:avLst/>
          </a:prstGeom>
        </p:spPr>
      </p:pic>
      <p:pic>
        <p:nvPicPr>
          <p:cNvPr id="15" name="Picture 14">
            <a:extLst>
              <a:ext uri="{FF2B5EF4-FFF2-40B4-BE49-F238E27FC236}">
                <a16:creationId xmlns:a16="http://schemas.microsoft.com/office/drawing/2014/main" id="{9D31CB41-BA68-DE6F-9E09-22191BF51E27}"/>
              </a:ext>
            </a:extLst>
          </p:cNvPr>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1580933" y="375716"/>
            <a:ext cx="566601" cy="566601"/>
          </a:xfrm>
          <a:prstGeom prst="rect">
            <a:avLst/>
          </a:prstGeom>
        </p:spPr>
      </p:pic>
      <p:graphicFrame>
        <p:nvGraphicFramePr>
          <p:cNvPr id="16" name="Table 15">
            <a:extLst>
              <a:ext uri="{FF2B5EF4-FFF2-40B4-BE49-F238E27FC236}">
                <a16:creationId xmlns:a16="http://schemas.microsoft.com/office/drawing/2014/main" id="{ACEA459E-A790-9CC9-7644-D2DAA44C4EE0}"/>
              </a:ext>
            </a:extLst>
          </p:cNvPr>
          <p:cNvGraphicFramePr>
            <a:graphicFrameLocks noGrp="1"/>
          </p:cNvGraphicFramePr>
          <p:nvPr>
            <p:extLst>
              <p:ext uri="{D42A27DB-BD31-4B8C-83A1-F6EECF244321}">
                <p14:modId xmlns:p14="http://schemas.microsoft.com/office/powerpoint/2010/main" val="1727581592"/>
              </p:ext>
            </p:extLst>
          </p:nvPr>
        </p:nvGraphicFramePr>
        <p:xfrm>
          <a:off x="147918" y="3500017"/>
          <a:ext cx="11900647" cy="1552489"/>
        </p:xfrm>
        <a:graphic>
          <a:graphicData uri="http://schemas.openxmlformats.org/drawingml/2006/table">
            <a:tbl>
              <a:tblPr firstRow="1" bandRow="1">
                <a:tableStyleId>{69CF1AB2-1976-4502-BF36-3FF5EA218861}</a:tableStyleId>
              </a:tblPr>
              <a:tblGrid>
                <a:gridCol w="3162815">
                  <a:extLst>
                    <a:ext uri="{9D8B030D-6E8A-4147-A177-3AD203B41FA5}">
                      <a16:colId xmlns:a16="http://schemas.microsoft.com/office/drawing/2014/main" val="3635988185"/>
                    </a:ext>
                  </a:extLst>
                </a:gridCol>
                <a:gridCol w="8737832">
                  <a:extLst>
                    <a:ext uri="{9D8B030D-6E8A-4147-A177-3AD203B41FA5}">
                      <a16:colId xmlns:a16="http://schemas.microsoft.com/office/drawing/2014/main" val="1347666124"/>
                    </a:ext>
                  </a:extLst>
                </a:gridCol>
              </a:tblGrid>
              <a:tr h="363769">
                <a:tc>
                  <a:txBody>
                    <a:bodyPr/>
                    <a:lstStyle/>
                    <a:p>
                      <a:r>
                        <a:rPr lang="en-US" sz="1600" b="1" dirty="0"/>
                        <a:t>Data Sharing System:</a:t>
                      </a:r>
                    </a:p>
                  </a:txBody>
                  <a:tcPr/>
                </a:tc>
                <a:tc>
                  <a:txBody>
                    <a:bodyPr/>
                    <a:lstStyle/>
                    <a:p>
                      <a:r>
                        <a:rPr lang="en-US" sz="1400" b="1" dirty="0"/>
                        <a:t>Need for data standardization and an integrated platform among industry-academia-government-research sectors</a:t>
                      </a:r>
                    </a:p>
                  </a:txBody>
                  <a:tcPr/>
                </a:tc>
                <a:extLst>
                  <a:ext uri="{0D108BD9-81ED-4DB2-BD59-A6C34878D82A}">
                    <a16:rowId xmlns:a16="http://schemas.microsoft.com/office/drawing/2014/main" val="1297535998"/>
                  </a:ext>
                </a:extLst>
              </a:tr>
              <a:tr h="313765">
                <a:tc>
                  <a:txBody>
                    <a:bodyPr/>
                    <a:lstStyle/>
                    <a:p>
                      <a:r>
                        <a:rPr lang="en-US" sz="1600" b="1" dirty="0"/>
                        <a:t>Sustainable Financial Support:</a:t>
                      </a:r>
                    </a:p>
                  </a:txBody>
                  <a:tcPr/>
                </a:tc>
                <a:tc>
                  <a:txBody>
                    <a:bodyPr/>
                    <a:lstStyle/>
                    <a:p>
                      <a:r>
                        <a:rPr lang="en-US" sz="1400" b="1" dirty="0"/>
                        <a:t>Secure mid- to long-term R&amp;D and demonstration budget from the government</a:t>
                      </a:r>
                    </a:p>
                  </a:txBody>
                  <a:tcPr/>
                </a:tc>
                <a:extLst>
                  <a:ext uri="{0D108BD9-81ED-4DB2-BD59-A6C34878D82A}">
                    <a16:rowId xmlns:a16="http://schemas.microsoft.com/office/drawing/2014/main" val="1008023323"/>
                  </a:ext>
                </a:extLst>
              </a:tr>
              <a:tr h="168131">
                <a:tc>
                  <a:txBody>
                    <a:bodyPr/>
                    <a:lstStyle/>
                    <a:p>
                      <a:r>
                        <a:rPr lang="en-US" sz="1600" b="1" dirty="0"/>
                        <a:t>Reflecting Field Feedback:</a:t>
                      </a:r>
                    </a:p>
                  </a:txBody>
                  <a:tcPr/>
                </a:tc>
                <a:tc>
                  <a:txBody>
                    <a:bodyPr/>
                    <a:lstStyle/>
                    <a:p>
                      <a:r>
                        <a:rPr lang="en-US" sz="1400" b="1" dirty="0"/>
                        <a:t>Develop customized technologies that reflect the actual needs of farmers</a:t>
                      </a:r>
                    </a:p>
                  </a:txBody>
                  <a:tcPr/>
                </a:tc>
                <a:extLst>
                  <a:ext uri="{0D108BD9-81ED-4DB2-BD59-A6C34878D82A}">
                    <a16:rowId xmlns:a16="http://schemas.microsoft.com/office/drawing/2014/main" val="1336880300"/>
                  </a:ext>
                </a:extLst>
              </a:tr>
              <a:tr h="498176">
                <a:tc>
                  <a:txBody>
                    <a:bodyPr/>
                    <a:lstStyle/>
                    <a:p>
                      <a:r>
                        <a:rPr lang="en-US" sz="1600" b="1" dirty="0"/>
                        <a:t>Establish Governance: </a:t>
                      </a:r>
                    </a:p>
                  </a:txBody>
                  <a:tcPr/>
                </a:tc>
                <a:tc>
                  <a:txBody>
                    <a:bodyPr/>
                    <a:lstStyle/>
                    <a:p>
                      <a:r>
                        <a:rPr lang="en-US" sz="1400" b="1" dirty="0"/>
                        <a:t>Continuous operation of a joint steering body or consultative organization among industry-academia-government-research sectors</a:t>
                      </a:r>
                    </a:p>
                  </a:txBody>
                  <a:tcPr/>
                </a:tc>
                <a:extLst>
                  <a:ext uri="{0D108BD9-81ED-4DB2-BD59-A6C34878D82A}">
                    <a16:rowId xmlns:a16="http://schemas.microsoft.com/office/drawing/2014/main" val="926005987"/>
                  </a:ext>
                </a:extLst>
              </a:tr>
            </a:tbl>
          </a:graphicData>
        </a:graphic>
      </p:graphicFrame>
      <p:sp>
        <p:nvSpPr>
          <p:cNvPr id="18" name="TextBox 17">
            <a:extLst>
              <a:ext uri="{FF2B5EF4-FFF2-40B4-BE49-F238E27FC236}">
                <a16:creationId xmlns:a16="http://schemas.microsoft.com/office/drawing/2014/main" id="{F1ACFB4B-6D64-2C4E-9821-B4C61AD55330}"/>
              </a:ext>
            </a:extLst>
          </p:cNvPr>
          <p:cNvSpPr txBox="1"/>
          <p:nvPr/>
        </p:nvSpPr>
        <p:spPr>
          <a:xfrm>
            <a:off x="973661" y="5106519"/>
            <a:ext cx="10399618" cy="338554"/>
          </a:xfrm>
          <a:prstGeom prst="rect">
            <a:avLst/>
          </a:prstGeom>
          <a:noFill/>
        </p:spPr>
        <p:txBody>
          <a:bodyPr wrap="square">
            <a:spAutoFit/>
          </a:bodyPr>
          <a:lstStyle/>
          <a:p>
            <a:pPr algn="ctr"/>
            <a:r>
              <a:rPr lang="en-US" sz="1600" b="1" dirty="0"/>
              <a:t>Attributes of Information Collaboration in Agricultural Information Systems (AIS) in Response to Agricultural Uncertainty</a:t>
            </a:r>
          </a:p>
        </p:txBody>
      </p:sp>
      <p:sp>
        <p:nvSpPr>
          <p:cNvPr id="20" name="TextBox 19">
            <a:extLst>
              <a:ext uri="{FF2B5EF4-FFF2-40B4-BE49-F238E27FC236}">
                <a16:creationId xmlns:a16="http://schemas.microsoft.com/office/drawing/2014/main" id="{E87B17D4-6DB4-3D71-85D2-D97391A1709A}"/>
              </a:ext>
            </a:extLst>
          </p:cNvPr>
          <p:cNvSpPr txBox="1"/>
          <p:nvPr/>
        </p:nvSpPr>
        <p:spPr>
          <a:xfrm>
            <a:off x="0" y="5438873"/>
            <a:ext cx="6203575" cy="1384995"/>
          </a:xfrm>
          <a:prstGeom prst="rect">
            <a:avLst/>
          </a:prstGeom>
          <a:noFill/>
        </p:spPr>
        <p:txBody>
          <a:bodyPr wrap="square">
            <a:spAutoFit/>
          </a:bodyPr>
          <a:lstStyle/>
          <a:p>
            <a:pPr marL="285750" indent="-285750">
              <a:buFont typeface="Arial" panose="020B0604020202020204" pitchFamily="34" charset="0"/>
              <a:buChar char="•"/>
            </a:pPr>
            <a:r>
              <a:rPr lang="en-US" sz="1400" b="1" dirty="0"/>
              <a:t>Predicting and analyzing information in response to agricultural uncertainty is more difficult than in other industries.</a:t>
            </a:r>
          </a:p>
          <a:p>
            <a:pPr marL="285750" indent="-285750">
              <a:buFont typeface="Arial" panose="020B0604020202020204" pitchFamily="34" charset="0"/>
              <a:buChar char="•"/>
            </a:pPr>
            <a:r>
              <a:rPr lang="en-US" sz="1400" b="1" dirty="0"/>
              <a:t>Early economics and statistics developed with a focus on agriculture.</a:t>
            </a:r>
          </a:p>
          <a:p>
            <a:pPr marL="285750" indent="-285750">
              <a:buFont typeface="Arial" panose="020B0604020202020204" pitchFamily="34" charset="0"/>
              <a:buChar char="•"/>
            </a:pPr>
            <a:r>
              <a:rPr lang="en-US" sz="1400" b="1" dirty="0">
                <a:solidFill>
                  <a:srgbClr val="FF0000"/>
                </a:solidFill>
              </a:rPr>
              <a:t>AIS (Agricultural Information Systems) must be based on the premise that they are more complex than those in the secondary, tertiary, and quaternary industries.</a:t>
            </a:r>
          </a:p>
        </p:txBody>
      </p:sp>
      <p:cxnSp>
        <p:nvCxnSpPr>
          <p:cNvPr id="23" name="Straight Connector 22">
            <a:extLst>
              <a:ext uri="{FF2B5EF4-FFF2-40B4-BE49-F238E27FC236}">
                <a16:creationId xmlns:a16="http://schemas.microsoft.com/office/drawing/2014/main" id="{9276E522-7F29-D01B-EED6-BDE6759B6A4F}"/>
              </a:ext>
            </a:extLst>
          </p:cNvPr>
          <p:cNvCxnSpPr/>
          <p:nvPr/>
        </p:nvCxnSpPr>
        <p:spPr>
          <a:xfrm>
            <a:off x="0" y="5403013"/>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88079D8-B252-2A1D-889F-CF3621179DE2}"/>
              </a:ext>
            </a:extLst>
          </p:cNvPr>
          <p:cNvCxnSpPr>
            <a:cxnSpLocks/>
          </p:cNvCxnSpPr>
          <p:nvPr/>
        </p:nvCxnSpPr>
        <p:spPr>
          <a:xfrm>
            <a:off x="6275294" y="5403013"/>
            <a:ext cx="0" cy="138499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73E9CF36-4877-3333-263D-4236A0D971C7}"/>
              </a:ext>
            </a:extLst>
          </p:cNvPr>
          <p:cNvSpPr txBox="1"/>
          <p:nvPr/>
        </p:nvSpPr>
        <p:spPr>
          <a:xfrm>
            <a:off x="6248399" y="5410925"/>
            <a:ext cx="6089576" cy="1508105"/>
          </a:xfrm>
          <a:prstGeom prst="rect">
            <a:avLst/>
          </a:prstGeom>
          <a:noFill/>
        </p:spPr>
        <p:txBody>
          <a:bodyPr wrap="square">
            <a:spAutoFit/>
          </a:bodyPr>
          <a:lstStyle/>
          <a:p>
            <a:pPr marL="171450" indent="-171450">
              <a:buFont typeface="Arial" panose="020B0604020202020204" pitchFamily="34" charset="0"/>
              <a:buChar char="•"/>
            </a:pPr>
            <a:r>
              <a:rPr lang="en-US" sz="1100" b="1" dirty="0"/>
              <a:t>AIS is a system that challenges the impossible, involving </a:t>
            </a:r>
            <a:r>
              <a:rPr lang="en-US" sz="1200" b="1" dirty="0">
                <a:solidFill>
                  <a:srgbClr val="FF0000"/>
                </a:solidFill>
              </a:rPr>
              <a:t>not just technology but also socio-humanistic elements.</a:t>
            </a:r>
            <a:endParaRPr lang="en-US" sz="1100" b="1" dirty="0">
              <a:solidFill>
                <a:srgbClr val="FF0000"/>
              </a:solidFill>
            </a:endParaRPr>
          </a:p>
          <a:p>
            <a:pPr marL="171450" indent="-171450">
              <a:buFont typeface="Arial" panose="020B0604020202020204" pitchFamily="34" charset="0"/>
              <a:buChar char="•"/>
            </a:pPr>
            <a:r>
              <a:rPr lang="en-US" sz="1100" b="1" dirty="0"/>
              <a:t>In the case of the Philippines, the frequency of typhoons is above average, increasing uncertainty, making it necessary to </a:t>
            </a:r>
            <a:r>
              <a:rPr lang="en-US" sz="1200" b="1" dirty="0">
                <a:solidFill>
                  <a:srgbClr val="FF0000"/>
                </a:solidFill>
              </a:rPr>
              <a:t>establish an early warning system.</a:t>
            </a:r>
          </a:p>
          <a:p>
            <a:pPr marL="171450" indent="-171450">
              <a:buFont typeface="Arial" panose="020B0604020202020204" pitchFamily="34" charset="0"/>
              <a:buChar char="•"/>
            </a:pPr>
            <a:r>
              <a:rPr lang="en-US" sz="1100" b="1" dirty="0"/>
              <a:t>A system that continuously operates causal analysis and prediction of production factors, and prepares for changes in those factors, is needed.</a:t>
            </a:r>
          </a:p>
          <a:p>
            <a:pPr marL="171450" indent="-171450">
              <a:buFont typeface="Arial" panose="020B0604020202020204" pitchFamily="34" charset="0"/>
              <a:buChar char="•"/>
            </a:pPr>
            <a:r>
              <a:rPr lang="en-US" sz="1100" b="1" dirty="0"/>
              <a:t>Addressing and overcoming </a:t>
            </a:r>
            <a:r>
              <a:rPr lang="en-US" sz="1200" b="1" dirty="0">
                <a:solidFill>
                  <a:srgbClr val="FF0000"/>
                </a:solidFill>
              </a:rPr>
              <a:t>uncertainty is ultimately a data-related matter</a:t>
            </a:r>
            <a:r>
              <a:rPr lang="en-US" sz="1100" b="1" dirty="0"/>
              <a:t>, and it is recommended to establish a </a:t>
            </a:r>
            <a:r>
              <a:rPr lang="en-US" sz="1100" b="1" dirty="0">
                <a:solidFill>
                  <a:srgbClr val="FF0000"/>
                </a:solidFill>
              </a:rPr>
              <a:t>dedicated organization for leading information collaboration.</a:t>
            </a:r>
          </a:p>
        </p:txBody>
      </p:sp>
      <p:sp>
        <p:nvSpPr>
          <p:cNvPr id="3" name="TextBox 2">
            <a:extLst>
              <a:ext uri="{FF2B5EF4-FFF2-40B4-BE49-F238E27FC236}">
                <a16:creationId xmlns:a16="http://schemas.microsoft.com/office/drawing/2014/main" id="{5E23A6C6-AAC5-33BF-C4FC-3D8485B28379}"/>
              </a:ext>
            </a:extLst>
          </p:cNvPr>
          <p:cNvSpPr txBox="1"/>
          <p:nvPr/>
        </p:nvSpPr>
        <p:spPr>
          <a:xfrm>
            <a:off x="484216" y="216258"/>
            <a:ext cx="6172200" cy="369332"/>
          </a:xfrm>
          <a:prstGeom prst="rect">
            <a:avLst/>
          </a:prstGeom>
          <a:noFill/>
        </p:spPr>
        <p:txBody>
          <a:bodyPr wrap="square">
            <a:spAutoFit/>
          </a:bodyPr>
          <a:lstStyle/>
          <a:p>
            <a:r>
              <a:rPr lang="en-US" altLang="ko-KR" sz="1800" b="1" dirty="0">
                <a:solidFill>
                  <a:srgbClr val="FF0000"/>
                </a:solidFill>
              </a:rPr>
              <a:t>X</a:t>
            </a:r>
            <a:endParaRPr lang="ko-KR" altLang="en-US" sz="1800" b="1" dirty="0">
              <a:solidFill>
                <a:srgbClr val="FF0000"/>
              </a:solidFill>
            </a:endParaRPr>
          </a:p>
        </p:txBody>
      </p:sp>
    </p:spTree>
    <p:extLst>
      <p:ext uri="{BB962C8B-B14F-4D97-AF65-F5344CB8AC3E}">
        <p14:creationId xmlns:p14="http://schemas.microsoft.com/office/powerpoint/2010/main" val="39646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A4DFCD9B-5D46-868E-7108-5DF0948C579C}"/>
              </a:ext>
            </a:extLst>
          </p:cNvPr>
          <p:cNvSpPr/>
          <p:nvPr/>
        </p:nvSpPr>
        <p:spPr>
          <a:xfrm>
            <a:off x="7074126" y="5120688"/>
            <a:ext cx="3638479" cy="3308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9251F897-C54A-73EA-418F-7470DB6FFBAD}"/>
              </a:ext>
            </a:extLst>
          </p:cNvPr>
          <p:cNvSpPr/>
          <p:nvPr/>
        </p:nvSpPr>
        <p:spPr>
          <a:xfrm>
            <a:off x="1559500" y="5113056"/>
            <a:ext cx="4886124" cy="33846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00087" y="197574"/>
            <a:ext cx="11474003" cy="461665"/>
          </a:xfrm>
          <a:prstGeom prst="rect">
            <a:avLst/>
          </a:prstGeom>
        </p:spPr>
        <p:txBody>
          <a:bodyPr wrap="square">
            <a:spAutoFit/>
          </a:bodyPr>
          <a:lstStyle/>
          <a:p>
            <a:pPr algn="ctr"/>
            <a:r>
              <a:rPr lang="en-US" sz="2400" b="1" dirty="0"/>
              <a:t>Self-Assessment and Key Consulting Summary </a:t>
            </a:r>
            <a:r>
              <a:rPr lang="en-US" sz="2000" b="1" dirty="0"/>
              <a:t>Table Based on KAIS Benchmarking Criteria</a:t>
            </a:r>
            <a:endParaRPr lang="en-PH" sz="2000" b="1" dirty="0">
              <a:latin typeface="Calibri" panose="020F0502020204030204" pitchFamily="34" charset="0"/>
              <a:cs typeface="Calibri" panose="020F0502020204030204" pitchFamily="34" charset="0"/>
            </a:endParaRPr>
          </a:p>
        </p:txBody>
      </p:sp>
      <p:sp>
        <p:nvSpPr>
          <p:cNvPr id="5" name="Pentagon 4"/>
          <p:cNvSpPr/>
          <p:nvPr/>
        </p:nvSpPr>
        <p:spPr>
          <a:xfrm rot="5400000">
            <a:off x="2238230" y="72715"/>
            <a:ext cx="798860" cy="2156320"/>
          </a:xfrm>
          <a:prstGeom prst="homePlate">
            <a:avLst>
              <a:gd name="adj" fmla="val 24827"/>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6" name="Pentagon 5"/>
          <p:cNvSpPr/>
          <p:nvPr/>
        </p:nvSpPr>
        <p:spPr>
          <a:xfrm rot="5400000">
            <a:off x="4559498" y="71895"/>
            <a:ext cx="798860" cy="2156320"/>
          </a:xfrm>
          <a:prstGeom prst="homePlate">
            <a:avLst>
              <a:gd name="adj" fmla="val 24827"/>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Pentagon 6"/>
          <p:cNvSpPr/>
          <p:nvPr/>
        </p:nvSpPr>
        <p:spPr>
          <a:xfrm rot="5400000">
            <a:off x="6880765" y="72716"/>
            <a:ext cx="798860" cy="2156320"/>
          </a:xfrm>
          <a:prstGeom prst="homePlate">
            <a:avLst>
              <a:gd name="adj" fmla="val 24827"/>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 name="Pentagon 7"/>
          <p:cNvSpPr/>
          <p:nvPr/>
        </p:nvSpPr>
        <p:spPr>
          <a:xfrm rot="5400000">
            <a:off x="9202033" y="72715"/>
            <a:ext cx="798860" cy="2156320"/>
          </a:xfrm>
          <a:prstGeom prst="homePlate">
            <a:avLst>
              <a:gd name="adj" fmla="val 24827"/>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9" name="Rectangle 8"/>
          <p:cNvSpPr/>
          <p:nvPr/>
        </p:nvSpPr>
        <p:spPr>
          <a:xfrm>
            <a:off x="1559500" y="1673943"/>
            <a:ext cx="2156320" cy="651920"/>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3880768" y="1673943"/>
            <a:ext cx="2156320" cy="651920"/>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1" name="Rectangle 10"/>
          <p:cNvSpPr/>
          <p:nvPr/>
        </p:nvSpPr>
        <p:spPr>
          <a:xfrm>
            <a:off x="6202036" y="1673943"/>
            <a:ext cx="2156320" cy="651920"/>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Rectangle 11"/>
          <p:cNvSpPr/>
          <p:nvPr/>
        </p:nvSpPr>
        <p:spPr>
          <a:xfrm>
            <a:off x="8523303" y="1673943"/>
            <a:ext cx="2156320" cy="651920"/>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3" name="Rectangle 12"/>
          <p:cNvSpPr/>
          <p:nvPr/>
        </p:nvSpPr>
        <p:spPr>
          <a:xfrm>
            <a:off x="3880768" y="2449502"/>
            <a:ext cx="2156320" cy="651920"/>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4" name="Rectangle 13"/>
          <p:cNvSpPr/>
          <p:nvPr/>
        </p:nvSpPr>
        <p:spPr>
          <a:xfrm>
            <a:off x="6202036" y="2449501"/>
            <a:ext cx="2156320" cy="651922"/>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5" name="Rectangle 14"/>
          <p:cNvSpPr/>
          <p:nvPr/>
        </p:nvSpPr>
        <p:spPr>
          <a:xfrm>
            <a:off x="8523303" y="2449501"/>
            <a:ext cx="2156320" cy="651922"/>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6" name="Rectangle 15"/>
          <p:cNvSpPr/>
          <p:nvPr/>
        </p:nvSpPr>
        <p:spPr>
          <a:xfrm>
            <a:off x="1559500" y="2449502"/>
            <a:ext cx="2156320" cy="651920"/>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7" name="TextBox 16"/>
          <p:cNvSpPr txBox="1"/>
          <p:nvPr/>
        </p:nvSpPr>
        <p:spPr>
          <a:xfrm>
            <a:off x="1559500" y="849636"/>
            <a:ext cx="2156320" cy="400110"/>
          </a:xfrm>
          <a:prstGeom prst="rect">
            <a:avLst/>
          </a:prstGeom>
          <a:noFill/>
        </p:spPr>
        <p:txBody>
          <a:bodyPr wrap="square" rtlCol="0" anchor="ctr">
            <a:spAutoFit/>
          </a:bodyPr>
          <a:lstStyle/>
          <a:p>
            <a:pPr algn="ctr"/>
            <a:r>
              <a:rPr lang="en-PH" sz="2000" b="1" dirty="0">
                <a:solidFill>
                  <a:schemeClr val="bg1"/>
                </a:solidFill>
              </a:rPr>
              <a:t>STAGE</a:t>
            </a:r>
          </a:p>
        </p:txBody>
      </p:sp>
      <p:sp>
        <p:nvSpPr>
          <p:cNvPr id="18" name="TextBox 17"/>
          <p:cNvSpPr txBox="1"/>
          <p:nvPr/>
        </p:nvSpPr>
        <p:spPr>
          <a:xfrm>
            <a:off x="3880768" y="834843"/>
            <a:ext cx="2156320" cy="553998"/>
          </a:xfrm>
          <a:prstGeom prst="rect">
            <a:avLst/>
          </a:prstGeom>
          <a:noFill/>
        </p:spPr>
        <p:txBody>
          <a:bodyPr wrap="square" rtlCol="0">
            <a:spAutoFit/>
          </a:bodyPr>
          <a:lstStyle/>
          <a:p>
            <a:pPr algn="ctr"/>
            <a:r>
              <a:rPr lang="en-PH" sz="1500" b="1" dirty="0">
                <a:solidFill>
                  <a:schemeClr val="bg1"/>
                </a:solidFill>
              </a:rPr>
              <a:t>SELF-ASSESSMENT SUMMARY</a:t>
            </a:r>
          </a:p>
        </p:txBody>
      </p:sp>
      <p:sp>
        <p:nvSpPr>
          <p:cNvPr id="19" name="TextBox 18"/>
          <p:cNvSpPr txBox="1"/>
          <p:nvPr/>
        </p:nvSpPr>
        <p:spPr>
          <a:xfrm>
            <a:off x="6202036" y="823152"/>
            <a:ext cx="2156320" cy="923330"/>
          </a:xfrm>
          <a:prstGeom prst="rect">
            <a:avLst/>
          </a:prstGeom>
          <a:noFill/>
        </p:spPr>
        <p:txBody>
          <a:bodyPr wrap="square" rtlCol="0">
            <a:spAutoFit/>
          </a:bodyPr>
          <a:lstStyle/>
          <a:p>
            <a:pPr algn="ctr"/>
            <a:r>
              <a:rPr lang="en-PH" b="1" dirty="0">
                <a:solidFill>
                  <a:schemeClr val="bg1"/>
                </a:solidFill>
              </a:rPr>
              <a:t>CONSULTING KEYWORD</a:t>
            </a:r>
          </a:p>
          <a:p>
            <a:endParaRPr lang="en-PH" dirty="0"/>
          </a:p>
        </p:txBody>
      </p:sp>
      <p:sp>
        <p:nvSpPr>
          <p:cNvPr id="20" name="Rectangle 19"/>
          <p:cNvSpPr/>
          <p:nvPr/>
        </p:nvSpPr>
        <p:spPr>
          <a:xfrm>
            <a:off x="8523303" y="823152"/>
            <a:ext cx="2156321" cy="646331"/>
          </a:xfrm>
          <a:prstGeom prst="rect">
            <a:avLst/>
          </a:prstGeom>
        </p:spPr>
        <p:txBody>
          <a:bodyPr wrap="square">
            <a:spAutoFit/>
          </a:bodyPr>
          <a:lstStyle/>
          <a:p>
            <a:pPr algn="ctr"/>
            <a:r>
              <a:rPr lang="en-PH" b="1" dirty="0">
                <a:solidFill>
                  <a:schemeClr val="bg1"/>
                </a:solidFill>
              </a:rPr>
              <a:t>STAGE-BASED ANALYSIS</a:t>
            </a:r>
          </a:p>
        </p:txBody>
      </p:sp>
      <p:sp>
        <p:nvSpPr>
          <p:cNvPr id="21" name="Rectangle 20"/>
          <p:cNvSpPr/>
          <p:nvPr/>
        </p:nvSpPr>
        <p:spPr>
          <a:xfrm>
            <a:off x="3880768" y="3225058"/>
            <a:ext cx="2156320" cy="651920"/>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solidFill>
                  <a:schemeClr val="tx1"/>
                </a:solidFill>
              </a:rPr>
              <a:t>ICT(Convergence Technology)</a:t>
            </a:r>
          </a:p>
        </p:txBody>
      </p:sp>
      <p:sp>
        <p:nvSpPr>
          <p:cNvPr id="22" name="Rectangle 21"/>
          <p:cNvSpPr/>
          <p:nvPr/>
        </p:nvSpPr>
        <p:spPr>
          <a:xfrm>
            <a:off x="6202034" y="3225056"/>
            <a:ext cx="2156320" cy="651922"/>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3" name="Rectangle 22"/>
          <p:cNvSpPr/>
          <p:nvPr/>
        </p:nvSpPr>
        <p:spPr>
          <a:xfrm>
            <a:off x="8523303" y="3225056"/>
            <a:ext cx="2156320" cy="651922"/>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p:cNvSpPr/>
          <p:nvPr/>
        </p:nvSpPr>
        <p:spPr>
          <a:xfrm>
            <a:off x="1559500" y="3225058"/>
            <a:ext cx="2156320" cy="651920"/>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5" name="Rectangle 24"/>
          <p:cNvSpPr/>
          <p:nvPr/>
        </p:nvSpPr>
        <p:spPr>
          <a:xfrm>
            <a:off x="1559500" y="1720769"/>
            <a:ext cx="2156320" cy="535908"/>
          </a:xfrm>
          <a:prstGeom prst="rect">
            <a:avLst/>
          </a:prstGeom>
        </p:spPr>
        <p:txBody>
          <a:bodyPr wrap="square">
            <a:spAutoFit/>
          </a:bodyPr>
          <a:lstStyle/>
          <a:p>
            <a:r>
              <a:rPr lang="en-PH" sz="1600" dirty="0"/>
              <a:t>1. Personal Internal</a:t>
            </a:r>
            <a:br>
              <a:rPr lang="en-PH" sz="1600" dirty="0"/>
            </a:br>
            <a:r>
              <a:rPr lang="en-PH" sz="1600" dirty="0"/>
              <a:t>    Development</a:t>
            </a:r>
          </a:p>
        </p:txBody>
      </p:sp>
      <p:sp>
        <p:nvSpPr>
          <p:cNvPr id="26" name="Rectangle 25"/>
          <p:cNvSpPr/>
          <p:nvPr/>
        </p:nvSpPr>
        <p:spPr>
          <a:xfrm>
            <a:off x="1559500" y="2588505"/>
            <a:ext cx="2156320" cy="338469"/>
          </a:xfrm>
          <a:prstGeom prst="rect">
            <a:avLst/>
          </a:prstGeom>
        </p:spPr>
        <p:txBody>
          <a:bodyPr wrap="square">
            <a:spAutoFit/>
          </a:bodyPr>
          <a:lstStyle/>
          <a:p>
            <a:r>
              <a:rPr lang="en-PH" dirty="0"/>
              <a:t>2. Outsourcing</a:t>
            </a:r>
          </a:p>
        </p:txBody>
      </p:sp>
      <p:sp>
        <p:nvSpPr>
          <p:cNvPr id="27" name="Rectangle 26"/>
          <p:cNvSpPr/>
          <p:nvPr/>
        </p:nvSpPr>
        <p:spPr>
          <a:xfrm>
            <a:off x="1559500" y="3353589"/>
            <a:ext cx="2056233" cy="338469"/>
          </a:xfrm>
          <a:prstGeom prst="rect">
            <a:avLst/>
          </a:prstGeom>
        </p:spPr>
        <p:txBody>
          <a:bodyPr wrap="square">
            <a:spAutoFit/>
          </a:bodyPr>
          <a:lstStyle/>
          <a:p>
            <a:r>
              <a:rPr lang="en-PH" dirty="0"/>
              <a:t>3. Management</a:t>
            </a:r>
          </a:p>
        </p:txBody>
      </p:sp>
      <p:sp>
        <p:nvSpPr>
          <p:cNvPr id="28" name="Rectangle 27"/>
          <p:cNvSpPr/>
          <p:nvPr/>
        </p:nvSpPr>
        <p:spPr>
          <a:xfrm>
            <a:off x="3880768" y="3992845"/>
            <a:ext cx="2156320" cy="651920"/>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9" name="Rectangle 28"/>
          <p:cNvSpPr/>
          <p:nvPr/>
        </p:nvSpPr>
        <p:spPr>
          <a:xfrm>
            <a:off x="6202034" y="3992843"/>
            <a:ext cx="2156320" cy="651922"/>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PH" dirty="0">
              <a:solidFill>
                <a:schemeClr val="tx1"/>
              </a:solidFill>
            </a:endParaRPr>
          </a:p>
        </p:txBody>
      </p:sp>
      <p:sp>
        <p:nvSpPr>
          <p:cNvPr id="30" name="Rectangle 29"/>
          <p:cNvSpPr/>
          <p:nvPr/>
        </p:nvSpPr>
        <p:spPr>
          <a:xfrm>
            <a:off x="8523302" y="3992842"/>
            <a:ext cx="2156320" cy="651922"/>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PH" sz="1500" dirty="0">
              <a:solidFill>
                <a:schemeClr val="tx1"/>
              </a:solidFill>
            </a:endParaRPr>
          </a:p>
        </p:txBody>
      </p:sp>
      <p:sp>
        <p:nvSpPr>
          <p:cNvPr id="31" name="Rectangle 30"/>
          <p:cNvSpPr/>
          <p:nvPr/>
        </p:nvSpPr>
        <p:spPr>
          <a:xfrm>
            <a:off x="1559500" y="3992845"/>
            <a:ext cx="2156320" cy="651920"/>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2" name="Rectangle 31"/>
          <p:cNvSpPr/>
          <p:nvPr/>
        </p:nvSpPr>
        <p:spPr>
          <a:xfrm>
            <a:off x="1559500" y="4052444"/>
            <a:ext cx="2016863" cy="592320"/>
          </a:xfrm>
          <a:prstGeom prst="rect">
            <a:avLst/>
          </a:prstGeom>
        </p:spPr>
        <p:txBody>
          <a:bodyPr wrap="square">
            <a:spAutoFit/>
          </a:bodyPr>
          <a:lstStyle/>
          <a:p>
            <a:r>
              <a:rPr lang="en-PH" dirty="0"/>
              <a:t>4. System</a:t>
            </a:r>
            <a:br>
              <a:rPr lang="en-PH" dirty="0"/>
            </a:br>
            <a:r>
              <a:rPr lang="en-PH" dirty="0"/>
              <a:t>    Integration</a:t>
            </a:r>
          </a:p>
        </p:txBody>
      </p:sp>
      <p:sp>
        <p:nvSpPr>
          <p:cNvPr id="33" name="Rectangle 32"/>
          <p:cNvSpPr/>
          <p:nvPr/>
        </p:nvSpPr>
        <p:spPr>
          <a:xfrm>
            <a:off x="4003572" y="1720751"/>
            <a:ext cx="1914625" cy="584775"/>
          </a:xfrm>
          <a:prstGeom prst="rect">
            <a:avLst/>
          </a:prstGeom>
          <a:noFill/>
        </p:spPr>
        <p:txBody>
          <a:bodyPr wrap="square">
            <a:spAutoFit/>
          </a:bodyPr>
          <a:lstStyle/>
          <a:p>
            <a:pPr algn="ctr"/>
            <a:r>
              <a:rPr lang="en-PH" sz="1600" dirty="0"/>
              <a:t>Enhance Staff </a:t>
            </a:r>
            <a:br>
              <a:rPr lang="en-PH" sz="1600" dirty="0"/>
            </a:br>
            <a:r>
              <a:rPr lang="en-PH" sz="1600" dirty="0"/>
              <a:t>Ability</a:t>
            </a:r>
          </a:p>
        </p:txBody>
      </p:sp>
      <p:sp>
        <p:nvSpPr>
          <p:cNvPr id="34" name="Rectangle 33"/>
          <p:cNvSpPr/>
          <p:nvPr/>
        </p:nvSpPr>
        <p:spPr>
          <a:xfrm>
            <a:off x="3913751" y="2513473"/>
            <a:ext cx="2123335" cy="646331"/>
          </a:xfrm>
          <a:prstGeom prst="rect">
            <a:avLst/>
          </a:prstGeom>
        </p:spPr>
        <p:txBody>
          <a:bodyPr wrap="square">
            <a:spAutoFit/>
          </a:bodyPr>
          <a:lstStyle/>
          <a:p>
            <a:pPr algn="ctr"/>
            <a:r>
              <a:rPr lang="en-PH" dirty="0"/>
              <a:t>Outsourcing only few</a:t>
            </a:r>
          </a:p>
        </p:txBody>
      </p:sp>
      <p:sp>
        <p:nvSpPr>
          <p:cNvPr id="35" name="Rectangle 34"/>
          <p:cNvSpPr/>
          <p:nvPr/>
        </p:nvSpPr>
        <p:spPr>
          <a:xfrm>
            <a:off x="3913751" y="4010135"/>
            <a:ext cx="2123336" cy="646331"/>
          </a:xfrm>
          <a:prstGeom prst="rect">
            <a:avLst/>
          </a:prstGeom>
        </p:spPr>
        <p:txBody>
          <a:bodyPr wrap="square">
            <a:spAutoFit/>
          </a:bodyPr>
          <a:lstStyle/>
          <a:p>
            <a:pPr algn="ctr"/>
            <a:r>
              <a:rPr lang="en-PH" dirty="0"/>
              <a:t>Regional, Stakeholder</a:t>
            </a:r>
          </a:p>
        </p:txBody>
      </p:sp>
      <p:sp>
        <p:nvSpPr>
          <p:cNvPr id="36" name="Rectangle 35"/>
          <p:cNvSpPr/>
          <p:nvPr/>
        </p:nvSpPr>
        <p:spPr>
          <a:xfrm>
            <a:off x="6235018" y="1737803"/>
            <a:ext cx="2169396" cy="553998"/>
          </a:xfrm>
          <a:prstGeom prst="rect">
            <a:avLst/>
          </a:prstGeom>
        </p:spPr>
        <p:txBody>
          <a:bodyPr wrap="square">
            <a:spAutoFit/>
          </a:bodyPr>
          <a:lstStyle/>
          <a:p>
            <a:r>
              <a:rPr lang="en-PH" sz="1500" dirty="0"/>
              <a:t>1. Improve documentation capability</a:t>
            </a:r>
          </a:p>
        </p:txBody>
      </p:sp>
      <p:sp>
        <p:nvSpPr>
          <p:cNvPr id="37" name="Rectangle 36"/>
          <p:cNvSpPr/>
          <p:nvPr/>
        </p:nvSpPr>
        <p:spPr>
          <a:xfrm>
            <a:off x="6235018" y="2479298"/>
            <a:ext cx="2241215" cy="646331"/>
          </a:xfrm>
          <a:prstGeom prst="rect">
            <a:avLst/>
          </a:prstGeom>
        </p:spPr>
        <p:txBody>
          <a:bodyPr wrap="square">
            <a:spAutoFit/>
          </a:bodyPr>
          <a:lstStyle/>
          <a:p>
            <a:r>
              <a:rPr lang="en-PH" dirty="0"/>
              <a:t>2. The Korean audit of outsourcing</a:t>
            </a:r>
          </a:p>
        </p:txBody>
      </p:sp>
      <p:sp>
        <p:nvSpPr>
          <p:cNvPr id="38" name="Rectangle 37"/>
          <p:cNvSpPr/>
          <p:nvPr/>
        </p:nvSpPr>
        <p:spPr>
          <a:xfrm>
            <a:off x="6235018" y="3362996"/>
            <a:ext cx="2473434" cy="400110"/>
          </a:xfrm>
          <a:prstGeom prst="rect">
            <a:avLst/>
          </a:prstGeom>
        </p:spPr>
        <p:txBody>
          <a:bodyPr wrap="none">
            <a:spAutoFit/>
          </a:bodyPr>
          <a:lstStyle/>
          <a:p>
            <a:r>
              <a:rPr lang="en-PH" dirty="0"/>
              <a:t>3.</a:t>
            </a:r>
            <a:r>
              <a:rPr lang="en-PH" sz="2000" dirty="0">
                <a:solidFill>
                  <a:srgbClr val="FF0000"/>
                </a:solidFill>
              </a:rPr>
              <a:t>Summary DB(Jump)</a:t>
            </a:r>
            <a:endParaRPr lang="en-PH" dirty="0">
              <a:solidFill>
                <a:srgbClr val="FF0000"/>
              </a:solidFill>
            </a:endParaRPr>
          </a:p>
        </p:txBody>
      </p:sp>
      <p:sp>
        <p:nvSpPr>
          <p:cNvPr id="39" name="Rectangle 38"/>
          <p:cNvSpPr/>
          <p:nvPr/>
        </p:nvSpPr>
        <p:spPr>
          <a:xfrm>
            <a:off x="8556286" y="2390748"/>
            <a:ext cx="2288284" cy="784830"/>
          </a:xfrm>
          <a:prstGeom prst="rect">
            <a:avLst/>
          </a:prstGeom>
        </p:spPr>
        <p:txBody>
          <a:bodyPr wrap="square">
            <a:spAutoFit/>
          </a:bodyPr>
          <a:lstStyle/>
          <a:p>
            <a:r>
              <a:rPr lang="en-US" sz="1500" dirty="0"/>
              <a:t>It seems like a situation moving from stage 1 to stage 2</a:t>
            </a:r>
            <a:endParaRPr lang="en-PH" sz="1500" dirty="0"/>
          </a:p>
        </p:txBody>
      </p:sp>
      <p:sp>
        <p:nvSpPr>
          <p:cNvPr id="40" name="Rectangle 39"/>
          <p:cNvSpPr/>
          <p:nvPr/>
        </p:nvSpPr>
        <p:spPr>
          <a:xfrm>
            <a:off x="8568672" y="3270663"/>
            <a:ext cx="2110950" cy="553998"/>
          </a:xfrm>
          <a:prstGeom prst="rect">
            <a:avLst/>
          </a:prstGeom>
        </p:spPr>
        <p:txBody>
          <a:bodyPr wrap="square">
            <a:spAutoFit/>
          </a:bodyPr>
          <a:lstStyle/>
          <a:p>
            <a:r>
              <a:rPr lang="en-US" sz="1500" dirty="0"/>
              <a:t>Immediate design and implementation needed</a:t>
            </a:r>
            <a:endParaRPr lang="en-PH" sz="1500" dirty="0"/>
          </a:p>
        </p:txBody>
      </p:sp>
      <p:sp>
        <p:nvSpPr>
          <p:cNvPr id="3" name="TextBox 2">
            <a:extLst>
              <a:ext uri="{FF2B5EF4-FFF2-40B4-BE49-F238E27FC236}">
                <a16:creationId xmlns:a16="http://schemas.microsoft.com/office/drawing/2014/main" id="{AF84B625-1663-8549-DAC4-BD87331A1926}"/>
              </a:ext>
            </a:extLst>
          </p:cNvPr>
          <p:cNvSpPr txBox="1"/>
          <p:nvPr/>
        </p:nvSpPr>
        <p:spPr>
          <a:xfrm>
            <a:off x="6235019" y="3992842"/>
            <a:ext cx="2123335" cy="646331"/>
          </a:xfrm>
          <a:prstGeom prst="rect">
            <a:avLst/>
          </a:prstGeom>
          <a:noFill/>
        </p:spPr>
        <p:txBody>
          <a:bodyPr wrap="square">
            <a:spAutoFit/>
          </a:bodyPr>
          <a:lstStyle/>
          <a:p>
            <a:r>
              <a:rPr lang="en-US" dirty="0">
                <a:solidFill>
                  <a:schemeClr val="tx1"/>
                </a:solidFill>
              </a:rPr>
              <a:t>4. Benchmarking and Customization</a:t>
            </a:r>
            <a:endParaRPr lang="en-PH" dirty="0">
              <a:solidFill>
                <a:schemeClr val="tx1"/>
              </a:solidFill>
            </a:endParaRPr>
          </a:p>
        </p:txBody>
      </p:sp>
      <p:sp>
        <p:nvSpPr>
          <p:cNvPr id="42" name="TextBox 41">
            <a:extLst>
              <a:ext uri="{FF2B5EF4-FFF2-40B4-BE49-F238E27FC236}">
                <a16:creationId xmlns:a16="http://schemas.microsoft.com/office/drawing/2014/main" id="{1E513B60-E587-E4AB-2726-25C871B375A9}"/>
              </a:ext>
            </a:extLst>
          </p:cNvPr>
          <p:cNvSpPr txBox="1"/>
          <p:nvPr/>
        </p:nvSpPr>
        <p:spPr>
          <a:xfrm>
            <a:off x="8556285" y="3940885"/>
            <a:ext cx="2156320" cy="784830"/>
          </a:xfrm>
          <a:prstGeom prst="rect">
            <a:avLst/>
          </a:prstGeom>
          <a:noFill/>
        </p:spPr>
        <p:txBody>
          <a:bodyPr wrap="square">
            <a:spAutoFit/>
          </a:bodyPr>
          <a:lstStyle/>
          <a:p>
            <a:r>
              <a:rPr lang="en-US" sz="1500" dirty="0">
                <a:solidFill>
                  <a:schemeClr val="tx1"/>
                </a:solidFill>
              </a:rPr>
              <a:t>Independent step-by-step parallel process needed</a:t>
            </a:r>
            <a:endParaRPr lang="en-PH" sz="1500" dirty="0">
              <a:solidFill>
                <a:schemeClr val="tx1"/>
              </a:solidFill>
            </a:endParaRPr>
          </a:p>
        </p:txBody>
      </p:sp>
      <p:sp>
        <p:nvSpPr>
          <p:cNvPr id="44" name="TextBox 43">
            <a:extLst>
              <a:ext uri="{FF2B5EF4-FFF2-40B4-BE49-F238E27FC236}">
                <a16:creationId xmlns:a16="http://schemas.microsoft.com/office/drawing/2014/main" id="{12709C08-B38B-FF2F-69BF-C6049EE3D5F3}"/>
              </a:ext>
            </a:extLst>
          </p:cNvPr>
          <p:cNvSpPr txBox="1"/>
          <p:nvPr/>
        </p:nvSpPr>
        <p:spPr>
          <a:xfrm>
            <a:off x="1559500" y="5113056"/>
            <a:ext cx="6096000" cy="1538883"/>
          </a:xfrm>
          <a:prstGeom prst="rect">
            <a:avLst/>
          </a:prstGeom>
          <a:noFill/>
        </p:spPr>
        <p:txBody>
          <a:bodyPr wrap="square">
            <a:spAutoFit/>
          </a:bodyPr>
          <a:lstStyle/>
          <a:p>
            <a:pPr>
              <a:buNone/>
            </a:pPr>
            <a:r>
              <a:rPr lang="en-US" b="1" dirty="0">
                <a:solidFill>
                  <a:schemeClr val="bg1"/>
                </a:solidFill>
              </a:rPr>
              <a:t>What lessons should be learned from failure?</a:t>
            </a:r>
            <a:endParaRPr lang="en-US" dirty="0">
              <a:solidFill>
                <a:schemeClr val="bg1"/>
              </a:solidFill>
            </a:endParaRPr>
          </a:p>
          <a:p>
            <a:pPr>
              <a:buFont typeface="Arial" panose="020B0604020202020204" pitchFamily="34" charset="0"/>
              <a:buChar char="•"/>
            </a:pPr>
            <a:r>
              <a:rPr lang="en-US" dirty="0"/>
              <a:t>Simplification of initial outsourcing management</a:t>
            </a:r>
          </a:p>
          <a:p>
            <a:pPr>
              <a:buFont typeface="Arial" panose="020B0604020202020204" pitchFamily="34" charset="0"/>
              <a:buChar char="•"/>
            </a:pPr>
            <a:r>
              <a:rPr lang="en-US" sz="2000" dirty="0">
                <a:solidFill>
                  <a:srgbClr val="FF0000"/>
                </a:solidFill>
              </a:rPr>
              <a:t>Transparency</a:t>
            </a:r>
          </a:p>
          <a:p>
            <a:pPr>
              <a:buFont typeface="Arial" panose="020B0604020202020204" pitchFamily="34" charset="0"/>
              <a:buChar char="•"/>
            </a:pPr>
            <a:r>
              <a:rPr lang="en-US" dirty="0"/>
              <a:t>Technology management</a:t>
            </a:r>
          </a:p>
          <a:p>
            <a:pPr>
              <a:buFont typeface="Arial" panose="020B0604020202020204" pitchFamily="34" charset="0"/>
              <a:buChar char="•"/>
            </a:pPr>
            <a:r>
              <a:rPr lang="en-US" dirty="0"/>
              <a:t>Advancement of </a:t>
            </a:r>
            <a:r>
              <a:rPr lang="en-US" sz="2000" dirty="0">
                <a:solidFill>
                  <a:srgbClr val="FF0000"/>
                </a:solidFill>
              </a:rPr>
              <a:t>supervision (or auditing)</a:t>
            </a:r>
            <a:endParaRPr lang="en-US" dirty="0">
              <a:solidFill>
                <a:srgbClr val="FF0000"/>
              </a:solidFill>
            </a:endParaRPr>
          </a:p>
        </p:txBody>
      </p:sp>
      <p:sp>
        <p:nvSpPr>
          <p:cNvPr id="46" name="TextBox 45">
            <a:extLst>
              <a:ext uri="{FF2B5EF4-FFF2-40B4-BE49-F238E27FC236}">
                <a16:creationId xmlns:a16="http://schemas.microsoft.com/office/drawing/2014/main" id="{1DF7AA82-1290-1A47-0822-F78A98425CC1}"/>
              </a:ext>
            </a:extLst>
          </p:cNvPr>
          <p:cNvSpPr txBox="1"/>
          <p:nvPr/>
        </p:nvSpPr>
        <p:spPr>
          <a:xfrm>
            <a:off x="7074126" y="5120688"/>
            <a:ext cx="3349369" cy="1477328"/>
          </a:xfrm>
          <a:prstGeom prst="rect">
            <a:avLst/>
          </a:prstGeom>
          <a:noFill/>
        </p:spPr>
        <p:txBody>
          <a:bodyPr wrap="square">
            <a:spAutoFit/>
          </a:bodyPr>
          <a:lstStyle/>
          <a:p>
            <a:pPr>
              <a:buNone/>
            </a:pPr>
            <a:r>
              <a:rPr lang="en-US" b="1" dirty="0">
                <a:solidFill>
                  <a:schemeClr val="bg1"/>
                </a:solidFill>
              </a:rPr>
              <a:t>What should be benchmarked?</a:t>
            </a:r>
            <a:endParaRPr lang="en-US" dirty="0">
              <a:solidFill>
                <a:schemeClr val="bg1"/>
              </a:solidFill>
            </a:endParaRPr>
          </a:p>
          <a:p>
            <a:pPr>
              <a:buFont typeface="Arial" panose="020B0604020202020204" pitchFamily="34" charset="0"/>
              <a:buChar char="•"/>
            </a:pPr>
            <a:r>
              <a:rPr lang="en-US" dirty="0">
                <a:solidFill>
                  <a:srgbClr val="FF0000"/>
                </a:solidFill>
              </a:rPr>
              <a:t>Laws, </a:t>
            </a:r>
            <a:r>
              <a:rPr lang="en-US" altLang="ko-KR" dirty="0">
                <a:solidFill>
                  <a:srgbClr val="FF0000"/>
                </a:solidFill>
              </a:rPr>
              <a:t>Regulations</a:t>
            </a:r>
            <a:endParaRPr lang="en-US" dirty="0">
              <a:solidFill>
                <a:srgbClr val="FF0000"/>
              </a:solidFill>
            </a:endParaRPr>
          </a:p>
          <a:p>
            <a:pPr>
              <a:buFont typeface="Arial" panose="020B0604020202020204" pitchFamily="34" charset="0"/>
              <a:buChar char="•"/>
            </a:pPr>
            <a:r>
              <a:rPr lang="en-US" altLang="ko-KR" dirty="0">
                <a:solidFill>
                  <a:srgbClr val="FF0000"/>
                </a:solidFill>
              </a:rPr>
              <a:t>Outsourcing</a:t>
            </a:r>
          </a:p>
          <a:p>
            <a:pPr>
              <a:buFont typeface="Arial" panose="020B0604020202020204" pitchFamily="34" charset="0"/>
              <a:buChar char="•"/>
            </a:pPr>
            <a:r>
              <a:rPr lang="en-US" dirty="0">
                <a:solidFill>
                  <a:srgbClr val="FF0000"/>
                </a:solidFill>
              </a:rPr>
              <a:t>Auditing, Management</a:t>
            </a:r>
          </a:p>
          <a:p>
            <a:pPr>
              <a:buFont typeface="Arial" panose="020B0604020202020204" pitchFamily="34" charset="0"/>
              <a:buChar char="•"/>
            </a:pPr>
            <a:r>
              <a:rPr lang="en-US" dirty="0">
                <a:solidFill>
                  <a:srgbClr val="FF0000"/>
                </a:solidFill>
              </a:rPr>
              <a:t> </a:t>
            </a:r>
            <a:r>
              <a:rPr lang="en-US" altLang="ko-KR" dirty="0">
                <a:solidFill>
                  <a:srgbClr val="FF0000"/>
                </a:solidFill>
              </a:rPr>
              <a:t>Systems, Mind</a:t>
            </a:r>
            <a:r>
              <a:rPr lang="en-US" dirty="0">
                <a:solidFill>
                  <a:srgbClr val="FF0000"/>
                </a:solidFill>
              </a:rPr>
              <a:t> etc.</a:t>
            </a:r>
          </a:p>
        </p:txBody>
      </p:sp>
      <p:sp>
        <p:nvSpPr>
          <p:cNvPr id="47" name="Rectangle 46">
            <a:extLst>
              <a:ext uri="{FF2B5EF4-FFF2-40B4-BE49-F238E27FC236}">
                <a16:creationId xmlns:a16="http://schemas.microsoft.com/office/drawing/2014/main" id="{350E853E-D0FC-0E44-1414-48CDC0A80C6E}"/>
              </a:ext>
            </a:extLst>
          </p:cNvPr>
          <p:cNvSpPr/>
          <p:nvPr/>
        </p:nvSpPr>
        <p:spPr>
          <a:xfrm>
            <a:off x="1559500" y="5113056"/>
            <a:ext cx="4886124" cy="147732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D7A121F-AC3A-3042-0081-9674B1B126C9}"/>
              </a:ext>
            </a:extLst>
          </p:cNvPr>
          <p:cNvSpPr/>
          <p:nvPr/>
        </p:nvSpPr>
        <p:spPr>
          <a:xfrm>
            <a:off x="7074126" y="5113056"/>
            <a:ext cx="3638479" cy="148496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8783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D0093DE8-9AB8-EAC4-B529-15796866E952}"/>
              </a:ext>
            </a:extLst>
          </p:cNvPr>
          <p:cNvSpPr/>
          <p:nvPr/>
        </p:nvSpPr>
        <p:spPr>
          <a:xfrm>
            <a:off x="6539311" y="5342964"/>
            <a:ext cx="4594552" cy="46507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206B44BD-AF1A-5095-68D7-5CCF52EFA7B7}"/>
              </a:ext>
            </a:extLst>
          </p:cNvPr>
          <p:cNvSpPr/>
          <p:nvPr/>
        </p:nvSpPr>
        <p:spPr>
          <a:xfrm>
            <a:off x="951690" y="5342964"/>
            <a:ext cx="4594552" cy="4952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05686" y="484934"/>
            <a:ext cx="11474003" cy="830997"/>
          </a:xfrm>
          <a:prstGeom prst="rect">
            <a:avLst/>
          </a:prstGeom>
        </p:spPr>
        <p:txBody>
          <a:bodyPr wrap="square">
            <a:spAutoFit/>
          </a:bodyPr>
          <a:lstStyle/>
          <a:p>
            <a:pPr algn="ctr"/>
            <a:r>
              <a:rPr lang="en-PH" sz="2400" b="1" dirty="0"/>
              <a:t>BY NOLAN MODEL – CONSULTING SUMMARY – </a:t>
            </a:r>
          </a:p>
          <a:p>
            <a:pPr algn="ctr"/>
            <a:r>
              <a:rPr lang="en-PH" sz="2400" b="1" dirty="0"/>
              <a:t>SELF DIAGNOSIS BY NOLAN MODEL REPORT</a:t>
            </a:r>
          </a:p>
        </p:txBody>
      </p:sp>
      <p:sp>
        <p:nvSpPr>
          <p:cNvPr id="5" name="Pentagon 4"/>
          <p:cNvSpPr/>
          <p:nvPr/>
        </p:nvSpPr>
        <p:spPr>
          <a:xfrm rot="5400000">
            <a:off x="7773894" y="1295368"/>
            <a:ext cx="694337" cy="1230727"/>
          </a:xfrm>
          <a:prstGeom prst="homePlate">
            <a:avLst>
              <a:gd name="adj" fmla="val 24827"/>
            </a:avLst>
          </a:prstGeom>
          <a:solidFill>
            <a:schemeClr val="accent6">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 name="Pentagon 5"/>
          <p:cNvSpPr/>
          <p:nvPr/>
        </p:nvSpPr>
        <p:spPr>
          <a:xfrm rot="5400000">
            <a:off x="9072598" y="1328266"/>
            <a:ext cx="694337" cy="1166358"/>
          </a:xfrm>
          <a:prstGeom prst="homePlate">
            <a:avLst>
              <a:gd name="adj" fmla="val 24827"/>
            </a:avLst>
          </a:prstGeom>
          <a:solidFill>
            <a:schemeClr val="accent1">
              <a:lumMod val="60000"/>
              <a:lumOff val="4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Pentagon 6"/>
          <p:cNvSpPr/>
          <p:nvPr/>
        </p:nvSpPr>
        <p:spPr>
          <a:xfrm rot="5400000">
            <a:off x="10660863" y="1019221"/>
            <a:ext cx="694337" cy="1784445"/>
          </a:xfrm>
          <a:prstGeom prst="homePlate">
            <a:avLst>
              <a:gd name="adj" fmla="val 24827"/>
            </a:avLst>
          </a:prstGeom>
          <a:solidFill>
            <a:schemeClr val="accent6">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 name="Rectangle 7"/>
          <p:cNvSpPr/>
          <p:nvPr/>
        </p:nvSpPr>
        <p:spPr>
          <a:xfrm>
            <a:off x="5927859" y="2365950"/>
            <a:ext cx="1475403" cy="566623"/>
          </a:xfrm>
          <a:prstGeom prst="rect">
            <a:avLst/>
          </a:prstGeom>
          <a:solidFill>
            <a:schemeClr val="accent1">
              <a:lumMod val="20000"/>
              <a:lumOff val="80000"/>
            </a:schemeClr>
          </a:solidFill>
          <a:ln w="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solidFill>
                  <a:schemeClr val="tx1"/>
                </a:solidFill>
              </a:rPr>
              <a:t>Essential</a:t>
            </a:r>
          </a:p>
        </p:txBody>
      </p:sp>
      <p:sp>
        <p:nvSpPr>
          <p:cNvPr id="9" name="Rectangle 8"/>
          <p:cNvSpPr/>
          <p:nvPr/>
        </p:nvSpPr>
        <p:spPr>
          <a:xfrm>
            <a:off x="7505700" y="2366074"/>
            <a:ext cx="1230727" cy="566623"/>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solidFill>
                  <a:schemeClr val="tx1"/>
                </a:solidFill>
              </a:rPr>
              <a:t>Short Term</a:t>
            </a:r>
          </a:p>
        </p:txBody>
      </p:sp>
      <p:sp>
        <p:nvSpPr>
          <p:cNvPr id="10" name="Rectangle 9"/>
          <p:cNvSpPr/>
          <p:nvPr/>
        </p:nvSpPr>
        <p:spPr>
          <a:xfrm>
            <a:off x="8836589" y="2366074"/>
            <a:ext cx="1166358" cy="566623"/>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3000" dirty="0">
              <a:solidFill>
                <a:schemeClr val="tx1"/>
              </a:solidFill>
            </a:endParaRPr>
          </a:p>
        </p:txBody>
      </p:sp>
      <p:sp>
        <p:nvSpPr>
          <p:cNvPr id="11" name="Rectangle 10"/>
          <p:cNvSpPr/>
          <p:nvPr/>
        </p:nvSpPr>
        <p:spPr>
          <a:xfrm>
            <a:off x="7505700" y="3040159"/>
            <a:ext cx="1230727" cy="566623"/>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solidFill>
                  <a:schemeClr val="tx1"/>
                </a:solidFill>
              </a:rPr>
              <a:t>Mid Term</a:t>
            </a:r>
          </a:p>
        </p:txBody>
      </p:sp>
      <p:sp>
        <p:nvSpPr>
          <p:cNvPr id="12" name="Rectangle 11"/>
          <p:cNvSpPr/>
          <p:nvPr/>
        </p:nvSpPr>
        <p:spPr>
          <a:xfrm>
            <a:off x="8836589" y="3040158"/>
            <a:ext cx="1166358" cy="566625"/>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3" name="Rectangle 12"/>
          <p:cNvSpPr/>
          <p:nvPr/>
        </p:nvSpPr>
        <p:spPr>
          <a:xfrm>
            <a:off x="10115810" y="3040158"/>
            <a:ext cx="1784445" cy="566625"/>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4" name="Rectangle 13"/>
          <p:cNvSpPr/>
          <p:nvPr/>
        </p:nvSpPr>
        <p:spPr>
          <a:xfrm>
            <a:off x="5927859" y="3040035"/>
            <a:ext cx="1475403" cy="566623"/>
          </a:xfrm>
          <a:prstGeom prst="rect">
            <a:avLst/>
          </a:prstGeom>
          <a:solidFill>
            <a:schemeClr val="accent1">
              <a:lumMod val="20000"/>
              <a:lumOff val="80000"/>
            </a:schemeClr>
          </a:solidFill>
          <a:ln w="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solidFill>
                  <a:schemeClr val="tx1"/>
                </a:solidFill>
              </a:rPr>
              <a:t>Discussion</a:t>
            </a:r>
          </a:p>
        </p:txBody>
      </p:sp>
      <p:sp>
        <p:nvSpPr>
          <p:cNvPr id="15" name="TextBox 14"/>
          <p:cNvSpPr txBox="1"/>
          <p:nvPr/>
        </p:nvSpPr>
        <p:spPr>
          <a:xfrm>
            <a:off x="7500952" y="1552718"/>
            <a:ext cx="1230727" cy="584775"/>
          </a:xfrm>
          <a:prstGeom prst="rect">
            <a:avLst/>
          </a:prstGeom>
          <a:noFill/>
        </p:spPr>
        <p:txBody>
          <a:bodyPr wrap="square" rtlCol="0">
            <a:spAutoFit/>
          </a:bodyPr>
          <a:lstStyle/>
          <a:p>
            <a:pPr algn="ctr"/>
            <a:r>
              <a:rPr lang="en-PH" sz="1600" b="1" dirty="0">
                <a:solidFill>
                  <a:srgbClr val="FF0000"/>
                </a:solidFill>
              </a:rPr>
              <a:t>When to improve</a:t>
            </a:r>
          </a:p>
        </p:txBody>
      </p:sp>
      <p:sp>
        <p:nvSpPr>
          <p:cNvPr id="16" name="TextBox 15"/>
          <p:cNvSpPr txBox="1"/>
          <p:nvPr/>
        </p:nvSpPr>
        <p:spPr>
          <a:xfrm>
            <a:off x="8844542" y="1512025"/>
            <a:ext cx="1166358" cy="646331"/>
          </a:xfrm>
          <a:prstGeom prst="rect">
            <a:avLst/>
          </a:prstGeom>
          <a:noFill/>
        </p:spPr>
        <p:txBody>
          <a:bodyPr wrap="square" rtlCol="0">
            <a:spAutoFit/>
          </a:bodyPr>
          <a:lstStyle/>
          <a:p>
            <a:pPr algn="ctr"/>
            <a:r>
              <a:rPr lang="en-PH" b="1" dirty="0">
                <a:solidFill>
                  <a:srgbClr val="FF0000"/>
                </a:solidFill>
              </a:rPr>
              <a:t>Important or not</a:t>
            </a:r>
          </a:p>
        </p:txBody>
      </p:sp>
      <p:sp>
        <p:nvSpPr>
          <p:cNvPr id="17" name="Rectangle 16"/>
          <p:cNvSpPr/>
          <p:nvPr/>
        </p:nvSpPr>
        <p:spPr>
          <a:xfrm>
            <a:off x="10115810" y="1626600"/>
            <a:ext cx="1784446" cy="400110"/>
          </a:xfrm>
          <a:prstGeom prst="rect">
            <a:avLst/>
          </a:prstGeom>
        </p:spPr>
        <p:txBody>
          <a:bodyPr wrap="square">
            <a:spAutoFit/>
          </a:bodyPr>
          <a:lstStyle/>
          <a:p>
            <a:pPr algn="ctr"/>
            <a:r>
              <a:rPr lang="en-PH" sz="2000" b="1" dirty="0">
                <a:solidFill>
                  <a:srgbClr val="FF0000"/>
                </a:solidFill>
              </a:rPr>
              <a:t>Cooperation</a:t>
            </a:r>
          </a:p>
        </p:txBody>
      </p:sp>
      <p:sp>
        <p:nvSpPr>
          <p:cNvPr id="18" name="Rectangle 17"/>
          <p:cNvSpPr/>
          <p:nvPr/>
        </p:nvSpPr>
        <p:spPr>
          <a:xfrm>
            <a:off x="7505700" y="3714242"/>
            <a:ext cx="1230727" cy="566623"/>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solidFill>
                  <a:schemeClr val="tx1"/>
                </a:solidFill>
              </a:rPr>
              <a:t>Long Term</a:t>
            </a:r>
          </a:p>
        </p:txBody>
      </p:sp>
      <p:sp>
        <p:nvSpPr>
          <p:cNvPr id="19" name="Rectangle 18"/>
          <p:cNvSpPr/>
          <p:nvPr/>
        </p:nvSpPr>
        <p:spPr>
          <a:xfrm>
            <a:off x="8836588" y="3714240"/>
            <a:ext cx="1166358" cy="566625"/>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3000" dirty="0">
              <a:solidFill>
                <a:schemeClr val="tx1"/>
              </a:solidFill>
            </a:endParaRPr>
          </a:p>
        </p:txBody>
      </p:sp>
      <p:sp>
        <p:nvSpPr>
          <p:cNvPr id="20" name="Rectangle 19"/>
          <p:cNvSpPr/>
          <p:nvPr/>
        </p:nvSpPr>
        <p:spPr>
          <a:xfrm>
            <a:off x="10115810" y="3714240"/>
            <a:ext cx="1784445" cy="566625"/>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PH" sz="1400" dirty="0">
                <a:solidFill>
                  <a:schemeClr val="tx1"/>
                </a:solidFill>
              </a:rPr>
              <a:t>Consultant (Design Together)</a:t>
            </a:r>
          </a:p>
        </p:txBody>
      </p:sp>
      <p:sp>
        <p:nvSpPr>
          <p:cNvPr id="21" name="Rectangle 20"/>
          <p:cNvSpPr/>
          <p:nvPr/>
        </p:nvSpPr>
        <p:spPr>
          <a:xfrm>
            <a:off x="5927859" y="3714118"/>
            <a:ext cx="1475403" cy="566623"/>
          </a:xfrm>
          <a:prstGeom prst="rect">
            <a:avLst/>
          </a:prstGeom>
          <a:solidFill>
            <a:schemeClr val="accent1">
              <a:lumMod val="20000"/>
              <a:lumOff val="80000"/>
            </a:schemeClr>
          </a:solidFill>
          <a:ln w="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solidFill>
                  <a:schemeClr val="tx1"/>
                </a:solidFill>
              </a:rPr>
              <a:t>Essential</a:t>
            </a:r>
          </a:p>
        </p:txBody>
      </p:sp>
      <p:sp>
        <p:nvSpPr>
          <p:cNvPr id="22" name="Rectangle 21"/>
          <p:cNvSpPr/>
          <p:nvPr/>
        </p:nvSpPr>
        <p:spPr>
          <a:xfrm>
            <a:off x="5660060" y="3825956"/>
            <a:ext cx="1406921" cy="369332"/>
          </a:xfrm>
          <a:prstGeom prst="rect">
            <a:avLst/>
          </a:prstGeom>
        </p:spPr>
        <p:txBody>
          <a:bodyPr wrap="square">
            <a:spAutoFit/>
          </a:bodyPr>
          <a:lstStyle/>
          <a:p>
            <a:endParaRPr lang="en-PH" dirty="0"/>
          </a:p>
        </p:txBody>
      </p:sp>
      <p:sp>
        <p:nvSpPr>
          <p:cNvPr id="23" name="Rectangle 22"/>
          <p:cNvSpPr/>
          <p:nvPr/>
        </p:nvSpPr>
        <p:spPr>
          <a:xfrm>
            <a:off x="7505700" y="4381572"/>
            <a:ext cx="1230727" cy="680836"/>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solidFill>
                  <a:schemeClr val="tx1"/>
                </a:solidFill>
              </a:rPr>
              <a:t>Long Term</a:t>
            </a:r>
          </a:p>
        </p:txBody>
      </p:sp>
      <p:sp>
        <p:nvSpPr>
          <p:cNvPr id="24" name="Rectangle 23"/>
          <p:cNvSpPr/>
          <p:nvPr/>
        </p:nvSpPr>
        <p:spPr>
          <a:xfrm>
            <a:off x="8836588" y="4381570"/>
            <a:ext cx="1166358" cy="680838"/>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5" name="Rectangle 24"/>
          <p:cNvSpPr/>
          <p:nvPr/>
        </p:nvSpPr>
        <p:spPr>
          <a:xfrm>
            <a:off x="10115809" y="4381569"/>
            <a:ext cx="1784445" cy="680838"/>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PH" sz="1400" dirty="0">
                <a:solidFill>
                  <a:schemeClr val="tx1"/>
                </a:solidFill>
              </a:rPr>
              <a:t>Central, distributed – self strategy (short- term, long term)</a:t>
            </a:r>
          </a:p>
        </p:txBody>
      </p:sp>
      <p:sp>
        <p:nvSpPr>
          <p:cNvPr id="26" name="Rectangle 25"/>
          <p:cNvSpPr/>
          <p:nvPr/>
        </p:nvSpPr>
        <p:spPr>
          <a:xfrm>
            <a:off x="5927859" y="4352420"/>
            <a:ext cx="1475403" cy="680836"/>
          </a:xfrm>
          <a:prstGeom prst="rect">
            <a:avLst/>
          </a:prstGeom>
          <a:solidFill>
            <a:schemeClr val="accent1">
              <a:lumMod val="20000"/>
              <a:lumOff val="80000"/>
            </a:schemeClr>
          </a:solidFill>
          <a:ln w="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solidFill>
                  <a:schemeClr val="tx1"/>
                </a:solidFill>
              </a:rPr>
              <a:t>Suasion</a:t>
            </a:r>
          </a:p>
        </p:txBody>
      </p:sp>
      <p:sp>
        <p:nvSpPr>
          <p:cNvPr id="27" name="Pentagon 26"/>
          <p:cNvSpPr/>
          <p:nvPr/>
        </p:nvSpPr>
        <p:spPr>
          <a:xfrm rot="5400000">
            <a:off x="649336" y="1262132"/>
            <a:ext cx="694338" cy="1297194"/>
          </a:xfrm>
          <a:prstGeom prst="homePlate">
            <a:avLst>
              <a:gd name="adj" fmla="val 24827"/>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8" name="Pentagon 27"/>
          <p:cNvSpPr/>
          <p:nvPr/>
        </p:nvSpPr>
        <p:spPr>
          <a:xfrm rot="5400000">
            <a:off x="2285119" y="1089504"/>
            <a:ext cx="694338" cy="1643875"/>
          </a:xfrm>
          <a:prstGeom prst="homePlate">
            <a:avLst>
              <a:gd name="adj" fmla="val 24827"/>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9" name="Pentagon 28"/>
          <p:cNvSpPr/>
          <p:nvPr/>
        </p:nvSpPr>
        <p:spPr>
          <a:xfrm rot="5400000">
            <a:off x="4319686" y="749887"/>
            <a:ext cx="717053" cy="2298970"/>
          </a:xfrm>
          <a:prstGeom prst="homePlate">
            <a:avLst>
              <a:gd name="adj" fmla="val 24827"/>
            </a:avLst>
          </a:prstGeom>
          <a:solidFill>
            <a:schemeClr val="accent6">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0" name="Rectangle 29"/>
          <p:cNvSpPr/>
          <p:nvPr/>
        </p:nvSpPr>
        <p:spPr>
          <a:xfrm>
            <a:off x="347908" y="2366072"/>
            <a:ext cx="1297194" cy="566623"/>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1" name="Rectangle 30"/>
          <p:cNvSpPr/>
          <p:nvPr/>
        </p:nvSpPr>
        <p:spPr>
          <a:xfrm>
            <a:off x="1812563" y="2365952"/>
            <a:ext cx="1641664" cy="566623"/>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2" name="Rectangle 31"/>
          <p:cNvSpPr/>
          <p:nvPr/>
        </p:nvSpPr>
        <p:spPr>
          <a:xfrm>
            <a:off x="3541688" y="2360236"/>
            <a:ext cx="2298970" cy="572337"/>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3" name="Rectangle 32"/>
          <p:cNvSpPr/>
          <p:nvPr/>
        </p:nvSpPr>
        <p:spPr>
          <a:xfrm>
            <a:off x="347908" y="3040156"/>
            <a:ext cx="1297194" cy="566623"/>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4" name="Rectangle 33"/>
          <p:cNvSpPr/>
          <p:nvPr/>
        </p:nvSpPr>
        <p:spPr>
          <a:xfrm>
            <a:off x="1812563" y="3040035"/>
            <a:ext cx="1641664" cy="566624"/>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5" name="Rectangle 34"/>
          <p:cNvSpPr/>
          <p:nvPr/>
        </p:nvSpPr>
        <p:spPr>
          <a:xfrm>
            <a:off x="3541688" y="3051024"/>
            <a:ext cx="2298970" cy="546065"/>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6" name="TextBox 35"/>
          <p:cNvSpPr txBox="1"/>
          <p:nvPr/>
        </p:nvSpPr>
        <p:spPr>
          <a:xfrm>
            <a:off x="347908" y="1636760"/>
            <a:ext cx="1297194" cy="523220"/>
          </a:xfrm>
          <a:prstGeom prst="rect">
            <a:avLst/>
          </a:prstGeom>
          <a:noFill/>
        </p:spPr>
        <p:txBody>
          <a:bodyPr wrap="square" rtlCol="0">
            <a:spAutoFit/>
          </a:bodyPr>
          <a:lstStyle/>
          <a:p>
            <a:pPr algn="ctr"/>
            <a:r>
              <a:rPr lang="en-PH" sz="1400" b="1" dirty="0">
                <a:solidFill>
                  <a:schemeClr val="bg1"/>
                </a:solidFill>
              </a:rPr>
              <a:t>Nolan</a:t>
            </a:r>
            <a:r>
              <a:rPr lang="en-PH" sz="1400" dirty="0"/>
              <a:t> </a:t>
            </a:r>
            <a:r>
              <a:rPr lang="en-PH" sz="1400" b="1" dirty="0">
                <a:solidFill>
                  <a:schemeClr val="lt1"/>
                </a:solidFill>
              </a:rPr>
              <a:t>4</a:t>
            </a:r>
            <a:r>
              <a:rPr lang="en-PH" sz="1400" b="1" baseline="30000" dirty="0">
                <a:solidFill>
                  <a:schemeClr val="lt1"/>
                </a:solidFill>
              </a:rPr>
              <a:t>th</a:t>
            </a:r>
            <a:r>
              <a:rPr lang="en-PH" sz="1400" b="1" dirty="0">
                <a:solidFill>
                  <a:schemeClr val="lt1"/>
                </a:solidFill>
              </a:rPr>
              <a:t> stage (current stage)</a:t>
            </a:r>
            <a:endParaRPr lang="en-PH" sz="1400" b="1" dirty="0"/>
          </a:p>
        </p:txBody>
      </p:sp>
      <p:sp>
        <p:nvSpPr>
          <p:cNvPr id="37" name="TextBox 36"/>
          <p:cNvSpPr txBox="1"/>
          <p:nvPr/>
        </p:nvSpPr>
        <p:spPr>
          <a:xfrm>
            <a:off x="1818370" y="1537336"/>
            <a:ext cx="1639994" cy="877163"/>
          </a:xfrm>
          <a:prstGeom prst="rect">
            <a:avLst/>
          </a:prstGeom>
          <a:noFill/>
        </p:spPr>
        <p:txBody>
          <a:bodyPr wrap="square" rtlCol="0">
            <a:spAutoFit/>
          </a:bodyPr>
          <a:lstStyle/>
          <a:p>
            <a:pPr algn="ctr"/>
            <a:r>
              <a:rPr lang="en-PH" sz="1300" b="1" dirty="0">
                <a:solidFill>
                  <a:schemeClr val="bg1"/>
                </a:solidFill>
              </a:rPr>
              <a:t>Self Diagnosis summary (diagnosis, problem)</a:t>
            </a:r>
          </a:p>
          <a:p>
            <a:endParaRPr lang="en-PH" sz="1200" dirty="0"/>
          </a:p>
        </p:txBody>
      </p:sp>
      <p:sp>
        <p:nvSpPr>
          <p:cNvPr id="38" name="Rectangle 37"/>
          <p:cNvSpPr/>
          <p:nvPr/>
        </p:nvSpPr>
        <p:spPr>
          <a:xfrm>
            <a:off x="3640615" y="1478554"/>
            <a:ext cx="1892505" cy="738664"/>
          </a:xfrm>
          <a:prstGeom prst="rect">
            <a:avLst/>
          </a:prstGeom>
        </p:spPr>
        <p:txBody>
          <a:bodyPr wrap="square">
            <a:spAutoFit/>
          </a:bodyPr>
          <a:lstStyle/>
          <a:p>
            <a:pPr algn="ctr"/>
            <a:r>
              <a:rPr lang="en-PH" sz="1400" b="1" dirty="0">
                <a:solidFill>
                  <a:srgbClr val="FF0000"/>
                </a:solidFill>
              </a:rPr>
              <a:t>Consulting recommendation (improvement plan)</a:t>
            </a:r>
          </a:p>
        </p:txBody>
      </p:sp>
      <p:sp>
        <p:nvSpPr>
          <p:cNvPr id="39" name="Rectangle 38"/>
          <p:cNvSpPr/>
          <p:nvPr/>
        </p:nvSpPr>
        <p:spPr>
          <a:xfrm>
            <a:off x="347908" y="3714239"/>
            <a:ext cx="1297194" cy="566623"/>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0" name="Rectangle 39"/>
          <p:cNvSpPr/>
          <p:nvPr/>
        </p:nvSpPr>
        <p:spPr>
          <a:xfrm>
            <a:off x="1812562" y="3714117"/>
            <a:ext cx="1641664" cy="566624"/>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1" name="Rectangle 40"/>
          <p:cNvSpPr/>
          <p:nvPr/>
        </p:nvSpPr>
        <p:spPr>
          <a:xfrm>
            <a:off x="3541688" y="3708400"/>
            <a:ext cx="2298970" cy="585161"/>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PH" dirty="0">
                <a:solidFill>
                  <a:schemeClr val="tx1"/>
                </a:solidFill>
              </a:rPr>
              <a:t>(3) Summary DB</a:t>
            </a:r>
          </a:p>
        </p:txBody>
      </p:sp>
      <p:sp>
        <p:nvSpPr>
          <p:cNvPr id="42" name="Rectangle 41"/>
          <p:cNvSpPr/>
          <p:nvPr/>
        </p:nvSpPr>
        <p:spPr>
          <a:xfrm>
            <a:off x="347908" y="4381568"/>
            <a:ext cx="1297194" cy="680836"/>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3" name="Rectangle 42"/>
          <p:cNvSpPr/>
          <p:nvPr/>
        </p:nvSpPr>
        <p:spPr>
          <a:xfrm>
            <a:off x="1812562" y="4381446"/>
            <a:ext cx="1641664" cy="680837"/>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4" name="Rectangle 43"/>
          <p:cNvSpPr/>
          <p:nvPr/>
        </p:nvSpPr>
        <p:spPr>
          <a:xfrm>
            <a:off x="3541688" y="4371993"/>
            <a:ext cx="2298970" cy="703110"/>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PH" sz="1600" dirty="0">
                <a:solidFill>
                  <a:schemeClr val="tx1"/>
                </a:solidFill>
              </a:rPr>
              <a:t>Information Transfer Between Region and Stakeholders –in process</a:t>
            </a:r>
          </a:p>
        </p:txBody>
      </p:sp>
      <p:sp>
        <p:nvSpPr>
          <p:cNvPr id="45" name="Rectangle 44"/>
          <p:cNvSpPr/>
          <p:nvPr/>
        </p:nvSpPr>
        <p:spPr>
          <a:xfrm>
            <a:off x="360843" y="2380359"/>
            <a:ext cx="1238399" cy="584775"/>
          </a:xfrm>
          <a:prstGeom prst="rect">
            <a:avLst/>
          </a:prstGeom>
          <a:noFill/>
        </p:spPr>
        <p:txBody>
          <a:bodyPr wrap="square">
            <a:spAutoFit/>
          </a:bodyPr>
          <a:lstStyle/>
          <a:p>
            <a:r>
              <a:rPr lang="en-PH" sz="1600" dirty="0"/>
              <a:t>1. Initialization</a:t>
            </a:r>
          </a:p>
        </p:txBody>
      </p:sp>
      <p:sp>
        <p:nvSpPr>
          <p:cNvPr id="46" name="Rectangle 45"/>
          <p:cNvSpPr/>
          <p:nvPr/>
        </p:nvSpPr>
        <p:spPr>
          <a:xfrm>
            <a:off x="373018" y="3095757"/>
            <a:ext cx="1616552" cy="332054"/>
          </a:xfrm>
          <a:prstGeom prst="rect">
            <a:avLst/>
          </a:prstGeom>
        </p:spPr>
        <p:txBody>
          <a:bodyPr wrap="square">
            <a:spAutoFit/>
          </a:bodyPr>
          <a:lstStyle/>
          <a:p>
            <a:r>
              <a:rPr lang="en-PH" dirty="0"/>
              <a:t>2. Expand</a:t>
            </a:r>
          </a:p>
        </p:txBody>
      </p:sp>
      <p:sp>
        <p:nvSpPr>
          <p:cNvPr id="47" name="Rectangle 46"/>
          <p:cNvSpPr/>
          <p:nvPr/>
        </p:nvSpPr>
        <p:spPr>
          <a:xfrm>
            <a:off x="373018" y="4485600"/>
            <a:ext cx="1616552" cy="332054"/>
          </a:xfrm>
          <a:prstGeom prst="rect">
            <a:avLst/>
          </a:prstGeom>
        </p:spPr>
        <p:txBody>
          <a:bodyPr wrap="square">
            <a:spAutoFit/>
          </a:bodyPr>
          <a:lstStyle/>
          <a:p>
            <a:r>
              <a:rPr lang="en-PH" dirty="0"/>
              <a:t>4. Maturity</a:t>
            </a:r>
          </a:p>
        </p:txBody>
      </p:sp>
      <p:sp>
        <p:nvSpPr>
          <p:cNvPr id="48" name="Rectangle 47"/>
          <p:cNvSpPr/>
          <p:nvPr/>
        </p:nvSpPr>
        <p:spPr>
          <a:xfrm>
            <a:off x="1812562" y="2371764"/>
            <a:ext cx="1641664" cy="584775"/>
          </a:xfrm>
          <a:prstGeom prst="rect">
            <a:avLst/>
          </a:prstGeom>
        </p:spPr>
        <p:txBody>
          <a:bodyPr wrap="square">
            <a:spAutoFit/>
          </a:bodyPr>
          <a:lstStyle/>
          <a:p>
            <a:r>
              <a:rPr lang="en-PH" sz="1600" dirty="0"/>
              <a:t>Enhance Staff Ability</a:t>
            </a:r>
          </a:p>
        </p:txBody>
      </p:sp>
      <p:sp>
        <p:nvSpPr>
          <p:cNvPr id="49" name="Rectangle 48"/>
          <p:cNvSpPr/>
          <p:nvPr/>
        </p:nvSpPr>
        <p:spPr>
          <a:xfrm>
            <a:off x="1822430" y="3002276"/>
            <a:ext cx="1706298" cy="646331"/>
          </a:xfrm>
          <a:prstGeom prst="rect">
            <a:avLst/>
          </a:prstGeom>
        </p:spPr>
        <p:txBody>
          <a:bodyPr wrap="square">
            <a:spAutoFit/>
          </a:bodyPr>
          <a:lstStyle/>
          <a:p>
            <a:r>
              <a:rPr lang="en-PH" dirty="0"/>
              <a:t>Outsource only few</a:t>
            </a:r>
          </a:p>
        </p:txBody>
      </p:sp>
      <p:sp>
        <p:nvSpPr>
          <p:cNvPr id="50" name="Rectangle 49"/>
          <p:cNvSpPr/>
          <p:nvPr/>
        </p:nvSpPr>
        <p:spPr>
          <a:xfrm>
            <a:off x="1883973" y="3740228"/>
            <a:ext cx="1454565" cy="523220"/>
          </a:xfrm>
          <a:prstGeom prst="rect">
            <a:avLst/>
          </a:prstGeom>
        </p:spPr>
        <p:txBody>
          <a:bodyPr wrap="none">
            <a:spAutoFit/>
          </a:bodyPr>
          <a:lstStyle/>
          <a:p>
            <a:pPr algn="ctr"/>
            <a:r>
              <a:rPr lang="en-PH" altLang="ko-KR" sz="1400" dirty="0">
                <a:solidFill>
                  <a:schemeClr val="tx1"/>
                </a:solidFill>
              </a:rPr>
              <a:t>ICT(Convergence </a:t>
            </a:r>
          </a:p>
          <a:p>
            <a:pPr algn="ctr"/>
            <a:r>
              <a:rPr lang="en-PH" altLang="ko-KR" sz="1400" dirty="0">
                <a:solidFill>
                  <a:schemeClr val="tx1"/>
                </a:solidFill>
              </a:rPr>
              <a:t>Technology)</a:t>
            </a:r>
          </a:p>
        </p:txBody>
      </p:sp>
      <p:sp>
        <p:nvSpPr>
          <p:cNvPr id="51" name="Rectangle 50"/>
          <p:cNvSpPr/>
          <p:nvPr/>
        </p:nvSpPr>
        <p:spPr>
          <a:xfrm>
            <a:off x="4055724" y="3176372"/>
            <a:ext cx="1143446" cy="369332"/>
          </a:xfrm>
          <a:prstGeom prst="rect">
            <a:avLst/>
          </a:prstGeom>
        </p:spPr>
        <p:txBody>
          <a:bodyPr wrap="square">
            <a:spAutoFit/>
          </a:bodyPr>
          <a:lstStyle/>
          <a:p>
            <a:endParaRPr lang="en-PH" dirty="0"/>
          </a:p>
        </p:txBody>
      </p:sp>
      <p:sp>
        <p:nvSpPr>
          <p:cNvPr id="52" name="Rectangle 51"/>
          <p:cNvSpPr/>
          <p:nvPr/>
        </p:nvSpPr>
        <p:spPr>
          <a:xfrm>
            <a:off x="405686" y="3796554"/>
            <a:ext cx="1105367" cy="369332"/>
          </a:xfrm>
          <a:prstGeom prst="rect">
            <a:avLst/>
          </a:prstGeom>
        </p:spPr>
        <p:txBody>
          <a:bodyPr wrap="none">
            <a:spAutoFit/>
          </a:bodyPr>
          <a:lstStyle/>
          <a:p>
            <a:r>
              <a:rPr lang="en-PH" dirty="0"/>
              <a:t>3. Control</a:t>
            </a:r>
          </a:p>
        </p:txBody>
      </p:sp>
      <p:sp>
        <p:nvSpPr>
          <p:cNvPr id="53" name="Rectangle 52"/>
          <p:cNvSpPr/>
          <p:nvPr/>
        </p:nvSpPr>
        <p:spPr>
          <a:xfrm>
            <a:off x="1897263" y="4328462"/>
            <a:ext cx="1404355" cy="646331"/>
          </a:xfrm>
          <a:prstGeom prst="rect">
            <a:avLst/>
          </a:prstGeom>
        </p:spPr>
        <p:txBody>
          <a:bodyPr wrap="square">
            <a:spAutoFit/>
          </a:bodyPr>
          <a:lstStyle/>
          <a:p>
            <a:r>
              <a:rPr lang="en-PH" dirty="0"/>
              <a:t>Region, Stake Holder</a:t>
            </a:r>
          </a:p>
        </p:txBody>
      </p:sp>
      <p:sp>
        <p:nvSpPr>
          <p:cNvPr id="54" name="Rectangle 53"/>
          <p:cNvSpPr/>
          <p:nvPr/>
        </p:nvSpPr>
        <p:spPr>
          <a:xfrm>
            <a:off x="3627495" y="2315171"/>
            <a:ext cx="1918747" cy="692497"/>
          </a:xfrm>
          <a:prstGeom prst="rect">
            <a:avLst/>
          </a:prstGeom>
        </p:spPr>
        <p:txBody>
          <a:bodyPr wrap="square">
            <a:spAutoFit/>
          </a:bodyPr>
          <a:lstStyle/>
          <a:p>
            <a:r>
              <a:rPr lang="en-PH" sz="1300" dirty="0"/>
              <a:t>(1) Improve and Implementing Document Mind-set</a:t>
            </a:r>
          </a:p>
        </p:txBody>
      </p:sp>
      <p:sp>
        <p:nvSpPr>
          <p:cNvPr id="55" name="Rectangle 54"/>
          <p:cNvSpPr/>
          <p:nvPr/>
        </p:nvSpPr>
        <p:spPr>
          <a:xfrm>
            <a:off x="10115809" y="2365952"/>
            <a:ext cx="1784445" cy="566623"/>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PH" sz="1400" dirty="0">
                <a:solidFill>
                  <a:schemeClr val="tx1"/>
                </a:solidFill>
              </a:rPr>
              <a:t>Consultant (form discussion etc.)</a:t>
            </a:r>
          </a:p>
        </p:txBody>
      </p:sp>
      <p:sp>
        <p:nvSpPr>
          <p:cNvPr id="56" name="Rectangle 55"/>
          <p:cNvSpPr/>
          <p:nvPr/>
        </p:nvSpPr>
        <p:spPr>
          <a:xfrm>
            <a:off x="3611966" y="3073869"/>
            <a:ext cx="2182521" cy="523220"/>
          </a:xfrm>
          <a:prstGeom prst="rect">
            <a:avLst/>
          </a:prstGeom>
        </p:spPr>
        <p:txBody>
          <a:bodyPr wrap="square">
            <a:spAutoFit/>
          </a:bodyPr>
          <a:lstStyle/>
          <a:p>
            <a:r>
              <a:rPr lang="en-PH" sz="1400" dirty="0"/>
              <a:t>(2) Self-evacuation and Outsourcing Supervision</a:t>
            </a:r>
          </a:p>
        </p:txBody>
      </p:sp>
      <p:sp>
        <p:nvSpPr>
          <p:cNvPr id="57" name="Pentagon 56"/>
          <p:cNvSpPr/>
          <p:nvPr/>
        </p:nvSpPr>
        <p:spPr>
          <a:xfrm rot="5400000">
            <a:off x="6366933" y="1140369"/>
            <a:ext cx="694337" cy="1509364"/>
          </a:xfrm>
          <a:prstGeom prst="homePlate">
            <a:avLst>
              <a:gd name="adj" fmla="val 24827"/>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58" name="TextBox 57"/>
          <p:cNvSpPr txBox="1"/>
          <p:nvPr/>
        </p:nvSpPr>
        <p:spPr>
          <a:xfrm>
            <a:off x="5927859" y="1501883"/>
            <a:ext cx="1513503" cy="738664"/>
          </a:xfrm>
          <a:prstGeom prst="rect">
            <a:avLst/>
          </a:prstGeom>
          <a:noFill/>
          <a:ln>
            <a:noFill/>
          </a:ln>
        </p:spPr>
        <p:txBody>
          <a:bodyPr wrap="square" rtlCol="0" anchor="ctr">
            <a:spAutoFit/>
          </a:bodyPr>
          <a:lstStyle/>
          <a:p>
            <a:pPr algn="ctr"/>
            <a:r>
              <a:rPr lang="en-PH" sz="1400" b="1" dirty="0">
                <a:solidFill>
                  <a:srgbClr val="FF0000"/>
                </a:solidFill>
              </a:rPr>
              <a:t>Consulting Recommendation type</a:t>
            </a:r>
          </a:p>
        </p:txBody>
      </p:sp>
      <p:sp>
        <p:nvSpPr>
          <p:cNvPr id="3" name="TextBox 2">
            <a:extLst>
              <a:ext uri="{FF2B5EF4-FFF2-40B4-BE49-F238E27FC236}">
                <a16:creationId xmlns:a16="http://schemas.microsoft.com/office/drawing/2014/main" id="{A0351621-C58C-AA6B-77A6-017302E3832E}"/>
              </a:ext>
            </a:extLst>
          </p:cNvPr>
          <p:cNvSpPr txBox="1"/>
          <p:nvPr/>
        </p:nvSpPr>
        <p:spPr>
          <a:xfrm>
            <a:off x="951690" y="5449736"/>
            <a:ext cx="4574751" cy="923330"/>
          </a:xfrm>
          <a:prstGeom prst="rect">
            <a:avLst/>
          </a:prstGeom>
          <a:noFill/>
        </p:spPr>
        <p:txBody>
          <a:bodyPr wrap="square">
            <a:spAutoFit/>
          </a:bodyPr>
          <a:lstStyle/>
          <a:p>
            <a:pPr>
              <a:buNone/>
            </a:pPr>
            <a:r>
              <a:rPr lang="en-US" b="1" dirty="0">
                <a:solidFill>
                  <a:schemeClr val="bg1"/>
                </a:solidFill>
              </a:rPr>
              <a:t>What lessons should be learned from failure?</a:t>
            </a:r>
          </a:p>
          <a:p>
            <a:pPr>
              <a:buNone/>
            </a:pPr>
            <a:endParaRPr lang="en-US" dirty="0"/>
          </a:p>
          <a:p>
            <a:pPr>
              <a:buFont typeface="Arial" panose="020B0604020202020204" pitchFamily="34" charset="0"/>
              <a:buChar char="•"/>
            </a:pPr>
            <a:r>
              <a:rPr lang="en-US" dirty="0"/>
              <a:t> Expansion stage -&gt;</a:t>
            </a:r>
          </a:p>
        </p:txBody>
      </p:sp>
      <p:sp>
        <p:nvSpPr>
          <p:cNvPr id="62" name="TextBox 61">
            <a:extLst>
              <a:ext uri="{FF2B5EF4-FFF2-40B4-BE49-F238E27FC236}">
                <a16:creationId xmlns:a16="http://schemas.microsoft.com/office/drawing/2014/main" id="{9E6D61BE-B2BF-D30A-4189-919343305F72}"/>
              </a:ext>
            </a:extLst>
          </p:cNvPr>
          <p:cNvSpPr txBox="1"/>
          <p:nvPr/>
        </p:nvSpPr>
        <p:spPr>
          <a:xfrm>
            <a:off x="6665560" y="5449736"/>
            <a:ext cx="4163805" cy="923330"/>
          </a:xfrm>
          <a:prstGeom prst="rect">
            <a:avLst/>
          </a:prstGeom>
          <a:noFill/>
        </p:spPr>
        <p:txBody>
          <a:bodyPr wrap="square">
            <a:spAutoFit/>
          </a:bodyPr>
          <a:lstStyle/>
          <a:p>
            <a:pPr>
              <a:buNone/>
            </a:pPr>
            <a:r>
              <a:rPr lang="en-US" b="1" dirty="0">
                <a:solidFill>
                  <a:schemeClr val="bg1"/>
                </a:solidFill>
              </a:rPr>
              <a:t>What should be benchmarked?</a:t>
            </a:r>
          </a:p>
          <a:p>
            <a:pPr>
              <a:buNone/>
            </a:pPr>
            <a:endParaRPr lang="en-US" dirty="0"/>
          </a:p>
          <a:p>
            <a:pPr>
              <a:buFont typeface="Arial" panose="020B0604020202020204" pitchFamily="34" charset="0"/>
              <a:buChar char="•"/>
            </a:pPr>
            <a:r>
              <a:rPr lang="en-US" dirty="0"/>
              <a:t> Stages 2 to 3, 2010–2020 K-AMIS</a:t>
            </a:r>
          </a:p>
        </p:txBody>
      </p:sp>
      <p:sp>
        <p:nvSpPr>
          <p:cNvPr id="63" name="Rectangle 62">
            <a:extLst>
              <a:ext uri="{FF2B5EF4-FFF2-40B4-BE49-F238E27FC236}">
                <a16:creationId xmlns:a16="http://schemas.microsoft.com/office/drawing/2014/main" id="{5F2E9355-0D43-5BED-CD36-23BD21B984BC}"/>
              </a:ext>
            </a:extLst>
          </p:cNvPr>
          <p:cNvSpPr/>
          <p:nvPr/>
        </p:nvSpPr>
        <p:spPr>
          <a:xfrm>
            <a:off x="951690" y="5342965"/>
            <a:ext cx="4594552" cy="125505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8B953A63-B483-76E2-5514-4D85DEDC5B9A}"/>
              </a:ext>
            </a:extLst>
          </p:cNvPr>
          <p:cNvSpPr/>
          <p:nvPr/>
        </p:nvSpPr>
        <p:spPr>
          <a:xfrm>
            <a:off x="6539311" y="5342964"/>
            <a:ext cx="4594552" cy="125505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1587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F02B4D5-C0E8-B27B-69C4-3027E05E9157}"/>
              </a:ext>
            </a:extLst>
          </p:cNvPr>
          <p:cNvGraphicFramePr>
            <a:graphicFrameLocks noGrp="1"/>
          </p:cNvGraphicFramePr>
          <p:nvPr>
            <p:extLst>
              <p:ext uri="{D42A27DB-BD31-4B8C-83A1-F6EECF244321}">
                <p14:modId xmlns:p14="http://schemas.microsoft.com/office/powerpoint/2010/main" val="3058866759"/>
              </p:ext>
            </p:extLst>
          </p:nvPr>
        </p:nvGraphicFramePr>
        <p:xfrm>
          <a:off x="430305" y="3858697"/>
          <a:ext cx="11331387" cy="2926080"/>
        </p:xfrm>
        <a:graphic>
          <a:graphicData uri="http://schemas.openxmlformats.org/drawingml/2006/table">
            <a:tbl>
              <a:tblPr firstRow="1" bandRow="1">
                <a:effectLst>
                  <a:outerShdw blurRad="63500" sx="102000" sy="102000" algn="ctr" rotWithShape="0">
                    <a:prstClr val="black">
                      <a:alpha val="40000"/>
                    </a:prstClr>
                  </a:outerShdw>
                </a:effectLst>
                <a:tableStyleId>{69CF1AB2-1976-4502-BF36-3FF5EA218861}</a:tableStyleId>
              </a:tblPr>
              <a:tblGrid>
                <a:gridCol w="3777129">
                  <a:extLst>
                    <a:ext uri="{9D8B030D-6E8A-4147-A177-3AD203B41FA5}">
                      <a16:colId xmlns:a16="http://schemas.microsoft.com/office/drawing/2014/main" val="20000"/>
                    </a:ext>
                  </a:extLst>
                </a:gridCol>
                <a:gridCol w="3777129">
                  <a:extLst>
                    <a:ext uri="{9D8B030D-6E8A-4147-A177-3AD203B41FA5}">
                      <a16:colId xmlns:a16="http://schemas.microsoft.com/office/drawing/2014/main" val="20001"/>
                    </a:ext>
                  </a:extLst>
                </a:gridCol>
                <a:gridCol w="3777129">
                  <a:extLst>
                    <a:ext uri="{9D8B030D-6E8A-4147-A177-3AD203B41FA5}">
                      <a16:colId xmlns:a16="http://schemas.microsoft.com/office/drawing/2014/main" val="20002"/>
                    </a:ext>
                  </a:extLst>
                </a:gridCol>
              </a:tblGrid>
              <a:tr h="299238">
                <a:tc>
                  <a:txBody>
                    <a:bodyPr/>
                    <a:lstStyle/>
                    <a:p>
                      <a:r>
                        <a:rPr lang="en-PH" b="1" dirty="0"/>
                        <a:t>System Name</a:t>
                      </a:r>
                      <a:endParaRPr lang="en-PH" dirty="0"/>
                    </a:p>
                  </a:txBody>
                  <a:tcPr anchor="ctr"/>
                </a:tc>
                <a:tc>
                  <a:txBody>
                    <a:bodyPr/>
                    <a:lstStyle/>
                    <a:p>
                      <a:r>
                        <a:rPr lang="en-PH" b="1" dirty="0"/>
                        <a:t>Operating Organization</a:t>
                      </a:r>
                      <a:endParaRPr lang="en-PH" dirty="0"/>
                    </a:p>
                  </a:txBody>
                  <a:tcPr anchor="ctr"/>
                </a:tc>
                <a:tc>
                  <a:txBody>
                    <a:bodyPr/>
                    <a:lstStyle/>
                    <a:p>
                      <a:r>
                        <a:rPr lang="en-PH" b="1" dirty="0"/>
                        <a:t>Main Function</a:t>
                      </a:r>
                      <a:endParaRPr lang="en-PH" dirty="0"/>
                    </a:p>
                  </a:txBody>
                  <a:tcPr anchor="ctr"/>
                </a:tc>
                <a:extLst>
                  <a:ext uri="{0D108BD9-81ED-4DB2-BD59-A6C34878D82A}">
                    <a16:rowId xmlns:a16="http://schemas.microsoft.com/office/drawing/2014/main" val="10000"/>
                  </a:ext>
                </a:extLst>
              </a:tr>
              <a:tr h="370840">
                <a:tc>
                  <a:txBody>
                    <a:bodyPr/>
                    <a:lstStyle/>
                    <a:p>
                      <a:r>
                        <a:rPr lang="en-PH" dirty="0"/>
                        <a:t>Korea Agricultural Observation Information System (KASIS)</a:t>
                      </a:r>
                    </a:p>
                  </a:txBody>
                  <a:tcPr anchor="ctr"/>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t>KREI (Korea</a:t>
                      </a:r>
                      <a:r>
                        <a:rPr lang="en-US" baseline="0" dirty="0"/>
                        <a:t> Rural Economic Institute)</a:t>
                      </a:r>
                      <a:endParaRPr lang="en-US" dirty="0"/>
                    </a:p>
                  </a:txBody>
                  <a:tcPr/>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t>Monitoring production, consumption, and prices of crops</a:t>
                      </a:r>
                    </a:p>
                  </a:txBody>
                  <a:tcPr/>
                </a:tc>
                <a:extLst>
                  <a:ext uri="{0D108BD9-81ED-4DB2-BD59-A6C34878D82A}">
                    <a16:rowId xmlns:a16="http://schemas.microsoft.com/office/drawing/2014/main" val="10001"/>
                  </a:ext>
                </a:extLst>
              </a:tr>
              <a:tr h="370840">
                <a:tc>
                  <a:txBody>
                    <a:bodyPr/>
                    <a:lstStyle/>
                    <a:p>
                      <a:r>
                        <a:rPr lang="en-PH"/>
                        <a:t>Agricultural Management Information System</a:t>
                      </a:r>
                    </a:p>
                  </a:txBody>
                  <a:tcPr anchor="ctr"/>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t>Ministry of Agriculture, Food and Rural Affairs</a:t>
                      </a:r>
                    </a:p>
                  </a:txBody>
                  <a:tcPr/>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t>Registration of management entities and farming</a:t>
                      </a:r>
                      <a:r>
                        <a:rPr lang="en-US" baseline="0" dirty="0"/>
                        <a:t> statistics</a:t>
                      </a:r>
                      <a:endParaRPr lang="en-US" dirty="0"/>
                    </a:p>
                  </a:txBody>
                  <a:tcPr/>
                </a:tc>
                <a:extLst>
                  <a:ext uri="{0D108BD9-81ED-4DB2-BD59-A6C34878D82A}">
                    <a16:rowId xmlns:a16="http://schemas.microsoft.com/office/drawing/2014/main" val="10002"/>
                  </a:ext>
                </a:extLst>
              </a:tr>
              <a:tr h="370840">
                <a:tc>
                  <a:txBody>
                    <a:bodyPr/>
                    <a:lstStyle/>
                    <a:p>
                      <a:r>
                        <a:rPr lang="en-PH"/>
                        <a:t>Agricultural Meteorological Information System</a:t>
                      </a:r>
                    </a:p>
                  </a:txBody>
                  <a:tcPr anchor="ctr"/>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t>Rural Development Administration</a:t>
                      </a:r>
                    </a:p>
                  </a:txBody>
                  <a:tcPr/>
                </a:tc>
                <a:tc>
                  <a:txBody>
                    <a:bodyP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dirty="0"/>
                        <a:t>Forecasting weather and pest statistics</a:t>
                      </a:r>
                    </a:p>
                  </a:txBody>
                  <a:tcPr/>
                </a:tc>
                <a:extLst>
                  <a:ext uri="{0D108BD9-81ED-4DB2-BD59-A6C34878D82A}">
                    <a16:rowId xmlns:a16="http://schemas.microsoft.com/office/drawing/2014/main" val="10003"/>
                  </a:ext>
                </a:extLst>
              </a:tr>
              <a:tr h="370840">
                <a:tc>
                  <a:txBody>
                    <a:bodyPr/>
                    <a:lstStyle/>
                    <a:p>
                      <a:r>
                        <a:rPr lang="en-PH" dirty="0"/>
                        <a:t>e-National</a:t>
                      </a:r>
                      <a:r>
                        <a:rPr lang="en-PH" baseline="0" dirty="0"/>
                        <a:t> Indicator</a:t>
                      </a:r>
                      <a:r>
                        <a:rPr lang="en-PH" dirty="0"/>
                        <a:t> / National Statistical Portal</a:t>
                      </a:r>
                    </a:p>
                  </a:txBody>
                  <a:tcPr anchor="ctr"/>
                </a:tc>
                <a:tc>
                  <a:txBody>
                    <a:bodyPr/>
                    <a:lstStyle/>
                    <a:p>
                      <a:r>
                        <a:rPr lang="en-PH"/>
                        <a:t>Statistics Korea</a:t>
                      </a:r>
                    </a:p>
                  </a:txBody>
                  <a:tcPr anchor="ctr"/>
                </a:tc>
                <a:tc>
                  <a:txBody>
                    <a:bodyPr/>
                    <a:lstStyle/>
                    <a:p>
                      <a:r>
                        <a:rPr lang="en-US" dirty="0"/>
                        <a:t>Integrated access to national statistics</a:t>
                      </a:r>
                    </a:p>
                  </a:txBody>
                  <a:tcPr anchor="ctr"/>
                </a:tc>
                <a:extLst>
                  <a:ext uri="{0D108BD9-81ED-4DB2-BD59-A6C34878D82A}">
                    <a16:rowId xmlns:a16="http://schemas.microsoft.com/office/drawing/2014/main" val="10004"/>
                  </a:ext>
                </a:extLst>
              </a:tr>
            </a:tbl>
          </a:graphicData>
        </a:graphic>
      </p:graphicFrame>
      <p:sp>
        <p:nvSpPr>
          <p:cNvPr id="6" name="TextBox 3"/>
          <p:cNvSpPr txBox="1"/>
          <p:nvPr/>
        </p:nvSpPr>
        <p:spPr>
          <a:xfrm>
            <a:off x="1903413" y="65125"/>
            <a:ext cx="8458200" cy="80021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Important KAIS Research and Development Case</a:t>
            </a:r>
          </a:p>
          <a:p>
            <a:r>
              <a:rPr lang="en-US" i="1" dirty="0"/>
              <a:t>(Integrated Agricultural Information System Strategic Planning should be initiated first)</a:t>
            </a:r>
            <a:endParaRPr lang="en-US" dirty="0"/>
          </a:p>
        </p:txBody>
      </p:sp>
      <p:sp>
        <p:nvSpPr>
          <p:cNvPr id="10" name="Rectangle 2"/>
          <p:cNvSpPr>
            <a:spLocks noChangeArrowheads="1"/>
          </p:cNvSpPr>
          <p:nvPr/>
        </p:nvSpPr>
        <p:spPr bwMode="auto">
          <a:xfrm>
            <a:off x="36513" y="92671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sp>
        <p:nvSpPr>
          <p:cNvPr id="3" name="Rectangle 1">
            <a:extLst>
              <a:ext uri="{FF2B5EF4-FFF2-40B4-BE49-F238E27FC236}">
                <a16:creationId xmlns:a16="http://schemas.microsoft.com/office/drawing/2014/main" id="{E0644884-2E52-4E56-871E-1C8BC0EC9DB6}"/>
              </a:ext>
            </a:extLst>
          </p:cNvPr>
          <p:cNvSpPr>
            <a:spLocks noChangeArrowheads="1"/>
          </p:cNvSpPr>
          <p:nvPr/>
        </p:nvSpPr>
        <p:spPr bwMode="auto">
          <a:xfrm>
            <a:off x="3935793" y="3458587"/>
            <a:ext cx="43204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solidFill>
                <a:effectLst/>
                <a:latin typeface="Arial" panose="020B0604020202020204" pitchFamily="34" charset="0"/>
              </a:rPr>
              <a:t>EXAMPLES OF MAJOR SYSTEMS</a:t>
            </a:r>
          </a:p>
        </p:txBody>
      </p:sp>
      <p:sp>
        <p:nvSpPr>
          <p:cNvPr id="13" name="TextBox 12">
            <a:extLst>
              <a:ext uri="{FF2B5EF4-FFF2-40B4-BE49-F238E27FC236}">
                <a16:creationId xmlns:a16="http://schemas.microsoft.com/office/drawing/2014/main" id="{E442AC91-5D89-CDC5-0DDD-D410A0FC226D}"/>
              </a:ext>
            </a:extLst>
          </p:cNvPr>
          <p:cNvSpPr txBox="1"/>
          <p:nvPr/>
        </p:nvSpPr>
        <p:spPr>
          <a:xfrm>
            <a:off x="3443245" y="1047131"/>
            <a:ext cx="5378536" cy="369332"/>
          </a:xfrm>
          <a:prstGeom prst="rect">
            <a:avLst/>
          </a:prstGeom>
          <a:noFill/>
        </p:spPr>
        <p:txBody>
          <a:bodyPr wrap="square">
            <a:spAutoFit/>
          </a:bodyPr>
          <a:lstStyle/>
          <a:p>
            <a:pPr algn="ctr"/>
            <a:r>
              <a:rPr lang="en-US" b="1" dirty="0"/>
              <a:t>Agricultural DB Construction Procedure (by Stage)</a:t>
            </a:r>
          </a:p>
        </p:txBody>
      </p:sp>
      <p:grpSp>
        <p:nvGrpSpPr>
          <p:cNvPr id="22" name="Group 21">
            <a:extLst>
              <a:ext uri="{FF2B5EF4-FFF2-40B4-BE49-F238E27FC236}">
                <a16:creationId xmlns:a16="http://schemas.microsoft.com/office/drawing/2014/main" id="{1B7A2C52-67AA-48A5-8093-AF51C73A7E07}"/>
              </a:ext>
            </a:extLst>
          </p:cNvPr>
          <p:cNvGrpSpPr/>
          <p:nvPr/>
        </p:nvGrpSpPr>
        <p:grpSpPr>
          <a:xfrm>
            <a:off x="4734088" y="1342497"/>
            <a:ext cx="2466682" cy="986954"/>
            <a:chOff x="319076" y="1411033"/>
            <a:chExt cx="2466682" cy="986954"/>
          </a:xfrm>
        </p:grpSpPr>
        <p:sp>
          <p:nvSpPr>
            <p:cNvPr id="16" name="Oval 15">
              <a:extLst>
                <a:ext uri="{FF2B5EF4-FFF2-40B4-BE49-F238E27FC236}">
                  <a16:creationId xmlns:a16="http://schemas.microsoft.com/office/drawing/2014/main" id="{9398B2F7-4F94-1424-CF4A-5295542D6143}"/>
                </a:ext>
              </a:extLst>
            </p:cNvPr>
            <p:cNvSpPr/>
            <p:nvPr/>
          </p:nvSpPr>
          <p:spPr>
            <a:xfrm>
              <a:off x="319076" y="1701220"/>
              <a:ext cx="778486" cy="696767"/>
            </a:xfrm>
            <a:prstGeom prst="ellipse">
              <a:avLst/>
            </a:prstGeom>
            <a:solidFill>
              <a:schemeClr val="bg1"/>
            </a:solidFill>
            <a:ln w="38100">
              <a:solidFill>
                <a:srgbClr val="008E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2099BC3-052A-5886-CB8F-6B44EEFBD5A1}"/>
                </a:ext>
              </a:extLst>
            </p:cNvPr>
            <p:cNvSpPr txBox="1"/>
            <p:nvPr/>
          </p:nvSpPr>
          <p:spPr>
            <a:xfrm>
              <a:off x="1016044" y="1411033"/>
              <a:ext cx="990600" cy="369332"/>
            </a:xfrm>
            <a:prstGeom prst="rect">
              <a:avLst/>
            </a:prstGeom>
            <a:noFill/>
          </p:spPr>
          <p:txBody>
            <a:bodyPr wrap="square">
              <a:spAutoFit/>
            </a:bodyPr>
            <a:lstStyle/>
            <a:p>
              <a:r>
                <a:rPr lang="en-US" b="1" dirty="0"/>
                <a:t>Stage 2:</a:t>
              </a:r>
            </a:p>
          </p:txBody>
        </p:sp>
        <p:sp>
          <p:nvSpPr>
            <p:cNvPr id="19" name="Arrow: Chevron 18">
              <a:extLst>
                <a:ext uri="{FF2B5EF4-FFF2-40B4-BE49-F238E27FC236}">
                  <a16:creationId xmlns:a16="http://schemas.microsoft.com/office/drawing/2014/main" id="{272F3CA8-9A6F-AC7E-59C7-A6677E8B3926}"/>
                </a:ext>
              </a:extLst>
            </p:cNvPr>
            <p:cNvSpPr/>
            <p:nvPr/>
          </p:nvSpPr>
          <p:spPr>
            <a:xfrm>
              <a:off x="1021067" y="1738663"/>
              <a:ext cx="1764691" cy="621880"/>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23" name="Group 22">
            <a:extLst>
              <a:ext uri="{FF2B5EF4-FFF2-40B4-BE49-F238E27FC236}">
                <a16:creationId xmlns:a16="http://schemas.microsoft.com/office/drawing/2014/main" id="{D8DE873E-B33C-DF64-A0D5-7F7A442867B6}"/>
              </a:ext>
            </a:extLst>
          </p:cNvPr>
          <p:cNvGrpSpPr/>
          <p:nvPr/>
        </p:nvGrpSpPr>
        <p:grpSpPr>
          <a:xfrm>
            <a:off x="2138889" y="1308756"/>
            <a:ext cx="2548200" cy="1102525"/>
            <a:chOff x="237558" y="1411033"/>
            <a:chExt cx="2548200" cy="1102525"/>
          </a:xfrm>
        </p:grpSpPr>
        <p:grpSp>
          <p:nvGrpSpPr>
            <p:cNvPr id="24" name="Group 23">
              <a:extLst>
                <a:ext uri="{FF2B5EF4-FFF2-40B4-BE49-F238E27FC236}">
                  <a16:creationId xmlns:a16="http://schemas.microsoft.com/office/drawing/2014/main" id="{8416E369-377F-3DE5-B132-164E961B2F1F}"/>
                </a:ext>
              </a:extLst>
            </p:cNvPr>
            <p:cNvGrpSpPr/>
            <p:nvPr/>
          </p:nvGrpSpPr>
          <p:grpSpPr>
            <a:xfrm>
              <a:off x="237558" y="1701220"/>
              <a:ext cx="860004" cy="812338"/>
              <a:chOff x="850812" y="1626333"/>
              <a:chExt cx="860004" cy="812338"/>
            </a:xfrm>
          </p:grpSpPr>
          <p:sp>
            <p:nvSpPr>
              <p:cNvPr id="27" name="Oval 26">
                <a:extLst>
                  <a:ext uri="{FF2B5EF4-FFF2-40B4-BE49-F238E27FC236}">
                    <a16:creationId xmlns:a16="http://schemas.microsoft.com/office/drawing/2014/main" id="{3D6108FB-6212-2473-4075-63A4C3073DB1}"/>
                  </a:ext>
                </a:extLst>
              </p:cNvPr>
              <p:cNvSpPr/>
              <p:nvPr/>
            </p:nvSpPr>
            <p:spPr>
              <a:xfrm>
                <a:off x="932330" y="1626333"/>
                <a:ext cx="778486" cy="696767"/>
              </a:xfrm>
              <a:prstGeom prst="ellipse">
                <a:avLst/>
              </a:prstGeom>
              <a:solidFill>
                <a:schemeClr val="bg1"/>
              </a:solidFill>
              <a:ln w="38100">
                <a:solidFill>
                  <a:srgbClr val="008E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FF7A4B26-08DD-8C07-FFE5-048FD37605D6}"/>
                  </a:ext>
                </a:extLst>
              </p:cNvPr>
              <p:cNvPicPr>
                <a:picLocks noChangeAspect="1"/>
              </p:cNvPicPr>
              <p:nvPr/>
            </p:nvPicPr>
            <p:blipFill rotWithShape="1">
              <a:blip r:embed="rId2">
                <a:extLst>
                  <a:ext uri="{28A0092B-C50C-407E-A947-70E740481C1C}">
                    <a14:useLocalDpi xmlns:a14="http://schemas.microsoft.com/office/drawing/2010/main" val="0"/>
                  </a:ext>
                </a:extLst>
              </a:blip>
              <a:srcRect b="82180"/>
              <a:stretch/>
            </p:blipFill>
            <p:spPr>
              <a:xfrm>
                <a:off x="850812" y="1626333"/>
                <a:ext cx="778486" cy="812338"/>
              </a:xfrm>
              <a:prstGeom prst="rect">
                <a:avLst/>
              </a:prstGeom>
            </p:spPr>
          </p:pic>
        </p:grpSp>
        <p:sp>
          <p:nvSpPr>
            <p:cNvPr id="25" name="TextBox 24">
              <a:extLst>
                <a:ext uri="{FF2B5EF4-FFF2-40B4-BE49-F238E27FC236}">
                  <a16:creationId xmlns:a16="http://schemas.microsoft.com/office/drawing/2014/main" id="{CA8C2F21-3E53-758E-B31F-A4F3BE82DC1C}"/>
                </a:ext>
              </a:extLst>
            </p:cNvPr>
            <p:cNvSpPr txBox="1"/>
            <p:nvPr/>
          </p:nvSpPr>
          <p:spPr>
            <a:xfrm>
              <a:off x="1016044" y="1411033"/>
              <a:ext cx="990600" cy="369332"/>
            </a:xfrm>
            <a:prstGeom prst="rect">
              <a:avLst/>
            </a:prstGeom>
            <a:noFill/>
          </p:spPr>
          <p:txBody>
            <a:bodyPr wrap="square">
              <a:spAutoFit/>
            </a:bodyPr>
            <a:lstStyle/>
            <a:p>
              <a:r>
                <a:rPr lang="en-US" b="1" dirty="0"/>
                <a:t>Stage 1:</a:t>
              </a:r>
            </a:p>
          </p:txBody>
        </p:sp>
        <p:sp>
          <p:nvSpPr>
            <p:cNvPr id="26" name="Arrow: Chevron 25">
              <a:extLst>
                <a:ext uri="{FF2B5EF4-FFF2-40B4-BE49-F238E27FC236}">
                  <a16:creationId xmlns:a16="http://schemas.microsoft.com/office/drawing/2014/main" id="{FC4CBD20-BABB-BA85-2E02-21FE0A0825F3}"/>
                </a:ext>
              </a:extLst>
            </p:cNvPr>
            <p:cNvSpPr/>
            <p:nvPr/>
          </p:nvSpPr>
          <p:spPr>
            <a:xfrm>
              <a:off x="1021067" y="1738663"/>
              <a:ext cx="1764691" cy="621880"/>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Data Collection</a:t>
              </a:r>
              <a:endParaRPr lang="en-US" dirty="0">
                <a:solidFill>
                  <a:schemeClr val="tx1"/>
                </a:solidFill>
              </a:endParaRPr>
            </a:p>
          </p:txBody>
        </p:sp>
      </p:grpSp>
      <p:pic>
        <p:nvPicPr>
          <p:cNvPr id="5" name="Picture 4">
            <a:extLst>
              <a:ext uri="{FF2B5EF4-FFF2-40B4-BE49-F238E27FC236}">
                <a16:creationId xmlns:a16="http://schemas.microsoft.com/office/drawing/2014/main" id="{D744EE0E-C9E0-E968-DAF7-F915E2CDF2B4}"/>
              </a:ext>
            </a:extLst>
          </p:cNvPr>
          <p:cNvPicPr>
            <a:picLocks noChangeAspect="1"/>
          </p:cNvPicPr>
          <p:nvPr/>
        </p:nvPicPr>
        <p:blipFill rotWithShape="1">
          <a:blip r:embed="rId2">
            <a:extLst>
              <a:ext uri="{28A0092B-C50C-407E-A947-70E740481C1C}">
                <a14:useLocalDpi xmlns:a14="http://schemas.microsoft.com/office/drawing/2010/main" val="0"/>
              </a:ext>
            </a:extLst>
          </a:blip>
          <a:srcRect t="22099" b="62794"/>
          <a:stretch/>
        </p:blipFill>
        <p:spPr>
          <a:xfrm>
            <a:off x="4663742" y="1685628"/>
            <a:ext cx="778486" cy="688661"/>
          </a:xfrm>
          <a:prstGeom prst="rect">
            <a:avLst/>
          </a:prstGeom>
        </p:spPr>
      </p:pic>
      <p:sp>
        <p:nvSpPr>
          <p:cNvPr id="29" name="TextBox 28">
            <a:extLst>
              <a:ext uri="{FF2B5EF4-FFF2-40B4-BE49-F238E27FC236}">
                <a16:creationId xmlns:a16="http://schemas.microsoft.com/office/drawing/2014/main" id="{115E4B76-4A5B-7E7F-F34E-DAF0FE593E5A}"/>
              </a:ext>
            </a:extLst>
          </p:cNvPr>
          <p:cNvSpPr txBox="1"/>
          <p:nvPr/>
        </p:nvSpPr>
        <p:spPr>
          <a:xfrm>
            <a:off x="5309875" y="1724147"/>
            <a:ext cx="2084126" cy="523220"/>
          </a:xfrm>
          <a:prstGeom prst="rect">
            <a:avLst/>
          </a:prstGeom>
          <a:noFill/>
        </p:spPr>
        <p:txBody>
          <a:bodyPr wrap="square" rtlCol="0">
            <a:spAutoFit/>
          </a:bodyPr>
          <a:lstStyle/>
          <a:p>
            <a:pPr algn="ctr"/>
            <a:r>
              <a:rPr lang="en-US" sz="1400" b="1" dirty="0">
                <a:solidFill>
                  <a:schemeClr val="bg1"/>
                </a:solidFill>
              </a:rPr>
              <a:t>Data Cleaning and Standardization</a:t>
            </a:r>
            <a:endParaRPr lang="en-US" sz="1400" dirty="0">
              <a:solidFill>
                <a:schemeClr val="bg1"/>
              </a:solidFill>
            </a:endParaRPr>
          </a:p>
        </p:txBody>
      </p:sp>
      <p:grpSp>
        <p:nvGrpSpPr>
          <p:cNvPr id="30" name="Group 29">
            <a:extLst>
              <a:ext uri="{FF2B5EF4-FFF2-40B4-BE49-F238E27FC236}">
                <a16:creationId xmlns:a16="http://schemas.microsoft.com/office/drawing/2014/main" id="{D5B0EFD9-7EA2-DDCA-333F-9C22285B5629}"/>
              </a:ext>
            </a:extLst>
          </p:cNvPr>
          <p:cNvGrpSpPr/>
          <p:nvPr/>
        </p:nvGrpSpPr>
        <p:grpSpPr>
          <a:xfrm>
            <a:off x="7231476" y="1356474"/>
            <a:ext cx="2466682" cy="986954"/>
            <a:chOff x="319076" y="1411033"/>
            <a:chExt cx="2466682" cy="986954"/>
          </a:xfrm>
        </p:grpSpPr>
        <p:sp>
          <p:nvSpPr>
            <p:cNvPr id="31" name="Oval 30">
              <a:extLst>
                <a:ext uri="{FF2B5EF4-FFF2-40B4-BE49-F238E27FC236}">
                  <a16:creationId xmlns:a16="http://schemas.microsoft.com/office/drawing/2014/main" id="{6A46D3E6-FA8C-D482-E924-1ADA5F5C75BC}"/>
                </a:ext>
              </a:extLst>
            </p:cNvPr>
            <p:cNvSpPr/>
            <p:nvPr/>
          </p:nvSpPr>
          <p:spPr>
            <a:xfrm>
              <a:off x="319076" y="1701220"/>
              <a:ext cx="778486" cy="696767"/>
            </a:xfrm>
            <a:prstGeom prst="ellipse">
              <a:avLst/>
            </a:prstGeom>
            <a:solidFill>
              <a:schemeClr val="bg1"/>
            </a:solidFill>
            <a:ln w="38100">
              <a:solidFill>
                <a:srgbClr val="008E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A4178FDC-F1B8-8071-1295-78FD32D2D305}"/>
                </a:ext>
              </a:extLst>
            </p:cNvPr>
            <p:cNvSpPr txBox="1"/>
            <p:nvPr/>
          </p:nvSpPr>
          <p:spPr>
            <a:xfrm>
              <a:off x="1016044" y="1411033"/>
              <a:ext cx="990600" cy="369332"/>
            </a:xfrm>
            <a:prstGeom prst="rect">
              <a:avLst/>
            </a:prstGeom>
            <a:noFill/>
          </p:spPr>
          <p:txBody>
            <a:bodyPr wrap="square">
              <a:spAutoFit/>
            </a:bodyPr>
            <a:lstStyle/>
            <a:p>
              <a:r>
                <a:rPr lang="en-US" b="1" dirty="0"/>
                <a:t>Stage 3:</a:t>
              </a:r>
            </a:p>
          </p:txBody>
        </p:sp>
        <p:sp>
          <p:nvSpPr>
            <p:cNvPr id="33" name="Arrow: Chevron 32">
              <a:extLst>
                <a:ext uri="{FF2B5EF4-FFF2-40B4-BE49-F238E27FC236}">
                  <a16:creationId xmlns:a16="http://schemas.microsoft.com/office/drawing/2014/main" id="{1F4A3B56-CBB5-A60E-E52F-41B0A58F3A11}"/>
                </a:ext>
              </a:extLst>
            </p:cNvPr>
            <p:cNvSpPr/>
            <p:nvPr/>
          </p:nvSpPr>
          <p:spPr>
            <a:xfrm>
              <a:off x="1021067" y="1738663"/>
              <a:ext cx="1764691" cy="621880"/>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35" name="Group 34">
            <a:extLst>
              <a:ext uri="{FF2B5EF4-FFF2-40B4-BE49-F238E27FC236}">
                <a16:creationId xmlns:a16="http://schemas.microsoft.com/office/drawing/2014/main" id="{E3A7360A-8D80-9BA3-747C-8A66CCA3D4E7}"/>
              </a:ext>
            </a:extLst>
          </p:cNvPr>
          <p:cNvGrpSpPr/>
          <p:nvPr/>
        </p:nvGrpSpPr>
        <p:grpSpPr>
          <a:xfrm>
            <a:off x="3757515" y="2348287"/>
            <a:ext cx="2466682" cy="986954"/>
            <a:chOff x="319076" y="1411033"/>
            <a:chExt cx="2466682" cy="986954"/>
          </a:xfrm>
        </p:grpSpPr>
        <p:sp>
          <p:nvSpPr>
            <p:cNvPr id="36" name="Oval 35">
              <a:extLst>
                <a:ext uri="{FF2B5EF4-FFF2-40B4-BE49-F238E27FC236}">
                  <a16:creationId xmlns:a16="http://schemas.microsoft.com/office/drawing/2014/main" id="{9C016D26-0299-FE39-559D-97ADCFA8808A}"/>
                </a:ext>
              </a:extLst>
            </p:cNvPr>
            <p:cNvSpPr/>
            <p:nvPr/>
          </p:nvSpPr>
          <p:spPr>
            <a:xfrm>
              <a:off x="319076" y="1701220"/>
              <a:ext cx="778486" cy="696767"/>
            </a:xfrm>
            <a:prstGeom prst="ellipse">
              <a:avLst/>
            </a:prstGeom>
            <a:solidFill>
              <a:schemeClr val="bg1"/>
            </a:solidFill>
            <a:ln w="38100">
              <a:solidFill>
                <a:srgbClr val="008E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7A35EF67-23E8-F95D-7C91-C6899DD6BC78}"/>
                </a:ext>
              </a:extLst>
            </p:cNvPr>
            <p:cNvSpPr txBox="1"/>
            <p:nvPr/>
          </p:nvSpPr>
          <p:spPr>
            <a:xfrm>
              <a:off x="1016044" y="1411033"/>
              <a:ext cx="990600" cy="369332"/>
            </a:xfrm>
            <a:prstGeom prst="rect">
              <a:avLst/>
            </a:prstGeom>
            <a:noFill/>
          </p:spPr>
          <p:txBody>
            <a:bodyPr wrap="square">
              <a:spAutoFit/>
            </a:bodyPr>
            <a:lstStyle/>
            <a:p>
              <a:r>
                <a:rPr lang="en-US" b="1" dirty="0"/>
                <a:t>Stage 4:</a:t>
              </a:r>
            </a:p>
          </p:txBody>
        </p:sp>
        <p:sp>
          <p:nvSpPr>
            <p:cNvPr id="38" name="Arrow: Chevron 37">
              <a:extLst>
                <a:ext uri="{FF2B5EF4-FFF2-40B4-BE49-F238E27FC236}">
                  <a16:creationId xmlns:a16="http://schemas.microsoft.com/office/drawing/2014/main" id="{C05BC692-532C-35EA-E669-EE7544E771AD}"/>
                </a:ext>
              </a:extLst>
            </p:cNvPr>
            <p:cNvSpPr/>
            <p:nvPr/>
          </p:nvSpPr>
          <p:spPr>
            <a:xfrm>
              <a:off x="1021067" y="1738663"/>
              <a:ext cx="1764691" cy="621880"/>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40" name="Group 39">
            <a:extLst>
              <a:ext uri="{FF2B5EF4-FFF2-40B4-BE49-F238E27FC236}">
                <a16:creationId xmlns:a16="http://schemas.microsoft.com/office/drawing/2014/main" id="{F1E63052-16CC-F470-EB31-163381BDFF24}"/>
              </a:ext>
            </a:extLst>
          </p:cNvPr>
          <p:cNvGrpSpPr/>
          <p:nvPr/>
        </p:nvGrpSpPr>
        <p:grpSpPr>
          <a:xfrm>
            <a:off x="6254903" y="2352791"/>
            <a:ext cx="2466682" cy="986954"/>
            <a:chOff x="319076" y="1411033"/>
            <a:chExt cx="2466682" cy="986954"/>
          </a:xfrm>
        </p:grpSpPr>
        <p:sp>
          <p:nvSpPr>
            <p:cNvPr id="41" name="Oval 40">
              <a:extLst>
                <a:ext uri="{FF2B5EF4-FFF2-40B4-BE49-F238E27FC236}">
                  <a16:creationId xmlns:a16="http://schemas.microsoft.com/office/drawing/2014/main" id="{2A84CF30-35DC-5666-441F-0A5BD8D3218A}"/>
                </a:ext>
              </a:extLst>
            </p:cNvPr>
            <p:cNvSpPr/>
            <p:nvPr/>
          </p:nvSpPr>
          <p:spPr>
            <a:xfrm>
              <a:off x="319076" y="1701220"/>
              <a:ext cx="778486" cy="696767"/>
            </a:xfrm>
            <a:prstGeom prst="ellipse">
              <a:avLst/>
            </a:prstGeom>
            <a:solidFill>
              <a:schemeClr val="bg1"/>
            </a:solidFill>
            <a:ln w="38100">
              <a:solidFill>
                <a:srgbClr val="008E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0AF382EE-3E25-1CD4-A4F7-D7E36B0AB27D}"/>
                </a:ext>
              </a:extLst>
            </p:cNvPr>
            <p:cNvSpPr txBox="1"/>
            <p:nvPr/>
          </p:nvSpPr>
          <p:spPr>
            <a:xfrm>
              <a:off x="1016044" y="1411033"/>
              <a:ext cx="990600" cy="369332"/>
            </a:xfrm>
            <a:prstGeom prst="rect">
              <a:avLst/>
            </a:prstGeom>
            <a:noFill/>
          </p:spPr>
          <p:txBody>
            <a:bodyPr wrap="square">
              <a:spAutoFit/>
            </a:bodyPr>
            <a:lstStyle/>
            <a:p>
              <a:r>
                <a:rPr lang="en-US" b="1" dirty="0"/>
                <a:t>Stage 5:</a:t>
              </a:r>
            </a:p>
          </p:txBody>
        </p:sp>
        <p:sp>
          <p:nvSpPr>
            <p:cNvPr id="43" name="Arrow: Chevron 42">
              <a:extLst>
                <a:ext uri="{FF2B5EF4-FFF2-40B4-BE49-F238E27FC236}">
                  <a16:creationId xmlns:a16="http://schemas.microsoft.com/office/drawing/2014/main" id="{9FA5FEBF-CA2C-3EFB-63E2-7EF370982693}"/>
                </a:ext>
              </a:extLst>
            </p:cNvPr>
            <p:cNvSpPr/>
            <p:nvPr/>
          </p:nvSpPr>
          <p:spPr>
            <a:xfrm>
              <a:off x="1021067" y="1738663"/>
              <a:ext cx="1764691" cy="621880"/>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pic>
        <p:nvPicPr>
          <p:cNvPr id="8" name="Picture 7">
            <a:extLst>
              <a:ext uri="{FF2B5EF4-FFF2-40B4-BE49-F238E27FC236}">
                <a16:creationId xmlns:a16="http://schemas.microsoft.com/office/drawing/2014/main" id="{DC54D0A5-E5A2-F279-1B3B-7E264A7C82EB}"/>
              </a:ext>
            </a:extLst>
          </p:cNvPr>
          <p:cNvPicPr>
            <a:picLocks noChangeAspect="1"/>
          </p:cNvPicPr>
          <p:nvPr/>
        </p:nvPicPr>
        <p:blipFill rotWithShape="1">
          <a:blip r:embed="rId2">
            <a:extLst>
              <a:ext uri="{28A0092B-C50C-407E-A947-70E740481C1C}">
                <a14:useLocalDpi xmlns:a14="http://schemas.microsoft.com/office/drawing/2010/main" val="0"/>
              </a:ext>
            </a:extLst>
          </a:blip>
          <a:srcRect t="41584" b="41776"/>
          <a:stretch/>
        </p:blipFill>
        <p:spPr>
          <a:xfrm>
            <a:off x="7231476" y="1588875"/>
            <a:ext cx="833714" cy="812338"/>
          </a:xfrm>
          <a:prstGeom prst="rect">
            <a:avLst/>
          </a:prstGeom>
        </p:spPr>
      </p:pic>
      <p:pic>
        <p:nvPicPr>
          <p:cNvPr id="9" name="Picture 8">
            <a:extLst>
              <a:ext uri="{FF2B5EF4-FFF2-40B4-BE49-F238E27FC236}">
                <a16:creationId xmlns:a16="http://schemas.microsoft.com/office/drawing/2014/main" id="{19397021-DD93-F4A6-F2D7-23365CA26E9F}"/>
              </a:ext>
            </a:extLst>
          </p:cNvPr>
          <p:cNvPicPr>
            <a:picLocks noChangeAspect="1"/>
          </p:cNvPicPr>
          <p:nvPr/>
        </p:nvPicPr>
        <p:blipFill rotWithShape="1">
          <a:blip r:embed="rId2">
            <a:extLst>
              <a:ext uri="{28A0092B-C50C-407E-A947-70E740481C1C}">
                <a14:useLocalDpi xmlns:a14="http://schemas.microsoft.com/office/drawing/2010/main" val="0"/>
              </a:ext>
            </a:extLst>
          </a:blip>
          <a:srcRect t="61201" b="19971"/>
          <a:stretch/>
        </p:blipFill>
        <p:spPr>
          <a:xfrm>
            <a:off x="3683667" y="2532953"/>
            <a:ext cx="812694" cy="896047"/>
          </a:xfrm>
          <a:prstGeom prst="rect">
            <a:avLst/>
          </a:prstGeom>
        </p:spPr>
      </p:pic>
      <p:pic>
        <p:nvPicPr>
          <p:cNvPr id="11" name="Picture 10">
            <a:extLst>
              <a:ext uri="{FF2B5EF4-FFF2-40B4-BE49-F238E27FC236}">
                <a16:creationId xmlns:a16="http://schemas.microsoft.com/office/drawing/2014/main" id="{3FB1DCB1-EA37-D6C7-66E1-565245C5726C}"/>
              </a:ext>
            </a:extLst>
          </p:cNvPr>
          <p:cNvPicPr>
            <a:picLocks noChangeAspect="1"/>
          </p:cNvPicPr>
          <p:nvPr/>
        </p:nvPicPr>
        <p:blipFill rotWithShape="1">
          <a:blip r:embed="rId2">
            <a:extLst>
              <a:ext uri="{28A0092B-C50C-407E-A947-70E740481C1C}">
                <a14:useLocalDpi xmlns:a14="http://schemas.microsoft.com/office/drawing/2010/main" val="0"/>
              </a:ext>
            </a:extLst>
          </a:blip>
          <a:srcRect t="82622"/>
          <a:stretch/>
        </p:blipFill>
        <p:spPr>
          <a:xfrm>
            <a:off x="6232942" y="2584871"/>
            <a:ext cx="778486" cy="792209"/>
          </a:xfrm>
          <a:prstGeom prst="rect">
            <a:avLst/>
          </a:prstGeom>
        </p:spPr>
      </p:pic>
      <p:sp>
        <p:nvSpPr>
          <p:cNvPr id="46" name="TextBox 45">
            <a:extLst>
              <a:ext uri="{FF2B5EF4-FFF2-40B4-BE49-F238E27FC236}">
                <a16:creationId xmlns:a16="http://schemas.microsoft.com/office/drawing/2014/main" id="{F41B1995-B644-3363-BD43-A699D81EE577}"/>
              </a:ext>
            </a:extLst>
          </p:cNvPr>
          <p:cNvSpPr txBox="1"/>
          <p:nvPr/>
        </p:nvSpPr>
        <p:spPr>
          <a:xfrm>
            <a:off x="8009962" y="1710836"/>
            <a:ext cx="1674882" cy="584775"/>
          </a:xfrm>
          <a:prstGeom prst="rect">
            <a:avLst/>
          </a:prstGeom>
          <a:noFill/>
        </p:spPr>
        <p:txBody>
          <a:bodyPr wrap="square">
            <a:spAutoFit/>
          </a:bodyPr>
          <a:lstStyle/>
          <a:p>
            <a:pPr algn="ctr"/>
            <a:r>
              <a:rPr lang="en-US" sz="1600" b="1" dirty="0">
                <a:solidFill>
                  <a:schemeClr val="bg1"/>
                </a:solidFill>
              </a:rPr>
              <a:t>DB Design and Construction</a:t>
            </a:r>
            <a:endParaRPr lang="en-US" sz="1600" dirty="0">
              <a:solidFill>
                <a:schemeClr val="bg1"/>
              </a:solidFill>
            </a:endParaRPr>
          </a:p>
        </p:txBody>
      </p:sp>
      <p:sp>
        <p:nvSpPr>
          <p:cNvPr id="48" name="TextBox 47">
            <a:extLst>
              <a:ext uri="{FF2B5EF4-FFF2-40B4-BE49-F238E27FC236}">
                <a16:creationId xmlns:a16="http://schemas.microsoft.com/office/drawing/2014/main" id="{18EA179D-EDA8-5128-60F3-A6962DC84F3C}"/>
              </a:ext>
            </a:extLst>
          </p:cNvPr>
          <p:cNvSpPr txBox="1"/>
          <p:nvPr/>
        </p:nvSpPr>
        <p:spPr>
          <a:xfrm>
            <a:off x="4609849" y="2668181"/>
            <a:ext cx="1507501" cy="646331"/>
          </a:xfrm>
          <a:prstGeom prst="rect">
            <a:avLst/>
          </a:prstGeom>
          <a:noFill/>
        </p:spPr>
        <p:txBody>
          <a:bodyPr wrap="square">
            <a:spAutoFit/>
          </a:bodyPr>
          <a:lstStyle/>
          <a:p>
            <a:pPr algn="ctr"/>
            <a:r>
              <a:rPr lang="en-US" b="1" dirty="0">
                <a:solidFill>
                  <a:schemeClr val="bg1"/>
                </a:solidFill>
              </a:rPr>
              <a:t>Linkage and Development</a:t>
            </a:r>
            <a:endParaRPr lang="en-US" dirty="0">
              <a:solidFill>
                <a:schemeClr val="bg1"/>
              </a:solidFill>
            </a:endParaRPr>
          </a:p>
        </p:txBody>
      </p:sp>
      <p:sp>
        <p:nvSpPr>
          <p:cNvPr id="50" name="TextBox 49">
            <a:extLst>
              <a:ext uri="{FF2B5EF4-FFF2-40B4-BE49-F238E27FC236}">
                <a16:creationId xmlns:a16="http://schemas.microsoft.com/office/drawing/2014/main" id="{05B81F96-2CEF-0A4B-509D-0CA68D273132}"/>
              </a:ext>
            </a:extLst>
          </p:cNvPr>
          <p:cNvSpPr txBox="1"/>
          <p:nvPr/>
        </p:nvSpPr>
        <p:spPr>
          <a:xfrm>
            <a:off x="7115533" y="2679906"/>
            <a:ext cx="1476795" cy="646331"/>
          </a:xfrm>
          <a:prstGeom prst="rect">
            <a:avLst/>
          </a:prstGeom>
          <a:noFill/>
        </p:spPr>
        <p:txBody>
          <a:bodyPr wrap="square">
            <a:spAutoFit/>
          </a:bodyPr>
          <a:lstStyle/>
          <a:p>
            <a:pPr algn="ctr"/>
            <a:r>
              <a:rPr lang="en-US" b="1" dirty="0">
                <a:solidFill>
                  <a:schemeClr val="bg1"/>
                </a:solidFill>
              </a:rPr>
              <a:t>Analysis and Visualization</a:t>
            </a:r>
            <a:endParaRPr lang="en-US" dirty="0">
              <a:solidFill>
                <a:schemeClr val="bg1"/>
              </a:solidFill>
            </a:endParaRPr>
          </a:p>
        </p:txBody>
      </p:sp>
      <p:sp>
        <p:nvSpPr>
          <p:cNvPr id="7" name="TextBox 6">
            <a:extLst>
              <a:ext uri="{FF2B5EF4-FFF2-40B4-BE49-F238E27FC236}">
                <a16:creationId xmlns:a16="http://schemas.microsoft.com/office/drawing/2014/main" id="{B3D2E8CB-DD63-D3AA-4D6B-9C46F3E78C8D}"/>
              </a:ext>
            </a:extLst>
          </p:cNvPr>
          <p:cNvSpPr txBox="1"/>
          <p:nvPr/>
        </p:nvSpPr>
        <p:spPr>
          <a:xfrm>
            <a:off x="624584" y="376338"/>
            <a:ext cx="6118166" cy="369332"/>
          </a:xfrm>
          <a:prstGeom prst="rect">
            <a:avLst/>
          </a:prstGeom>
          <a:noFill/>
        </p:spPr>
        <p:txBody>
          <a:bodyPr wrap="square">
            <a:spAutoFit/>
          </a:bodyPr>
          <a:lstStyle/>
          <a:p>
            <a:r>
              <a:rPr lang="en-US" altLang="ko-KR" sz="1800" b="1" dirty="0">
                <a:solidFill>
                  <a:srgbClr val="FF0000"/>
                </a:solidFill>
              </a:rPr>
              <a:t>X</a:t>
            </a:r>
            <a:endParaRPr lang="ko-KR" altLang="en-US" sz="1800" b="1" dirty="0">
              <a:solidFill>
                <a:srgbClr val="FF0000"/>
              </a:solidFill>
            </a:endParaRPr>
          </a:p>
        </p:txBody>
      </p:sp>
    </p:spTree>
    <p:extLst>
      <p:ext uri="{BB962C8B-B14F-4D97-AF65-F5344CB8AC3E}">
        <p14:creationId xmlns:p14="http://schemas.microsoft.com/office/powerpoint/2010/main" val="735044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65F6302-3468-4122-1636-7C112FE4C022}"/>
              </a:ext>
            </a:extLst>
          </p:cNvPr>
          <p:cNvSpPr/>
          <p:nvPr/>
        </p:nvSpPr>
        <p:spPr>
          <a:xfrm>
            <a:off x="6221505" y="5198817"/>
            <a:ext cx="5844988" cy="3964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D3D4526-9810-7EC6-5B4C-19826BE179BE}"/>
              </a:ext>
            </a:extLst>
          </p:cNvPr>
          <p:cNvSpPr/>
          <p:nvPr/>
        </p:nvSpPr>
        <p:spPr>
          <a:xfrm>
            <a:off x="514350" y="5198817"/>
            <a:ext cx="5500968" cy="3964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EA8A3075-1626-9144-15DE-F87DFBFE6863}"/>
              </a:ext>
            </a:extLst>
          </p:cNvPr>
          <p:cNvSpPr/>
          <p:nvPr/>
        </p:nvSpPr>
        <p:spPr>
          <a:xfrm>
            <a:off x="514350" y="5198817"/>
            <a:ext cx="5500968" cy="137802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그림 6">
            <a:extLst>
              <a:ext uri="{FF2B5EF4-FFF2-40B4-BE49-F238E27FC236}">
                <a16:creationId xmlns:a16="http://schemas.microsoft.com/office/drawing/2014/main" id="{805DADFB-BE0E-24FB-C4B6-7AAC03887E4B}"/>
              </a:ext>
            </a:extLst>
          </p:cNvPr>
          <p:cNvPicPr>
            <a:picLocks noChangeAspect="1"/>
          </p:cNvPicPr>
          <p:nvPr/>
        </p:nvPicPr>
        <p:blipFill>
          <a:blip r:embed="rId2"/>
          <a:stretch>
            <a:fillRect/>
          </a:stretch>
        </p:blipFill>
        <p:spPr>
          <a:xfrm>
            <a:off x="2821354" y="842408"/>
            <a:ext cx="6571044" cy="4424022"/>
          </a:xfrm>
          <a:prstGeom prst="rect">
            <a:avLst/>
          </a:prstGeom>
        </p:spPr>
      </p:pic>
      <p:sp>
        <p:nvSpPr>
          <p:cNvPr id="5" name="Rectangle 1"/>
          <p:cNvSpPr>
            <a:spLocks noChangeArrowheads="1"/>
          </p:cNvSpPr>
          <p:nvPr/>
        </p:nvSpPr>
        <p:spPr bwMode="auto">
          <a:xfrm>
            <a:off x="284163" y="185909"/>
            <a:ext cx="11696700" cy="58029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1F1F1F"/>
                </a:solidFill>
                <a:effectLst/>
                <a:latin typeface="inherit"/>
              </a:rPr>
              <a:t>Important research and development cases related to KAIS (example of a strategy report from 40 years ago: Start with a strategic plan and benchmark it)</a:t>
            </a:r>
            <a:r>
              <a:rPr kumimoji="0" lang="en-US" sz="2000" b="1" i="0" u="none" strike="noStrike" cap="none" normalizeH="0" baseline="0" dirty="0">
                <a:ln>
                  <a:noFill/>
                </a:ln>
                <a:solidFill>
                  <a:schemeClr val="tx1"/>
                </a:solidFill>
                <a:effectLst/>
              </a:rPr>
              <a:t> </a:t>
            </a:r>
            <a:endParaRPr kumimoji="0" lang="en-US" sz="2000" b="1" i="0" u="none" strike="noStrike" cap="none" normalizeH="0" baseline="0" dirty="0">
              <a:ln>
                <a:noFill/>
              </a:ln>
              <a:solidFill>
                <a:schemeClr val="tx1"/>
              </a:solidFill>
              <a:effectLst/>
              <a:latin typeface="Arial" panose="020B0604020202020204" pitchFamily="34" charset="0"/>
            </a:endParaRPr>
          </a:p>
        </p:txBody>
      </p:sp>
      <p:sp>
        <p:nvSpPr>
          <p:cNvPr id="6" name="Rectangle 2"/>
          <p:cNvSpPr>
            <a:spLocks noChangeArrowheads="1"/>
          </p:cNvSpPr>
          <p:nvPr/>
        </p:nvSpPr>
        <p:spPr bwMode="auto">
          <a:xfrm>
            <a:off x="36513" y="842407"/>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sp>
        <p:nvSpPr>
          <p:cNvPr id="7" name="Rectangle 6"/>
          <p:cNvSpPr/>
          <p:nvPr/>
        </p:nvSpPr>
        <p:spPr>
          <a:xfrm>
            <a:off x="514350" y="5198817"/>
            <a:ext cx="5618163" cy="1261884"/>
          </a:xfrm>
          <a:prstGeom prst="rect">
            <a:avLst/>
          </a:prstGeom>
        </p:spPr>
        <p:txBody>
          <a:bodyPr wrap="square">
            <a:spAutoFit/>
          </a:bodyPr>
          <a:lstStyle/>
          <a:p>
            <a:r>
              <a:rPr lang="en-PH" sz="2200" b="1" dirty="0">
                <a:solidFill>
                  <a:schemeClr val="bg1"/>
                </a:solidFill>
              </a:rPr>
              <a:t>What should we take as lessons from failure?</a:t>
            </a:r>
          </a:p>
          <a:p>
            <a:pPr marL="285750" indent="-285750">
              <a:buFont typeface="Wingdings" panose="05000000000000000000" pitchFamily="2" charset="2"/>
              <a:buChar char="Ø"/>
            </a:pPr>
            <a:r>
              <a:rPr lang="en-PH" dirty="0"/>
              <a:t>Time series data, sample consistency</a:t>
            </a:r>
          </a:p>
          <a:p>
            <a:pPr marL="285750" indent="-285750">
              <a:buFont typeface="Wingdings" panose="05000000000000000000" pitchFamily="2" charset="2"/>
              <a:buChar char="Ø"/>
            </a:pPr>
            <a:r>
              <a:rPr lang="en-PH" dirty="0"/>
              <a:t>Future inter-agency information linkage, exclusion of duplicity</a:t>
            </a:r>
          </a:p>
        </p:txBody>
      </p:sp>
      <p:sp>
        <p:nvSpPr>
          <p:cNvPr id="9" name="Rectangle 8">
            <a:extLst>
              <a:ext uri="{FF2B5EF4-FFF2-40B4-BE49-F238E27FC236}">
                <a16:creationId xmlns:a16="http://schemas.microsoft.com/office/drawing/2014/main" id="{DA95F7D6-5A05-DE79-8249-A76F8CCE4F03}"/>
              </a:ext>
            </a:extLst>
          </p:cNvPr>
          <p:cNvSpPr/>
          <p:nvPr/>
        </p:nvSpPr>
        <p:spPr>
          <a:xfrm>
            <a:off x="6221505" y="5198817"/>
            <a:ext cx="5844988" cy="147327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9DC638E-8833-CEE5-6C7E-03307E724774}"/>
              </a:ext>
            </a:extLst>
          </p:cNvPr>
          <p:cNvSpPr txBox="1"/>
          <p:nvPr/>
        </p:nvSpPr>
        <p:spPr>
          <a:xfrm>
            <a:off x="6221505" y="5198817"/>
            <a:ext cx="6118412" cy="1569660"/>
          </a:xfrm>
          <a:prstGeom prst="rect">
            <a:avLst/>
          </a:prstGeom>
          <a:noFill/>
        </p:spPr>
        <p:txBody>
          <a:bodyPr wrap="square">
            <a:spAutoFit/>
          </a:bodyPr>
          <a:lstStyle/>
          <a:p>
            <a:pPr eaLnBrk="0" fontAlgn="base" hangingPunct="0">
              <a:spcBef>
                <a:spcPct val="0"/>
              </a:spcBef>
              <a:spcAft>
                <a:spcPct val="0"/>
              </a:spcAft>
            </a:pPr>
            <a:r>
              <a:rPr lang="en-US" sz="2400" b="1" dirty="0">
                <a:solidFill>
                  <a:schemeClr val="bg1"/>
                </a:solidFill>
              </a:rPr>
              <a:t>What to benchmark?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b="0" i="0" u="none" strike="noStrike" cap="none" normalizeH="0" baseline="0" dirty="0">
                <a:ln>
                  <a:noFill/>
                </a:ln>
                <a:solidFill>
                  <a:srgbClr val="1F1F1F"/>
                </a:solidFill>
                <a:effectLst/>
              </a:rPr>
              <a:t>Maintain accurate statistics by field (divide and conquer -&gt; summary DB)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b="0" i="0" u="none" strike="noStrike" cap="none" normalizeH="0" baseline="0" dirty="0">
                <a:ln>
                  <a:noFill/>
                </a:ln>
                <a:solidFill>
                  <a:srgbClr val="1F1F1F"/>
                </a:solidFill>
                <a:effectLst/>
              </a:rPr>
              <a:t>Stable organization operation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b="0" i="0" u="none" strike="noStrike" cap="none" normalizeH="0" baseline="0" dirty="0">
                <a:ln>
                  <a:noFill/>
                </a:ln>
                <a:solidFill>
                  <a:srgbClr val="1F1F1F"/>
                </a:solidFill>
                <a:effectLst/>
              </a:rPr>
              <a:t>ISP for the entire agricultural information system</a:t>
            </a:r>
            <a:r>
              <a:rPr kumimoji="0" lang="en-US" b="0" i="0" u="none" strike="noStrike" cap="none" normalizeH="0" baseline="0" dirty="0">
                <a:ln>
                  <a:noFill/>
                </a:ln>
                <a:solidFill>
                  <a:schemeClr val="tx1"/>
                </a:solidFill>
                <a:effectLst/>
              </a:rPr>
              <a:t> </a:t>
            </a:r>
          </a:p>
        </p:txBody>
      </p:sp>
      <p:sp>
        <p:nvSpPr>
          <p:cNvPr id="10" name="TextBox 9">
            <a:extLst>
              <a:ext uri="{FF2B5EF4-FFF2-40B4-BE49-F238E27FC236}">
                <a16:creationId xmlns:a16="http://schemas.microsoft.com/office/drawing/2014/main" id="{B073E700-02A0-BECD-3248-42519FE3CDD1}"/>
              </a:ext>
            </a:extLst>
          </p:cNvPr>
          <p:cNvSpPr txBox="1"/>
          <p:nvPr/>
        </p:nvSpPr>
        <p:spPr>
          <a:xfrm>
            <a:off x="415637" y="561302"/>
            <a:ext cx="6168042" cy="369332"/>
          </a:xfrm>
          <a:prstGeom prst="rect">
            <a:avLst/>
          </a:prstGeom>
          <a:noFill/>
        </p:spPr>
        <p:txBody>
          <a:bodyPr wrap="square">
            <a:spAutoFit/>
          </a:bodyPr>
          <a:lstStyle/>
          <a:p>
            <a:r>
              <a:rPr lang="en-US" altLang="ko-KR" sz="1800" b="1" dirty="0">
                <a:solidFill>
                  <a:srgbClr val="FF0000"/>
                </a:solidFill>
              </a:rPr>
              <a:t>X</a:t>
            </a:r>
            <a:endParaRPr lang="ko-KR" altLang="en-US" sz="1800" b="1" dirty="0">
              <a:solidFill>
                <a:srgbClr val="FF0000"/>
              </a:solidFill>
            </a:endParaRPr>
          </a:p>
        </p:txBody>
      </p:sp>
    </p:spTree>
    <p:extLst>
      <p:ext uri="{BB962C8B-B14F-4D97-AF65-F5344CB8AC3E}">
        <p14:creationId xmlns:p14="http://schemas.microsoft.com/office/powerpoint/2010/main" val="529745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EA6B68F-D29C-CE2F-60C5-A3A1C0982FA9}"/>
              </a:ext>
            </a:extLst>
          </p:cNvPr>
          <p:cNvSpPr/>
          <p:nvPr/>
        </p:nvSpPr>
        <p:spPr>
          <a:xfrm>
            <a:off x="5694802" y="5809005"/>
            <a:ext cx="6096000" cy="26542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60EE3D9E-64EA-4645-ACB7-ACCEB10D9EE1}"/>
              </a:ext>
            </a:extLst>
          </p:cNvPr>
          <p:cNvSpPr/>
          <p:nvPr/>
        </p:nvSpPr>
        <p:spPr>
          <a:xfrm>
            <a:off x="130282" y="5940759"/>
            <a:ext cx="5176823" cy="2624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BB837023-7670-B914-F332-75BE64F36CB3}"/>
              </a:ext>
            </a:extLst>
          </p:cNvPr>
          <p:cNvSpPr/>
          <p:nvPr/>
        </p:nvSpPr>
        <p:spPr>
          <a:xfrm>
            <a:off x="130282" y="5940759"/>
            <a:ext cx="5176823" cy="85852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2"/>
          <p:cNvGrpSpPr/>
          <p:nvPr/>
        </p:nvGrpSpPr>
        <p:grpSpPr>
          <a:xfrm>
            <a:off x="1649110" y="956561"/>
            <a:ext cx="9002261" cy="4944877"/>
            <a:chOff x="0" y="0"/>
            <a:chExt cx="20051871" cy="11500838"/>
          </a:xfrm>
        </p:grpSpPr>
        <p:sp>
          <p:nvSpPr>
            <p:cNvPr id="3" name="Freeform 3"/>
            <p:cNvSpPr/>
            <p:nvPr/>
          </p:nvSpPr>
          <p:spPr>
            <a:xfrm>
              <a:off x="0" y="1220101"/>
              <a:ext cx="2506154" cy="8683314"/>
            </a:xfrm>
            <a:custGeom>
              <a:avLst/>
              <a:gdLst/>
              <a:ahLst/>
              <a:cxnLst/>
              <a:rect l="l" t="t" r="r" b="b"/>
              <a:pathLst>
                <a:path w="2506154" h="8683314">
                  <a:moveTo>
                    <a:pt x="0" y="0"/>
                  </a:moveTo>
                  <a:lnTo>
                    <a:pt x="2506154" y="0"/>
                  </a:lnTo>
                  <a:lnTo>
                    <a:pt x="2506154" y="8683315"/>
                  </a:lnTo>
                  <a:lnTo>
                    <a:pt x="0" y="8683315"/>
                  </a:lnTo>
                  <a:lnTo>
                    <a:pt x="0" y="0"/>
                  </a:lnTo>
                  <a:close/>
                </a:path>
              </a:pathLst>
            </a:custGeom>
            <a:blipFill>
              <a:blip r:embed="rId2">
                <a:extLst>
                  <a:ext uri="{96DAC541-7B7A-43D3-8B79-37D633B846F1}">
                    <asvg:svgBlip xmlns:asvg="http://schemas.microsoft.com/office/drawing/2016/SVG/main" r:embed="rId3"/>
                  </a:ext>
                </a:extLst>
              </a:blip>
              <a:stretch>
                <a:fillRect l="-456" r="-456"/>
              </a:stretch>
            </a:blipFill>
          </p:spPr>
        </p:sp>
        <p:sp>
          <p:nvSpPr>
            <p:cNvPr id="4" name="TextBox 4"/>
            <p:cNvSpPr txBox="1"/>
            <p:nvPr/>
          </p:nvSpPr>
          <p:spPr>
            <a:xfrm>
              <a:off x="0" y="1536241"/>
              <a:ext cx="2506153" cy="7604048"/>
            </a:xfrm>
            <a:prstGeom prst="rect">
              <a:avLst/>
            </a:prstGeom>
          </p:spPr>
          <p:txBody>
            <a:bodyPr lIns="0" tIns="0" rIns="0" bIns="0" rtlCol="0" anchor="t">
              <a:spAutoFit/>
            </a:bodyPr>
            <a:lstStyle/>
            <a:p>
              <a:pPr algn="ctr">
                <a:lnSpc>
                  <a:spcPts val="1561"/>
                </a:lnSpc>
                <a:spcBef>
                  <a:spcPct val="0"/>
                </a:spcBef>
              </a:pPr>
              <a:r>
                <a:rPr lang="en-US" sz="1115" b="1" dirty="0">
                  <a:solidFill>
                    <a:srgbClr val="000000"/>
                  </a:solidFill>
                  <a:latin typeface="Canva Sans Bold"/>
                  <a:ea typeface="Canva Sans Bold"/>
                  <a:cs typeface="Canva Sans Bold"/>
                  <a:sym typeface="Canva Sans Bold"/>
                </a:rPr>
                <a:t>Data Sources</a:t>
              </a:r>
            </a:p>
            <a:p>
              <a:pPr>
                <a:lnSpc>
                  <a:spcPts val="1561"/>
                </a:lnSpc>
                <a:spcBef>
                  <a:spcPct val="0"/>
                </a:spcBef>
              </a:pPr>
              <a:endParaRPr lang="en-US" sz="1115" b="1" dirty="0">
                <a:solidFill>
                  <a:srgbClr val="000000"/>
                </a:solidFill>
                <a:latin typeface="Canva Sans Bold"/>
                <a:ea typeface="Canva Sans Bold"/>
                <a:cs typeface="Canva Sans Bold"/>
                <a:sym typeface="Canva Sans Bold"/>
              </a:endParaRPr>
            </a:p>
            <a:p>
              <a:pPr marL="240890" lvl="1" indent="-120445">
                <a:lnSpc>
                  <a:spcPts val="1561"/>
                </a:lnSpc>
                <a:spcBef>
                  <a:spcPct val="0"/>
                </a:spcBef>
                <a:buFont typeface="Arial"/>
                <a:buChar char="•"/>
              </a:pPr>
              <a:r>
                <a:rPr lang="en-US" sz="1115" b="1" dirty="0">
                  <a:solidFill>
                    <a:srgbClr val="000000"/>
                  </a:solidFill>
                  <a:latin typeface="Canva Sans Bold"/>
                  <a:ea typeface="Canva Sans Bold"/>
                  <a:cs typeface="Canva Sans Bold"/>
                  <a:sym typeface="Canva Sans Bold"/>
                </a:rPr>
                <a:t>Statistics Office</a:t>
              </a:r>
            </a:p>
            <a:p>
              <a:pPr marL="240890" lvl="1" indent="-120445">
                <a:lnSpc>
                  <a:spcPts val="1561"/>
                </a:lnSpc>
                <a:spcBef>
                  <a:spcPct val="0"/>
                </a:spcBef>
                <a:buFont typeface="Arial"/>
                <a:buChar char="•"/>
              </a:pPr>
              <a:r>
                <a:rPr lang="en-US" sz="1115" b="1" dirty="0">
                  <a:solidFill>
                    <a:srgbClr val="000000"/>
                  </a:solidFill>
                  <a:latin typeface="Canva Sans Bold"/>
                  <a:ea typeface="Canva Sans Bold"/>
                  <a:cs typeface="Canva Sans Bold"/>
                  <a:sym typeface="Canva Sans Bold"/>
                </a:rPr>
                <a:t>Existing Database</a:t>
              </a:r>
            </a:p>
            <a:p>
              <a:pPr marL="240890" lvl="1" indent="-120445">
                <a:lnSpc>
                  <a:spcPts val="1561"/>
                </a:lnSpc>
                <a:spcBef>
                  <a:spcPct val="0"/>
                </a:spcBef>
                <a:buFont typeface="Arial"/>
                <a:buChar char="•"/>
              </a:pPr>
              <a:r>
                <a:rPr lang="en-US" sz="1115" b="1" dirty="0">
                  <a:solidFill>
                    <a:srgbClr val="000000"/>
                  </a:solidFill>
                  <a:latin typeface="Canva Sans Bold"/>
                  <a:ea typeface="Canva Sans Bold"/>
                  <a:cs typeface="Canva Sans Bold"/>
                  <a:sym typeface="Canva Sans Bold"/>
                </a:rPr>
                <a:t>City/County Forestry Department</a:t>
              </a:r>
            </a:p>
            <a:p>
              <a:pPr marL="240890" lvl="1" indent="-120445">
                <a:lnSpc>
                  <a:spcPts val="1561"/>
                </a:lnSpc>
                <a:spcBef>
                  <a:spcPct val="0"/>
                </a:spcBef>
                <a:buFont typeface="Arial"/>
                <a:buChar char="•"/>
              </a:pPr>
              <a:r>
                <a:rPr lang="en-US" sz="1115" b="1" dirty="0">
                  <a:solidFill>
                    <a:srgbClr val="000000"/>
                  </a:solidFill>
                  <a:latin typeface="Canva Sans Bold"/>
                  <a:ea typeface="Canva Sans Bold"/>
                  <a:cs typeface="Canva Sans Bold"/>
                  <a:sym typeface="Canva Sans Bold"/>
                </a:rPr>
                <a:t>Forest Map Vendor</a:t>
              </a:r>
            </a:p>
            <a:p>
              <a:pPr marL="240890" lvl="1" indent="-120445">
                <a:lnSpc>
                  <a:spcPts val="1561"/>
                </a:lnSpc>
                <a:spcBef>
                  <a:spcPct val="0"/>
                </a:spcBef>
                <a:buFont typeface="Arial"/>
                <a:buChar char="•"/>
              </a:pPr>
              <a:r>
                <a:rPr lang="en-US" sz="1115" b="1" dirty="0">
                  <a:solidFill>
                    <a:srgbClr val="000000"/>
                  </a:solidFill>
                  <a:latin typeface="Canva Sans Bold"/>
                  <a:ea typeface="Canva Sans Bold"/>
                  <a:cs typeface="Canva Sans Bold"/>
                  <a:sym typeface="Canva Sans Bold"/>
                </a:rPr>
                <a:t>Forestry Organizations</a:t>
              </a:r>
            </a:p>
            <a:p>
              <a:pPr marL="240890" lvl="1" indent="-120445">
                <a:lnSpc>
                  <a:spcPts val="1561"/>
                </a:lnSpc>
                <a:spcBef>
                  <a:spcPct val="0"/>
                </a:spcBef>
                <a:buFont typeface="Arial"/>
                <a:buChar char="•"/>
              </a:pPr>
              <a:r>
                <a:rPr lang="en-US" sz="1115" b="1" dirty="0">
                  <a:solidFill>
                    <a:srgbClr val="000000"/>
                  </a:solidFill>
                  <a:latin typeface="Canva Sans Bold"/>
                  <a:ea typeface="Canva Sans Bold"/>
                  <a:cs typeface="Canva Sans Bold"/>
                  <a:sym typeface="Canva Sans Bold"/>
                </a:rPr>
                <a:t>Related Agencies</a:t>
              </a:r>
            </a:p>
            <a:p>
              <a:pPr>
                <a:lnSpc>
                  <a:spcPts val="1561"/>
                </a:lnSpc>
                <a:spcBef>
                  <a:spcPct val="0"/>
                </a:spcBef>
              </a:pPr>
              <a:endParaRPr lang="en-US" sz="1115" b="1" dirty="0">
                <a:solidFill>
                  <a:srgbClr val="000000"/>
                </a:solidFill>
                <a:latin typeface="Canva Sans Bold"/>
                <a:ea typeface="Canva Sans Bold"/>
                <a:cs typeface="Canva Sans Bold"/>
                <a:sym typeface="Canva Sans Bold"/>
              </a:endParaRPr>
            </a:p>
          </p:txBody>
        </p:sp>
        <p:sp>
          <p:nvSpPr>
            <p:cNvPr id="5" name="Freeform 5"/>
            <p:cNvSpPr/>
            <p:nvPr/>
          </p:nvSpPr>
          <p:spPr>
            <a:xfrm rot="-5400000">
              <a:off x="1634236" y="1817711"/>
              <a:ext cx="11045024" cy="7409602"/>
            </a:xfrm>
            <a:custGeom>
              <a:avLst/>
              <a:gdLst/>
              <a:ahLst/>
              <a:cxnLst/>
              <a:rect l="l" t="t" r="r" b="b"/>
              <a:pathLst>
                <a:path w="11045024" h="7409602">
                  <a:moveTo>
                    <a:pt x="0" y="0"/>
                  </a:moveTo>
                  <a:lnTo>
                    <a:pt x="11045024" y="0"/>
                  </a:lnTo>
                  <a:lnTo>
                    <a:pt x="11045024" y="7409602"/>
                  </a:lnTo>
                  <a:lnTo>
                    <a:pt x="0" y="740960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4130266" y="552714"/>
              <a:ext cx="2587530" cy="3294081"/>
            </a:xfrm>
            <a:custGeom>
              <a:avLst/>
              <a:gdLst/>
              <a:ahLst/>
              <a:cxnLst/>
              <a:rect l="l" t="t" r="r" b="b"/>
              <a:pathLst>
                <a:path w="2587530" h="3294081">
                  <a:moveTo>
                    <a:pt x="0" y="0"/>
                  </a:moveTo>
                  <a:lnTo>
                    <a:pt x="2587530" y="0"/>
                  </a:lnTo>
                  <a:lnTo>
                    <a:pt x="2587530" y="3294081"/>
                  </a:lnTo>
                  <a:lnTo>
                    <a:pt x="0" y="3294081"/>
                  </a:lnTo>
                  <a:lnTo>
                    <a:pt x="0" y="0"/>
                  </a:lnTo>
                  <a:close/>
                </a:path>
              </a:pathLst>
            </a:custGeom>
            <a:blipFill>
              <a:blip r:embed="rId6">
                <a:extLst>
                  <a:ext uri="{96DAC541-7B7A-43D3-8B79-37D633B846F1}">
                    <asvg:svgBlip xmlns:asvg="http://schemas.microsoft.com/office/drawing/2016/SVG/main" r:embed="rId7"/>
                  </a:ext>
                </a:extLst>
              </a:blip>
              <a:stretch>
                <a:fillRect l="-3070" r="-3070"/>
              </a:stretch>
            </a:blipFill>
          </p:spPr>
        </p:sp>
        <p:sp>
          <p:nvSpPr>
            <p:cNvPr id="7" name="TextBox 7"/>
            <p:cNvSpPr txBox="1"/>
            <p:nvPr/>
          </p:nvSpPr>
          <p:spPr>
            <a:xfrm>
              <a:off x="4474906" y="756881"/>
              <a:ext cx="2005860" cy="898962"/>
            </a:xfrm>
            <a:prstGeom prst="rect">
              <a:avLst/>
            </a:prstGeom>
          </p:spPr>
          <p:txBody>
            <a:bodyPr lIns="0" tIns="0" rIns="0" bIns="0" rtlCol="0" anchor="t">
              <a:spAutoFit/>
            </a:bodyPr>
            <a:lstStyle/>
            <a:p>
              <a:pPr algn="ctr">
                <a:lnSpc>
                  <a:spcPts val="985"/>
                </a:lnSpc>
              </a:pPr>
              <a:r>
                <a:rPr lang="en-US" sz="1000" b="1" dirty="0">
                  <a:solidFill>
                    <a:srgbClr val="000000"/>
                  </a:solidFill>
                  <a:latin typeface="Canva Sans Bold"/>
                  <a:ea typeface="Canva Sans Bold"/>
                  <a:cs typeface="Canva Sans Bold"/>
                  <a:sym typeface="Canva Sans Bold"/>
                </a:rPr>
                <a:t>Database Management</a:t>
              </a:r>
            </a:p>
            <a:p>
              <a:pPr algn="ctr">
                <a:lnSpc>
                  <a:spcPts val="985"/>
                </a:lnSpc>
                <a:spcBef>
                  <a:spcPct val="0"/>
                </a:spcBef>
              </a:pPr>
              <a:r>
                <a:rPr lang="en-US" sz="1000" b="1" dirty="0">
                  <a:solidFill>
                    <a:srgbClr val="000000"/>
                  </a:solidFill>
                  <a:latin typeface="Canva Sans Bold"/>
                  <a:ea typeface="Canva Sans Bold"/>
                  <a:cs typeface="Canva Sans Bold"/>
                  <a:sym typeface="Canva Sans Bold"/>
                </a:rPr>
                <a:t>System</a:t>
              </a:r>
            </a:p>
          </p:txBody>
        </p:sp>
        <p:sp>
          <p:nvSpPr>
            <p:cNvPr id="8" name="TextBox 8"/>
            <p:cNvSpPr txBox="1"/>
            <p:nvPr/>
          </p:nvSpPr>
          <p:spPr>
            <a:xfrm>
              <a:off x="4384116" y="1891720"/>
              <a:ext cx="2096649" cy="318245"/>
            </a:xfrm>
            <a:prstGeom prst="rect">
              <a:avLst/>
            </a:prstGeom>
          </p:spPr>
          <p:txBody>
            <a:bodyPr wrap="square" lIns="0" tIns="0" rIns="0" bIns="0" rtlCol="0" anchor="t">
              <a:spAutoFit/>
            </a:bodyPr>
            <a:lstStyle/>
            <a:p>
              <a:pPr algn="ctr">
                <a:lnSpc>
                  <a:spcPts val="985"/>
                </a:lnSpc>
                <a:spcBef>
                  <a:spcPct val="0"/>
                </a:spcBef>
              </a:pPr>
              <a:r>
                <a:rPr lang="en-US" sz="1200" b="1" dirty="0">
                  <a:solidFill>
                    <a:srgbClr val="000000"/>
                  </a:solidFill>
                  <a:latin typeface="Canva Sans Bold"/>
                  <a:ea typeface="Canva Sans Bold"/>
                  <a:cs typeface="Canva Sans Bold"/>
                  <a:sym typeface="Canva Sans Bold"/>
                </a:rPr>
                <a:t>Statistical DB</a:t>
              </a:r>
            </a:p>
          </p:txBody>
        </p:sp>
        <p:sp>
          <p:nvSpPr>
            <p:cNvPr id="9" name="TextBox 9"/>
            <p:cNvSpPr txBox="1"/>
            <p:nvPr/>
          </p:nvSpPr>
          <p:spPr>
            <a:xfrm>
              <a:off x="4421735" y="2547396"/>
              <a:ext cx="2049735" cy="318245"/>
            </a:xfrm>
            <a:prstGeom prst="rect">
              <a:avLst/>
            </a:prstGeom>
          </p:spPr>
          <p:txBody>
            <a:bodyPr wrap="square" lIns="0" tIns="0" rIns="0" bIns="0" rtlCol="0" anchor="t">
              <a:spAutoFit/>
            </a:bodyPr>
            <a:lstStyle/>
            <a:p>
              <a:pPr algn="ctr">
                <a:lnSpc>
                  <a:spcPts val="985"/>
                </a:lnSpc>
                <a:spcBef>
                  <a:spcPct val="0"/>
                </a:spcBef>
              </a:pPr>
              <a:r>
                <a:rPr lang="en-US" sz="1200" b="1" dirty="0">
                  <a:solidFill>
                    <a:srgbClr val="000000"/>
                  </a:solidFill>
                  <a:latin typeface="Canva Sans Bold"/>
                  <a:ea typeface="Canva Sans Bold"/>
                  <a:cs typeface="Canva Sans Bold"/>
                  <a:sym typeface="Canva Sans Bold"/>
                </a:rPr>
                <a:t>Production DB</a:t>
              </a:r>
            </a:p>
          </p:txBody>
        </p:sp>
        <p:sp>
          <p:nvSpPr>
            <p:cNvPr id="10" name="TextBox 10"/>
            <p:cNvSpPr txBox="1"/>
            <p:nvPr/>
          </p:nvSpPr>
          <p:spPr>
            <a:xfrm>
              <a:off x="4282815" y="3222057"/>
              <a:ext cx="2282430" cy="325944"/>
            </a:xfrm>
            <a:prstGeom prst="rect">
              <a:avLst/>
            </a:prstGeom>
          </p:spPr>
          <p:txBody>
            <a:bodyPr wrap="square" lIns="0" tIns="0" rIns="0" bIns="0" rtlCol="0" anchor="t">
              <a:spAutoFit/>
            </a:bodyPr>
            <a:lstStyle/>
            <a:p>
              <a:pPr algn="ctr">
                <a:lnSpc>
                  <a:spcPts val="985"/>
                </a:lnSpc>
                <a:spcBef>
                  <a:spcPct val="0"/>
                </a:spcBef>
              </a:pPr>
              <a:r>
                <a:rPr lang="en-US" sz="1200" b="1" dirty="0">
                  <a:solidFill>
                    <a:srgbClr val="000000"/>
                  </a:solidFill>
                  <a:latin typeface="Canva Sans Bold"/>
                  <a:ea typeface="Canva Sans Bold"/>
                  <a:cs typeface="Canva Sans Bold"/>
                  <a:sym typeface="Canva Sans Bold"/>
                </a:rPr>
                <a:t>Utilization DB</a:t>
              </a:r>
            </a:p>
          </p:txBody>
        </p:sp>
        <p:sp>
          <p:nvSpPr>
            <p:cNvPr id="11" name="Freeform 11"/>
            <p:cNvSpPr/>
            <p:nvPr/>
          </p:nvSpPr>
          <p:spPr>
            <a:xfrm>
              <a:off x="4188922" y="6727183"/>
              <a:ext cx="5935652" cy="3652694"/>
            </a:xfrm>
            <a:custGeom>
              <a:avLst/>
              <a:gdLst/>
              <a:ahLst/>
              <a:cxnLst/>
              <a:rect l="l" t="t" r="r" b="b"/>
              <a:pathLst>
                <a:path w="5935652" h="3097737">
                  <a:moveTo>
                    <a:pt x="0" y="0"/>
                  </a:moveTo>
                  <a:lnTo>
                    <a:pt x="5935652" y="0"/>
                  </a:lnTo>
                  <a:lnTo>
                    <a:pt x="5935652" y="3097737"/>
                  </a:lnTo>
                  <a:lnTo>
                    <a:pt x="0" y="3097737"/>
                  </a:lnTo>
                  <a:lnTo>
                    <a:pt x="0" y="0"/>
                  </a:lnTo>
                  <a:close/>
                </a:path>
              </a:pathLst>
            </a:custGeom>
            <a:blipFill>
              <a:blip r:embed="rId8"/>
              <a:stretch>
                <a:fillRect t="-820" b="-27"/>
              </a:stretch>
            </a:blipFill>
          </p:spPr>
        </p:sp>
        <p:sp>
          <p:nvSpPr>
            <p:cNvPr id="12" name="Freeform 12"/>
            <p:cNvSpPr/>
            <p:nvPr/>
          </p:nvSpPr>
          <p:spPr>
            <a:xfrm>
              <a:off x="7398970" y="1610987"/>
              <a:ext cx="3103151" cy="3950772"/>
            </a:xfrm>
            <a:custGeom>
              <a:avLst/>
              <a:gdLst/>
              <a:ahLst/>
              <a:cxnLst/>
              <a:rect l="l" t="t" r="r" b="b"/>
              <a:pathLst>
                <a:path w="3103151" h="3950772">
                  <a:moveTo>
                    <a:pt x="0" y="0"/>
                  </a:moveTo>
                  <a:lnTo>
                    <a:pt x="3103151" y="0"/>
                  </a:lnTo>
                  <a:lnTo>
                    <a:pt x="3103151" y="3950771"/>
                  </a:lnTo>
                  <a:lnTo>
                    <a:pt x="0" y="395077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TextBox 13"/>
            <p:cNvSpPr txBox="1"/>
            <p:nvPr/>
          </p:nvSpPr>
          <p:spPr>
            <a:xfrm>
              <a:off x="7398968" y="2066802"/>
              <a:ext cx="3103150" cy="736560"/>
            </a:xfrm>
            <a:prstGeom prst="rect">
              <a:avLst/>
            </a:prstGeom>
          </p:spPr>
          <p:txBody>
            <a:bodyPr lIns="0" tIns="0" rIns="0" bIns="0" rtlCol="0" anchor="t">
              <a:spAutoFit/>
            </a:bodyPr>
            <a:lstStyle/>
            <a:p>
              <a:pPr algn="ctr">
                <a:lnSpc>
                  <a:spcPts val="1171"/>
                </a:lnSpc>
                <a:spcBef>
                  <a:spcPct val="0"/>
                </a:spcBef>
              </a:pPr>
              <a:r>
                <a:rPr lang="en-US" sz="1400" b="1" dirty="0">
                  <a:solidFill>
                    <a:srgbClr val="000000"/>
                  </a:solidFill>
                  <a:latin typeface="Canva Sans Bold"/>
                  <a:ea typeface="Canva Sans Bold"/>
                  <a:cs typeface="Canva Sans Bold"/>
                  <a:sym typeface="Canva Sans Bold"/>
                </a:rPr>
                <a:t>Information Processing System</a:t>
              </a:r>
            </a:p>
          </p:txBody>
        </p:sp>
        <p:sp>
          <p:nvSpPr>
            <p:cNvPr id="14" name="TextBox 14"/>
            <p:cNvSpPr txBox="1"/>
            <p:nvPr/>
          </p:nvSpPr>
          <p:spPr>
            <a:xfrm>
              <a:off x="7398968" y="3054378"/>
              <a:ext cx="3103150" cy="720901"/>
            </a:xfrm>
            <a:prstGeom prst="rect">
              <a:avLst/>
            </a:prstGeom>
          </p:spPr>
          <p:txBody>
            <a:bodyPr lIns="0" tIns="0" rIns="0" bIns="0" rtlCol="0" anchor="t">
              <a:spAutoFit/>
            </a:bodyPr>
            <a:lstStyle/>
            <a:p>
              <a:pPr algn="ctr">
                <a:lnSpc>
                  <a:spcPts val="1171"/>
                </a:lnSpc>
                <a:spcBef>
                  <a:spcPct val="0"/>
                </a:spcBef>
              </a:pPr>
              <a:r>
                <a:rPr lang="en-US" sz="1200" b="1" dirty="0">
                  <a:solidFill>
                    <a:srgbClr val="000000"/>
                  </a:solidFill>
                  <a:latin typeface="Canva Sans Bold"/>
                  <a:ea typeface="Canva Sans Bold"/>
                  <a:cs typeface="Canva Sans Bold"/>
                  <a:sym typeface="Canva Sans Bold"/>
                </a:rPr>
                <a:t>Data Processing Program</a:t>
              </a:r>
            </a:p>
          </p:txBody>
        </p:sp>
        <p:sp>
          <p:nvSpPr>
            <p:cNvPr id="15" name="TextBox 15"/>
            <p:cNvSpPr txBox="1"/>
            <p:nvPr/>
          </p:nvSpPr>
          <p:spPr>
            <a:xfrm>
              <a:off x="7550770" y="3891313"/>
              <a:ext cx="2787755" cy="1073745"/>
            </a:xfrm>
            <a:prstGeom prst="rect">
              <a:avLst/>
            </a:prstGeom>
          </p:spPr>
          <p:txBody>
            <a:bodyPr lIns="0" tIns="0" rIns="0" bIns="0" rtlCol="0" anchor="t">
              <a:spAutoFit/>
            </a:bodyPr>
            <a:lstStyle/>
            <a:p>
              <a:pPr algn="ctr">
                <a:lnSpc>
                  <a:spcPts val="1171"/>
                </a:lnSpc>
                <a:spcBef>
                  <a:spcPct val="0"/>
                </a:spcBef>
              </a:pPr>
              <a:r>
                <a:rPr lang="en-US" sz="1000" b="1" dirty="0">
                  <a:solidFill>
                    <a:srgbClr val="000000"/>
                  </a:solidFill>
                  <a:latin typeface="Canva Sans Bold"/>
                  <a:ea typeface="Canva Sans Bold"/>
                  <a:cs typeface="Canva Sans Bold"/>
                  <a:sym typeface="Canva Sans Bold"/>
                </a:rPr>
                <a:t>(Evaluation, Selection, Processing, Storage, Update)</a:t>
              </a:r>
            </a:p>
          </p:txBody>
        </p:sp>
        <p:sp>
          <p:nvSpPr>
            <p:cNvPr id="16" name="Freeform 16"/>
            <p:cNvSpPr/>
            <p:nvPr/>
          </p:nvSpPr>
          <p:spPr>
            <a:xfrm>
              <a:off x="5735043" y="10383592"/>
              <a:ext cx="2843412" cy="1117246"/>
            </a:xfrm>
            <a:custGeom>
              <a:avLst/>
              <a:gdLst/>
              <a:ahLst/>
              <a:cxnLst/>
              <a:rect l="l" t="t" r="r" b="b"/>
              <a:pathLst>
                <a:path w="2843411" h="1553213">
                  <a:moveTo>
                    <a:pt x="0" y="0"/>
                  </a:moveTo>
                  <a:lnTo>
                    <a:pt x="2843410" y="0"/>
                  </a:lnTo>
                  <a:lnTo>
                    <a:pt x="2843410" y="1553213"/>
                  </a:lnTo>
                  <a:lnTo>
                    <a:pt x="0" y="155321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7" name="Freeform 17"/>
            <p:cNvSpPr/>
            <p:nvPr/>
          </p:nvSpPr>
          <p:spPr>
            <a:xfrm>
              <a:off x="13348479" y="883355"/>
              <a:ext cx="2576120" cy="3279783"/>
            </a:xfrm>
            <a:custGeom>
              <a:avLst/>
              <a:gdLst/>
              <a:ahLst/>
              <a:cxnLst/>
              <a:rect l="l" t="t" r="r" b="b"/>
              <a:pathLst>
                <a:path w="2576120" h="3279783">
                  <a:moveTo>
                    <a:pt x="0" y="0"/>
                  </a:moveTo>
                  <a:lnTo>
                    <a:pt x="2576120" y="0"/>
                  </a:lnTo>
                  <a:lnTo>
                    <a:pt x="2576120" y="3279782"/>
                  </a:lnTo>
                  <a:lnTo>
                    <a:pt x="0" y="327978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8" name="Freeform 18"/>
            <p:cNvSpPr/>
            <p:nvPr/>
          </p:nvSpPr>
          <p:spPr>
            <a:xfrm>
              <a:off x="13348479" y="4385686"/>
              <a:ext cx="2576120" cy="3279783"/>
            </a:xfrm>
            <a:custGeom>
              <a:avLst/>
              <a:gdLst/>
              <a:ahLst/>
              <a:cxnLst/>
              <a:rect l="l" t="t" r="r" b="b"/>
              <a:pathLst>
                <a:path w="2576120" h="3279783">
                  <a:moveTo>
                    <a:pt x="0" y="0"/>
                  </a:moveTo>
                  <a:lnTo>
                    <a:pt x="2576120" y="0"/>
                  </a:lnTo>
                  <a:lnTo>
                    <a:pt x="2576120" y="3279782"/>
                  </a:lnTo>
                  <a:lnTo>
                    <a:pt x="0" y="327978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9" name="Freeform 19"/>
            <p:cNvSpPr/>
            <p:nvPr/>
          </p:nvSpPr>
          <p:spPr>
            <a:xfrm>
              <a:off x="13348479" y="7862094"/>
              <a:ext cx="2576120" cy="3279783"/>
            </a:xfrm>
            <a:custGeom>
              <a:avLst/>
              <a:gdLst/>
              <a:ahLst/>
              <a:cxnLst/>
              <a:rect l="l" t="t" r="r" b="b"/>
              <a:pathLst>
                <a:path w="2576120" h="3279783">
                  <a:moveTo>
                    <a:pt x="0" y="0"/>
                  </a:moveTo>
                  <a:lnTo>
                    <a:pt x="2576120" y="0"/>
                  </a:lnTo>
                  <a:lnTo>
                    <a:pt x="2576120" y="3279783"/>
                  </a:lnTo>
                  <a:lnTo>
                    <a:pt x="0" y="327978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0" name="Freeform 20"/>
            <p:cNvSpPr/>
            <p:nvPr/>
          </p:nvSpPr>
          <p:spPr>
            <a:xfrm>
              <a:off x="17545716" y="1220101"/>
              <a:ext cx="2506155" cy="9824924"/>
            </a:xfrm>
            <a:custGeom>
              <a:avLst/>
              <a:gdLst/>
              <a:ahLst/>
              <a:cxnLst/>
              <a:rect l="l" t="t" r="r" b="b"/>
              <a:pathLst>
                <a:path w="2506154" h="8604822">
                  <a:moveTo>
                    <a:pt x="0" y="0"/>
                  </a:moveTo>
                  <a:lnTo>
                    <a:pt x="2506155" y="0"/>
                  </a:lnTo>
                  <a:lnTo>
                    <a:pt x="2506155" y="8604822"/>
                  </a:lnTo>
                  <a:lnTo>
                    <a:pt x="0" y="860482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1" name="Freeform 21"/>
            <p:cNvSpPr/>
            <p:nvPr/>
          </p:nvSpPr>
          <p:spPr>
            <a:xfrm>
              <a:off x="2506154" y="3324488"/>
              <a:ext cx="945793" cy="1061198"/>
            </a:xfrm>
            <a:custGeom>
              <a:avLst/>
              <a:gdLst/>
              <a:ahLst/>
              <a:cxnLst/>
              <a:rect l="l" t="t" r="r" b="b"/>
              <a:pathLst>
                <a:path w="945793" h="1061198">
                  <a:moveTo>
                    <a:pt x="0" y="0"/>
                  </a:moveTo>
                  <a:lnTo>
                    <a:pt x="945793" y="0"/>
                  </a:lnTo>
                  <a:lnTo>
                    <a:pt x="945793" y="1061198"/>
                  </a:lnTo>
                  <a:lnTo>
                    <a:pt x="0" y="106119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22" name="Freeform 22"/>
            <p:cNvSpPr/>
            <p:nvPr/>
          </p:nvSpPr>
          <p:spPr>
            <a:xfrm rot="5400000">
              <a:off x="2870557" y="3207026"/>
              <a:ext cx="1162780" cy="1279538"/>
            </a:xfrm>
            <a:custGeom>
              <a:avLst/>
              <a:gdLst/>
              <a:ahLst/>
              <a:cxnLst/>
              <a:rect l="l" t="t" r="r" b="b"/>
              <a:pathLst>
                <a:path w="1162780" h="1279538">
                  <a:moveTo>
                    <a:pt x="0" y="0"/>
                  </a:moveTo>
                  <a:lnTo>
                    <a:pt x="1162780" y="0"/>
                  </a:lnTo>
                  <a:lnTo>
                    <a:pt x="1162780" y="1279538"/>
                  </a:lnTo>
                  <a:lnTo>
                    <a:pt x="0" y="127953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23" name="Freeform 23"/>
            <p:cNvSpPr/>
            <p:nvPr/>
          </p:nvSpPr>
          <p:spPr>
            <a:xfrm>
              <a:off x="6717796" y="2525054"/>
              <a:ext cx="681174" cy="681174"/>
            </a:xfrm>
            <a:custGeom>
              <a:avLst/>
              <a:gdLst/>
              <a:ahLst/>
              <a:cxnLst/>
              <a:rect l="l" t="t" r="r" b="b"/>
              <a:pathLst>
                <a:path w="681174" h="681174">
                  <a:moveTo>
                    <a:pt x="0" y="0"/>
                  </a:moveTo>
                  <a:lnTo>
                    <a:pt x="681174" y="0"/>
                  </a:lnTo>
                  <a:lnTo>
                    <a:pt x="681174" y="681174"/>
                  </a:lnTo>
                  <a:lnTo>
                    <a:pt x="0" y="681174"/>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4" name="Freeform 24"/>
            <p:cNvSpPr/>
            <p:nvPr/>
          </p:nvSpPr>
          <p:spPr>
            <a:xfrm>
              <a:off x="4091716" y="4041197"/>
              <a:ext cx="2814601" cy="2103275"/>
            </a:xfrm>
            <a:custGeom>
              <a:avLst/>
              <a:gdLst/>
              <a:ahLst/>
              <a:cxnLst/>
              <a:rect l="l" t="t" r="r" b="b"/>
              <a:pathLst>
                <a:path w="2814601" h="2103275">
                  <a:moveTo>
                    <a:pt x="0" y="0"/>
                  </a:moveTo>
                  <a:lnTo>
                    <a:pt x="2814602" y="0"/>
                  </a:lnTo>
                  <a:lnTo>
                    <a:pt x="2814602" y="2103275"/>
                  </a:lnTo>
                  <a:lnTo>
                    <a:pt x="0" y="2103275"/>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25" name="TextBox 25"/>
            <p:cNvSpPr txBox="1"/>
            <p:nvPr/>
          </p:nvSpPr>
          <p:spPr>
            <a:xfrm>
              <a:off x="4311200" y="4768120"/>
              <a:ext cx="2375630" cy="783804"/>
            </a:xfrm>
            <a:prstGeom prst="rect">
              <a:avLst/>
            </a:prstGeom>
          </p:spPr>
          <p:txBody>
            <a:bodyPr lIns="0" tIns="0" rIns="0" bIns="0" rtlCol="0" anchor="t">
              <a:spAutoFit/>
            </a:bodyPr>
            <a:lstStyle/>
            <a:p>
              <a:pPr algn="ctr">
                <a:lnSpc>
                  <a:spcPts val="1575"/>
                </a:lnSpc>
              </a:pPr>
              <a:r>
                <a:rPr lang="en-US" sz="1125" b="1" dirty="0">
                  <a:solidFill>
                    <a:srgbClr val="000000"/>
                  </a:solidFill>
                  <a:latin typeface="Canva Sans Bold"/>
                  <a:ea typeface="Canva Sans Bold"/>
                  <a:cs typeface="Canva Sans Bold"/>
                  <a:sym typeface="Canva Sans Bold"/>
                </a:rPr>
                <a:t>HR Management </a:t>
              </a:r>
            </a:p>
            <a:p>
              <a:pPr algn="ctr">
                <a:lnSpc>
                  <a:spcPts val="1575"/>
                </a:lnSpc>
                <a:spcBef>
                  <a:spcPct val="0"/>
                </a:spcBef>
              </a:pPr>
              <a:r>
                <a:rPr lang="en-US" sz="1125" b="1" dirty="0">
                  <a:solidFill>
                    <a:srgbClr val="000000"/>
                  </a:solidFill>
                  <a:latin typeface="Canva Sans Bold"/>
                  <a:ea typeface="Canva Sans Bold"/>
                  <a:cs typeface="Canva Sans Bold"/>
                  <a:sym typeface="Canva Sans Bold"/>
                </a:rPr>
                <a:t>System</a:t>
              </a:r>
            </a:p>
          </p:txBody>
        </p:sp>
        <p:sp>
          <p:nvSpPr>
            <p:cNvPr id="26" name="Freeform 26"/>
            <p:cNvSpPr/>
            <p:nvPr/>
          </p:nvSpPr>
          <p:spPr>
            <a:xfrm rot="-5400000">
              <a:off x="7846052" y="5561758"/>
              <a:ext cx="1165428" cy="1165428"/>
            </a:xfrm>
            <a:custGeom>
              <a:avLst/>
              <a:gdLst/>
              <a:ahLst/>
              <a:cxnLst/>
              <a:rect l="l" t="t" r="r" b="b"/>
              <a:pathLst>
                <a:path w="1165428" h="1165428">
                  <a:moveTo>
                    <a:pt x="0" y="0"/>
                  </a:moveTo>
                  <a:lnTo>
                    <a:pt x="1165428" y="0"/>
                  </a:lnTo>
                  <a:lnTo>
                    <a:pt x="1165428" y="1165428"/>
                  </a:lnTo>
                  <a:lnTo>
                    <a:pt x="0" y="1165428"/>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7" name="Freeform 27"/>
            <p:cNvSpPr/>
            <p:nvPr/>
          </p:nvSpPr>
          <p:spPr>
            <a:xfrm>
              <a:off x="6816161" y="4675303"/>
              <a:ext cx="582809" cy="582809"/>
            </a:xfrm>
            <a:custGeom>
              <a:avLst/>
              <a:gdLst/>
              <a:ahLst/>
              <a:cxnLst/>
              <a:rect l="l" t="t" r="r" b="b"/>
              <a:pathLst>
                <a:path w="582809" h="582809">
                  <a:moveTo>
                    <a:pt x="0" y="0"/>
                  </a:moveTo>
                  <a:lnTo>
                    <a:pt x="582809" y="0"/>
                  </a:lnTo>
                  <a:lnTo>
                    <a:pt x="582809" y="582808"/>
                  </a:lnTo>
                  <a:lnTo>
                    <a:pt x="0" y="582808"/>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8" name="Freeform 28"/>
            <p:cNvSpPr/>
            <p:nvPr/>
          </p:nvSpPr>
          <p:spPr>
            <a:xfrm flipV="1">
              <a:off x="10861549" y="1363139"/>
              <a:ext cx="2317158" cy="1236783"/>
            </a:xfrm>
            <a:custGeom>
              <a:avLst/>
              <a:gdLst/>
              <a:ahLst/>
              <a:cxnLst/>
              <a:rect l="l" t="t" r="r" b="b"/>
              <a:pathLst>
                <a:path w="2317158" h="1236783">
                  <a:moveTo>
                    <a:pt x="0" y="1236783"/>
                  </a:moveTo>
                  <a:lnTo>
                    <a:pt x="2317158" y="1236783"/>
                  </a:lnTo>
                  <a:lnTo>
                    <a:pt x="2317158" y="0"/>
                  </a:lnTo>
                  <a:lnTo>
                    <a:pt x="0" y="0"/>
                  </a:lnTo>
                  <a:lnTo>
                    <a:pt x="0" y="1236783"/>
                  </a:lnTo>
                  <a:close/>
                </a:path>
              </a:pathLst>
            </a:custGeom>
            <a:blipFill>
              <a:blip r:embed="rId21"/>
              <a:stretch>
                <a:fillRect/>
              </a:stretch>
            </a:blipFill>
          </p:spPr>
        </p:sp>
        <p:sp>
          <p:nvSpPr>
            <p:cNvPr id="29" name="Freeform 29"/>
            <p:cNvSpPr/>
            <p:nvPr/>
          </p:nvSpPr>
          <p:spPr>
            <a:xfrm>
              <a:off x="10814135" y="4878814"/>
              <a:ext cx="2411985" cy="1287397"/>
            </a:xfrm>
            <a:custGeom>
              <a:avLst/>
              <a:gdLst/>
              <a:ahLst/>
              <a:cxnLst/>
              <a:rect l="l" t="t" r="r" b="b"/>
              <a:pathLst>
                <a:path w="2411985" h="1287397">
                  <a:moveTo>
                    <a:pt x="0" y="0"/>
                  </a:moveTo>
                  <a:lnTo>
                    <a:pt x="2411986" y="0"/>
                  </a:lnTo>
                  <a:lnTo>
                    <a:pt x="2411986" y="1287397"/>
                  </a:lnTo>
                  <a:lnTo>
                    <a:pt x="0" y="1287397"/>
                  </a:lnTo>
                  <a:lnTo>
                    <a:pt x="0" y="0"/>
                  </a:lnTo>
                  <a:close/>
                </a:path>
              </a:pathLst>
            </a:custGeom>
            <a:blipFill>
              <a:blip r:embed="rId21"/>
              <a:stretch>
                <a:fillRect/>
              </a:stretch>
            </a:blipFill>
          </p:spPr>
        </p:sp>
        <p:sp>
          <p:nvSpPr>
            <p:cNvPr id="30" name="Freeform 30"/>
            <p:cNvSpPr/>
            <p:nvPr/>
          </p:nvSpPr>
          <p:spPr>
            <a:xfrm rot="-5400000">
              <a:off x="9954029" y="5430458"/>
              <a:ext cx="3228574" cy="3315609"/>
            </a:xfrm>
            <a:custGeom>
              <a:avLst/>
              <a:gdLst/>
              <a:ahLst/>
              <a:cxnLst/>
              <a:rect l="l" t="t" r="r" b="b"/>
              <a:pathLst>
                <a:path w="3228574" h="3315609">
                  <a:moveTo>
                    <a:pt x="0" y="0"/>
                  </a:moveTo>
                  <a:lnTo>
                    <a:pt x="3228574" y="0"/>
                  </a:lnTo>
                  <a:lnTo>
                    <a:pt x="3228574" y="3315609"/>
                  </a:lnTo>
                  <a:lnTo>
                    <a:pt x="0" y="3315609"/>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sp>
          <p:nvSpPr>
            <p:cNvPr id="31" name="Freeform 31"/>
            <p:cNvSpPr/>
            <p:nvPr/>
          </p:nvSpPr>
          <p:spPr>
            <a:xfrm>
              <a:off x="11226542" y="5042919"/>
              <a:ext cx="982442" cy="883245"/>
            </a:xfrm>
            <a:custGeom>
              <a:avLst/>
              <a:gdLst/>
              <a:ahLst/>
              <a:cxnLst/>
              <a:rect l="l" t="t" r="r" b="b"/>
              <a:pathLst>
                <a:path w="1162791" h="1162791">
                  <a:moveTo>
                    <a:pt x="0" y="0"/>
                  </a:moveTo>
                  <a:lnTo>
                    <a:pt x="1162791" y="0"/>
                  </a:lnTo>
                  <a:lnTo>
                    <a:pt x="1162791" y="1162791"/>
                  </a:lnTo>
                  <a:lnTo>
                    <a:pt x="0" y="1162791"/>
                  </a:lnTo>
                  <a:lnTo>
                    <a:pt x="0" y="0"/>
                  </a:lnTo>
                  <a:close/>
                </a:path>
              </a:pathLst>
            </a:custGeom>
            <a:blipFill>
              <a:blip r:embed="rId24">
                <a:extLst>
                  <a:ext uri="{96DAC541-7B7A-43D3-8B79-37D633B846F1}">
                    <asvg:svgBlip xmlns:asvg="http://schemas.microsoft.com/office/drawing/2016/SVG/main" r:embed="rId25"/>
                  </a:ext>
                </a:extLst>
              </a:blip>
              <a:stretch>
                <a:fillRect/>
              </a:stretch>
            </a:blipFill>
            <a:ln w="104775" cap="rnd">
              <a:solidFill>
                <a:srgbClr val="FFFFFF"/>
              </a:solidFill>
              <a:prstDash val="solid"/>
              <a:round/>
            </a:ln>
          </p:spPr>
        </p:sp>
        <p:sp>
          <p:nvSpPr>
            <p:cNvPr id="32" name="Freeform 32"/>
            <p:cNvSpPr/>
            <p:nvPr/>
          </p:nvSpPr>
          <p:spPr>
            <a:xfrm>
              <a:off x="10362327" y="6639526"/>
              <a:ext cx="1955809" cy="1402486"/>
            </a:xfrm>
            <a:custGeom>
              <a:avLst/>
              <a:gdLst/>
              <a:ahLst/>
              <a:cxnLst/>
              <a:rect l="l" t="t" r="r" b="b"/>
              <a:pathLst>
                <a:path w="1977685" h="1222569">
                  <a:moveTo>
                    <a:pt x="0" y="0"/>
                  </a:moveTo>
                  <a:lnTo>
                    <a:pt x="1977685" y="0"/>
                  </a:lnTo>
                  <a:lnTo>
                    <a:pt x="1977685" y="1222569"/>
                  </a:lnTo>
                  <a:lnTo>
                    <a:pt x="0" y="1222569"/>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sp>
        <p:sp>
          <p:nvSpPr>
            <p:cNvPr id="33" name="TextBox 33"/>
            <p:cNvSpPr txBox="1"/>
            <p:nvPr/>
          </p:nvSpPr>
          <p:spPr>
            <a:xfrm>
              <a:off x="4201019" y="7780481"/>
              <a:ext cx="5796315" cy="2482987"/>
            </a:xfrm>
            <a:prstGeom prst="rect">
              <a:avLst/>
            </a:prstGeom>
          </p:spPr>
          <p:txBody>
            <a:bodyPr lIns="0" tIns="0" rIns="0" bIns="0" rtlCol="0" anchor="t">
              <a:spAutoFit/>
            </a:bodyPr>
            <a:lstStyle/>
            <a:p>
              <a:pPr marL="219040" lvl="1" indent="-109519">
                <a:lnSpc>
                  <a:spcPts val="1420"/>
                </a:lnSpc>
                <a:spcBef>
                  <a:spcPct val="0"/>
                </a:spcBef>
                <a:buFont typeface="Arial"/>
                <a:buChar char="•"/>
              </a:pPr>
              <a:r>
                <a:rPr lang="en-US" sz="1014" b="1" dirty="0">
                  <a:solidFill>
                    <a:srgbClr val="000000"/>
                  </a:solidFill>
                  <a:latin typeface="Canva Sans Bold"/>
                  <a:ea typeface="Canva Sans Bold"/>
                  <a:cs typeface="Canva Sans Bold"/>
                  <a:sym typeface="Canva Sans Bold"/>
                </a:rPr>
                <a:t>Forecasting Agricultural Product Demand</a:t>
              </a:r>
            </a:p>
            <a:p>
              <a:pPr marL="219040" lvl="1" indent="-109519">
                <a:lnSpc>
                  <a:spcPts val="1420"/>
                </a:lnSpc>
                <a:spcBef>
                  <a:spcPct val="0"/>
                </a:spcBef>
                <a:buFont typeface="Arial"/>
                <a:buChar char="•"/>
              </a:pPr>
              <a:r>
                <a:rPr lang="en-US" sz="1014" b="1" dirty="0">
                  <a:solidFill>
                    <a:srgbClr val="000000"/>
                  </a:solidFill>
                  <a:latin typeface="Canva Sans Bold"/>
                  <a:ea typeface="Canva Sans Bold"/>
                  <a:cs typeface="Canva Sans Bold"/>
                  <a:sym typeface="Canva Sans Bold"/>
                </a:rPr>
                <a:t>Agricultural Structure Adjustment</a:t>
              </a:r>
            </a:p>
            <a:p>
              <a:pPr marL="219040" lvl="1" indent="-109519">
                <a:lnSpc>
                  <a:spcPts val="1420"/>
                </a:lnSpc>
                <a:spcBef>
                  <a:spcPct val="0"/>
                </a:spcBef>
                <a:buFont typeface="Arial"/>
                <a:buChar char="•"/>
              </a:pPr>
              <a:r>
                <a:rPr lang="en-US" sz="1014" b="1" dirty="0">
                  <a:solidFill>
                    <a:srgbClr val="000000"/>
                  </a:solidFill>
                  <a:latin typeface="Canva Sans Bold"/>
                  <a:ea typeface="Canva Sans Bold"/>
                  <a:cs typeface="Canva Sans Bold"/>
                  <a:sym typeface="Canva Sans Bold"/>
                </a:rPr>
                <a:t>Regional Promotion Method</a:t>
              </a:r>
            </a:p>
            <a:p>
              <a:pPr marL="219040" lvl="1" indent="-109519">
                <a:lnSpc>
                  <a:spcPts val="1420"/>
                </a:lnSpc>
                <a:spcBef>
                  <a:spcPct val="0"/>
                </a:spcBef>
                <a:buFont typeface="Arial"/>
                <a:buChar char="•"/>
              </a:pPr>
              <a:r>
                <a:rPr lang="en-US" sz="1014" b="1" dirty="0">
                  <a:solidFill>
                    <a:srgbClr val="000000"/>
                  </a:solidFill>
                  <a:latin typeface="Canva Sans Bold"/>
                  <a:ea typeface="Canva Sans Bold"/>
                  <a:cs typeface="Canva Sans Bold"/>
                  <a:sym typeface="Canva Sans Bold"/>
                </a:rPr>
                <a:t>Land Use Planning</a:t>
              </a:r>
            </a:p>
            <a:p>
              <a:pPr marL="219040" lvl="1" indent="-109519">
                <a:lnSpc>
                  <a:spcPts val="1420"/>
                </a:lnSpc>
                <a:spcBef>
                  <a:spcPct val="0"/>
                </a:spcBef>
                <a:buFont typeface="Arial"/>
                <a:buChar char="•"/>
              </a:pPr>
              <a:r>
                <a:rPr lang="en-US" sz="1014" b="1" dirty="0">
                  <a:solidFill>
                    <a:srgbClr val="000000"/>
                  </a:solidFill>
                  <a:latin typeface="Canva Sans Bold"/>
                  <a:ea typeface="Canva Sans Bold"/>
                  <a:cs typeface="Canva Sans Bold"/>
                  <a:sym typeface="Canva Sans Bold"/>
                </a:rPr>
                <a:t>Agricultural Resource Planning</a:t>
              </a:r>
            </a:p>
            <a:p>
              <a:pPr marL="219040" lvl="1" indent="-109519">
                <a:lnSpc>
                  <a:spcPts val="1420"/>
                </a:lnSpc>
                <a:spcBef>
                  <a:spcPct val="0"/>
                </a:spcBef>
                <a:buFont typeface="Arial"/>
                <a:buChar char="•"/>
              </a:pPr>
              <a:r>
                <a:rPr lang="en-US" sz="1014" b="1" dirty="0">
                  <a:solidFill>
                    <a:srgbClr val="000000"/>
                  </a:solidFill>
                  <a:latin typeface="Canva Sans Bold"/>
                  <a:ea typeface="Canva Sans Bold"/>
                  <a:cs typeface="Canva Sans Bold"/>
                  <a:sym typeface="Canva Sans Bold"/>
                </a:rPr>
                <a:t>Agricultural Management Diagnosis</a:t>
              </a:r>
            </a:p>
            <a:p>
              <a:pPr>
                <a:lnSpc>
                  <a:spcPts val="1420"/>
                </a:lnSpc>
                <a:spcBef>
                  <a:spcPct val="0"/>
                </a:spcBef>
              </a:pPr>
              <a:endParaRPr lang="en-US" sz="1014" b="1" dirty="0">
                <a:solidFill>
                  <a:srgbClr val="000000"/>
                </a:solidFill>
                <a:latin typeface="Canva Sans Bold"/>
                <a:ea typeface="Canva Sans Bold"/>
                <a:cs typeface="Canva Sans Bold"/>
                <a:sym typeface="Canva Sans Bold"/>
              </a:endParaRPr>
            </a:p>
          </p:txBody>
        </p:sp>
        <p:sp>
          <p:nvSpPr>
            <p:cNvPr id="34" name="TextBox 34"/>
            <p:cNvSpPr txBox="1"/>
            <p:nvPr/>
          </p:nvSpPr>
          <p:spPr>
            <a:xfrm>
              <a:off x="4105792" y="7399356"/>
              <a:ext cx="6133160" cy="332712"/>
            </a:xfrm>
            <a:prstGeom prst="rect">
              <a:avLst/>
            </a:prstGeom>
          </p:spPr>
          <p:txBody>
            <a:bodyPr wrap="square" lIns="0" tIns="0" rIns="0" bIns="0" rtlCol="0" anchor="t">
              <a:spAutoFit/>
            </a:bodyPr>
            <a:lstStyle/>
            <a:p>
              <a:pPr algn="ctr">
                <a:lnSpc>
                  <a:spcPts val="1111"/>
                </a:lnSpc>
                <a:spcBef>
                  <a:spcPct val="0"/>
                </a:spcBef>
              </a:pPr>
              <a:r>
                <a:rPr lang="en-US" sz="1100" b="1" dirty="0">
                  <a:solidFill>
                    <a:srgbClr val="000000"/>
                  </a:solidFill>
                  <a:latin typeface="Canva Sans Bold"/>
                  <a:ea typeface="Canva Sans Bold"/>
                  <a:cs typeface="Canva Sans Bold"/>
                  <a:sym typeface="Canva Sans Bold"/>
                </a:rPr>
                <a:t>External Environment Support Model System</a:t>
              </a:r>
            </a:p>
          </p:txBody>
        </p:sp>
        <p:sp>
          <p:nvSpPr>
            <p:cNvPr id="35" name="TextBox 35"/>
            <p:cNvSpPr txBox="1"/>
            <p:nvPr/>
          </p:nvSpPr>
          <p:spPr>
            <a:xfrm>
              <a:off x="5884728" y="10522552"/>
              <a:ext cx="2544036" cy="835614"/>
            </a:xfrm>
            <a:prstGeom prst="rect">
              <a:avLst/>
            </a:prstGeom>
          </p:spPr>
          <p:txBody>
            <a:bodyPr lIns="0" tIns="0" rIns="0" bIns="0" rtlCol="0" anchor="t">
              <a:spAutoFit/>
            </a:bodyPr>
            <a:lstStyle/>
            <a:p>
              <a:pPr algn="ctr">
                <a:lnSpc>
                  <a:spcPts val="1741"/>
                </a:lnSpc>
                <a:spcBef>
                  <a:spcPct val="0"/>
                </a:spcBef>
              </a:pPr>
              <a:r>
                <a:rPr lang="en-US" sz="1243" b="1">
                  <a:solidFill>
                    <a:srgbClr val="000000"/>
                  </a:solidFill>
                  <a:latin typeface="Canva Sans Bold"/>
                  <a:ea typeface="Canva Sans Bold"/>
                  <a:cs typeface="Canva Sans Bold"/>
                  <a:sym typeface="Canva Sans Bold"/>
                </a:rPr>
                <a:t>Communication </a:t>
              </a:r>
            </a:p>
            <a:p>
              <a:pPr algn="ctr">
                <a:lnSpc>
                  <a:spcPts val="1741"/>
                </a:lnSpc>
                <a:spcBef>
                  <a:spcPct val="0"/>
                </a:spcBef>
              </a:pPr>
              <a:r>
                <a:rPr lang="en-US" sz="1243" b="1">
                  <a:solidFill>
                    <a:srgbClr val="000000"/>
                  </a:solidFill>
                  <a:latin typeface="Canva Sans Bold"/>
                  <a:ea typeface="Canva Sans Bold"/>
                  <a:cs typeface="Canva Sans Bold"/>
                  <a:sym typeface="Canva Sans Bold"/>
                </a:rPr>
                <a:t>System</a:t>
              </a:r>
            </a:p>
          </p:txBody>
        </p:sp>
        <p:sp>
          <p:nvSpPr>
            <p:cNvPr id="36" name="TextBox 36"/>
            <p:cNvSpPr txBox="1"/>
            <p:nvPr/>
          </p:nvSpPr>
          <p:spPr>
            <a:xfrm>
              <a:off x="13348479" y="1237852"/>
              <a:ext cx="2576120" cy="443968"/>
            </a:xfrm>
            <a:prstGeom prst="rect">
              <a:avLst/>
            </a:prstGeom>
          </p:spPr>
          <p:txBody>
            <a:bodyPr lIns="0" tIns="0" rIns="0" bIns="0" rtlCol="0" anchor="t">
              <a:spAutoFit/>
            </a:bodyPr>
            <a:lstStyle/>
            <a:p>
              <a:pPr algn="ctr">
                <a:lnSpc>
                  <a:spcPts val="1883"/>
                </a:lnSpc>
                <a:spcBef>
                  <a:spcPct val="0"/>
                </a:spcBef>
              </a:pPr>
              <a:r>
                <a:rPr lang="en-US" sz="1345" b="1">
                  <a:solidFill>
                    <a:srgbClr val="000000"/>
                  </a:solidFill>
                  <a:latin typeface="Canva Sans Bold"/>
                  <a:ea typeface="Canva Sans Bold"/>
                  <a:cs typeface="Canva Sans Bold"/>
                  <a:sym typeface="Canva Sans Bold"/>
                </a:rPr>
                <a:t>Online Use</a:t>
              </a:r>
            </a:p>
          </p:txBody>
        </p:sp>
        <p:sp>
          <p:nvSpPr>
            <p:cNvPr id="37" name="TextBox 37"/>
            <p:cNvSpPr txBox="1"/>
            <p:nvPr/>
          </p:nvSpPr>
          <p:spPr>
            <a:xfrm>
              <a:off x="13538167" y="2017606"/>
              <a:ext cx="2207684" cy="1603646"/>
            </a:xfrm>
            <a:prstGeom prst="rect">
              <a:avLst/>
            </a:prstGeom>
          </p:spPr>
          <p:txBody>
            <a:bodyPr lIns="0" tIns="0" rIns="0" bIns="0" rtlCol="0" anchor="t">
              <a:spAutoFit/>
            </a:bodyPr>
            <a:lstStyle/>
            <a:p>
              <a:pPr algn="ctr">
                <a:lnSpc>
                  <a:spcPts val="1551"/>
                </a:lnSpc>
                <a:spcBef>
                  <a:spcPct val="0"/>
                </a:spcBef>
              </a:pPr>
              <a:r>
                <a:rPr lang="en-US" sz="1108" b="1" dirty="0">
                  <a:solidFill>
                    <a:srgbClr val="000000"/>
                  </a:solidFill>
                  <a:latin typeface="Canva Sans Bold"/>
                  <a:ea typeface="Canva Sans Bold"/>
                  <a:cs typeface="Canva Sans Bold"/>
                  <a:sym typeface="Canva Sans Bold"/>
                </a:rPr>
                <a:t>Information search, processed data analysis</a:t>
              </a:r>
            </a:p>
          </p:txBody>
        </p:sp>
        <p:sp>
          <p:nvSpPr>
            <p:cNvPr id="38" name="TextBox 38"/>
            <p:cNvSpPr txBox="1"/>
            <p:nvPr/>
          </p:nvSpPr>
          <p:spPr>
            <a:xfrm>
              <a:off x="17475751" y="1582412"/>
              <a:ext cx="2417300" cy="8430514"/>
            </a:xfrm>
            <a:prstGeom prst="rect">
              <a:avLst/>
            </a:prstGeom>
          </p:spPr>
          <p:txBody>
            <a:bodyPr lIns="0" tIns="0" rIns="0" bIns="0" rtlCol="0" anchor="t">
              <a:spAutoFit/>
            </a:bodyPr>
            <a:lstStyle/>
            <a:p>
              <a:pPr>
                <a:lnSpc>
                  <a:spcPts val="1506"/>
                </a:lnSpc>
                <a:spcBef>
                  <a:spcPct val="0"/>
                </a:spcBef>
              </a:pPr>
              <a:endParaRPr sz="1200" dirty="0"/>
            </a:p>
            <a:p>
              <a:pPr marL="232350" lvl="1" indent="-116174">
                <a:lnSpc>
                  <a:spcPts val="1506"/>
                </a:lnSpc>
                <a:spcBef>
                  <a:spcPct val="0"/>
                </a:spcBef>
                <a:buFont typeface="Arial"/>
                <a:buChar char="•"/>
              </a:pPr>
              <a:r>
                <a:rPr lang="en-US" sz="1076" b="1" dirty="0">
                  <a:solidFill>
                    <a:srgbClr val="000000"/>
                  </a:solidFill>
                  <a:latin typeface="Canva Sans Bold"/>
                  <a:ea typeface="Canva Sans Bold"/>
                  <a:cs typeface="Canva Sans Bold"/>
                  <a:sym typeface="Canva Sans Bold"/>
                </a:rPr>
                <a:t> Headquarters of Agriculture, Forestry, and Fisheries</a:t>
              </a:r>
            </a:p>
            <a:p>
              <a:pPr marL="232350" lvl="1" indent="-116174">
                <a:lnSpc>
                  <a:spcPts val="1506"/>
                </a:lnSpc>
                <a:spcBef>
                  <a:spcPct val="0"/>
                </a:spcBef>
                <a:buFont typeface="Arial"/>
                <a:buChar char="•"/>
              </a:pPr>
              <a:r>
                <a:rPr lang="en-US" sz="1076" b="1" dirty="0">
                  <a:solidFill>
                    <a:srgbClr val="000000"/>
                  </a:solidFill>
                  <a:latin typeface="Canva Sans Bold"/>
                  <a:ea typeface="Canva Sans Bold"/>
                  <a:cs typeface="Canva Sans Bold"/>
                  <a:sym typeface="Canva Sans Bold"/>
                </a:rPr>
                <a:t>City/County Statistical Offices</a:t>
              </a:r>
            </a:p>
            <a:p>
              <a:pPr marL="232350" lvl="1" indent="-116174">
                <a:lnSpc>
                  <a:spcPts val="1506"/>
                </a:lnSpc>
                <a:spcBef>
                  <a:spcPct val="0"/>
                </a:spcBef>
                <a:buFont typeface="Arial"/>
                <a:buChar char="•"/>
              </a:pPr>
              <a:r>
                <a:rPr lang="en-US" sz="1076" b="1" dirty="0">
                  <a:solidFill>
                    <a:srgbClr val="000000"/>
                  </a:solidFill>
                  <a:latin typeface="Canva Sans Bold"/>
                  <a:ea typeface="Canva Sans Bold"/>
                  <a:cs typeface="Canva Sans Bold"/>
                  <a:sym typeface="Canva Sans Bold"/>
                </a:rPr>
                <a:t>Agricultural and Fishery Markets</a:t>
              </a:r>
            </a:p>
            <a:p>
              <a:pPr marL="232350" lvl="1" indent="-116174">
                <a:lnSpc>
                  <a:spcPts val="1506"/>
                </a:lnSpc>
                <a:spcBef>
                  <a:spcPct val="0"/>
                </a:spcBef>
                <a:buFont typeface="Arial"/>
                <a:buChar char="•"/>
              </a:pPr>
              <a:r>
                <a:rPr lang="en-US" sz="1076" b="1" dirty="0">
                  <a:solidFill>
                    <a:srgbClr val="000000"/>
                  </a:solidFill>
                  <a:latin typeface="Canva Sans Bold"/>
                  <a:ea typeface="Canva Sans Bold"/>
                  <a:cs typeface="Canva Sans Bold"/>
                  <a:sym typeface="Canva Sans Bold"/>
                </a:rPr>
                <a:t>Affiliated Organizations</a:t>
              </a:r>
            </a:p>
            <a:p>
              <a:pPr marL="232350" lvl="1" indent="-116174">
                <a:lnSpc>
                  <a:spcPts val="1506"/>
                </a:lnSpc>
                <a:spcBef>
                  <a:spcPct val="0"/>
                </a:spcBef>
                <a:buFont typeface="Arial"/>
                <a:buChar char="•"/>
              </a:pPr>
              <a:r>
                <a:rPr lang="en-US" sz="1076" b="1" dirty="0">
                  <a:solidFill>
                    <a:srgbClr val="000000"/>
                  </a:solidFill>
                  <a:latin typeface="Canva Sans Bold"/>
                  <a:ea typeface="Canva Sans Bold"/>
                  <a:cs typeface="Canva Sans Bold"/>
                  <a:sym typeface="Canva Sans Bold"/>
                </a:rPr>
                <a:t>Research Institutions</a:t>
              </a:r>
            </a:p>
            <a:p>
              <a:pPr marL="232350" lvl="1" indent="-116174">
                <a:lnSpc>
                  <a:spcPts val="1506"/>
                </a:lnSpc>
                <a:spcBef>
                  <a:spcPct val="0"/>
                </a:spcBef>
                <a:buFont typeface="Arial"/>
                <a:buChar char="•"/>
              </a:pPr>
              <a:r>
                <a:rPr lang="en-US" sz="1076" b="1" dirty="0">
                  <a:solidFill>
                    <a:srgbClr val="000000"/>
                  </a:solidFill>
                  <a:latin typeface="Canva Sans Bold"/>
                  <a:ea typeface="Canva Sans Bold"/>
                  <a:cs typeface="Canva Sans Bold"/>
                  <a:sym typeface="Canva Sans Bold"/>
                </a:rPr>
                <a:t>Each University</a:t>
              </a:r>
            </a:p>
            <a:p>
              <a:pPr marL="232350" lvl="1" indent="-116174">
                <a:lnSpc>
                  <a:spcPts val="1506"/>
                </a:lnSpc>
                <a:spcBef>
                  <a:spcPct val="0"/>
                </a:spcBef>
                <a:buFont typeface="Arial"/>
                <a:buChar char="•"/>
              </a:pPr>
              <a:r>
                <a:rPr lang="en-US" sz="1076" b="1" dirty="0">
                  <a:solidFill>
                    <a:srgbClr val="000000"/>
                  </a:solidFill>
                  <a:latin typeface="Canva Sans Bold"/>
                  <a:ea typeface="Canva Sans Bold"/>
                  <a:cs typeface="Canva Sans Bold"/>
                  <a:sym typeface="Canva Sans Bold"/>
                </a:rPr>
                <a:t>Related Institutions</a:t>
              </a:r>
            </a:p>
            <a:p>
              <a:pPr marL="232350" lvl="1" indent="-116174">
                <a:lnSpc>
                  <a:spcPts val="1506"/>
                </a:lnSpc>
                <a:spcBef>
                  <a:spcPct val="0"/>
                </a:spcBef>
                <a:buFont typeface="Arial"/>
                <a:buChar char="•"/>
              </a:pPr>
              <a:r>
                <a:rPr lang="en-US" sz="1076" b="1" dirty="0">
                  <a:solidFill>
                    <a:srgbClr val="000000"/>
                  </a:solidFill>
                  <a:latin typeface="Canva Sans Bold"/>
                  <a:ea typeface="Canva Sans Bold"/>
                  <a:cs typeface="Canva Sans Bold"/>
                  <a:sym typeface="Canva Sans Bold"/>
                </a:rPr>
                <a:t>Farmers and Fisherfolk</a:t>
              </a:r>
            </a:p>
            <a:p>
              <a:pPr>
                <a:lnSpc>
                  <a:spcPts val="1506"/>
                </a:lnSpc>
                <a:spcBef>
                  <a:spcPct val="0"/>
                </a:spcBef>
              </a:pPr>
              <a:endParaRPr lang="en-US" sz="1076" b="1" dirty="0">
                <a:solidFill>
                  <a:srgbClr val="000000"/>
                </a:solidFill>
                <a:latin typeface="Canva Sans Bold"/>
                <a:ea typeface="Canva Sans Bold"/>
                <a:cs typeface="Canva Sans Bold"/>
                <a:sym typeface="Canva Sans Bold"/>
              </a:endParaRPr>
            </a:p>
          </p:txBody>
        </p:sp>
        <p:sp>
          <p:nvSpPr>
            <p:cNvPr id="39" name="TextBox 39"/>
            <p:cNvSpPr txBox="1"/>
            <p:nvPr/>
          </p:nvSpPr>
          <p:spPr>
            <a:xfrm>
              <a:off x="13527229" y="268490"/>
              <a:ext cx="2218620" cy="399596"/>
            </a:xfrm>
            <a:prstGeom prst="rect">
              <a:avLst/>
            </a:prstGeom>
          </p:spPr>
          <p:txBody>
            <a:bodyPr lIns="0" tIns="0" rIns="0" bIns="0" rtlCol="0" anchor="t">
              <a:spAutoFit/>
            </a:bodyPr>
            <a:lstStyle/>
            <a:p>
              <a:pPr algn="ctr">
                <a:lnSpc>
                  <a:spcPts val="1741"/>
                </a:lnSpc>
                <a:spcBef>
                  <a:spcPct val="0"/>
                </a:spcBef>
              </a:pPr>
              <a:r>
                <a:rPr lang="en-US" sz="1243" b="1">
                  <a:solidFill>
                    <a:srgbClr val="000000"/>
                  </a:solidFill>
                  <a:latin typeface="Canva Sans Bold"/>
                  <a:ea typeface="Canva Sans Bold"/>
                  <a:cs typeface="Canva Sans Bold"/>
                  <a:sym typeface="Canva Sans Bold"/>
                </a:rPr>
                <a:t>Usage Method</a:t>
              </a:r>
            </a:p>
          </p:txBody>
        </p:sp>
        <p:sp>
          <p:nvSpPr>
            <p:cNvPr id="40" name="TextBox 40"/>
            <p:cNvSpPr txBox="1"/>
            <p:nvPr/>
          </p:nvSpPr>
          <p:spPr>
            <a:xfrm>
              <a:off x="13353949" y="4748696"/>
              <a:ext cx="2576120" cy="443968"/>
            </a:xfrm>
            <a:prstGeom prst="rect">
              <a:avLst/>
            </a:prstGeom>
          </p:spPr>
          <p:txBody>
            <a:bodyPr lIns="0" tIns="0" rIns="0" bIns="0" rtlCol="0" anchor="t">
              <a:spAutoFit/>
            </a:bodyPr>
            <a:lstStyle/>
            <a:p>
              <a:pPr algn="ctr">
                <a:lnSpc>
                  <a:spcPts val="1883"/>
                </a:lnSpc>
                <a:spcBef>
                  <a:spcPct val="0"/>
                </a:spcBef>
              </a:pPr>
              <a:r>
                <a:rPr lang="en-US" sz="1345" b="1">
                  <a:solidFill>
                    <a:srgbClr val="000000"/>
                  </a:solidFill>
                  <a:latin typeface="Canva Sans Bold"/>
                  <a:ea typeface="Canva Sans Bold"/>
                  <a:cs typeface="Canva Sans Bold"/>
                  <a:sym typeface="Canva Sans Bold"/>
                </a:rPr>
                <a:t>Offline Use</a:t>
              </a:r>
            </a:p>
          </p:txBody>
        </p:sp>
        <p:sp>
          <p:nvSpPr>
            <p:cNvPr id="41" name="TextBox 41"/>
            <p:cNvSpPr txBox="1"/>
            <p:nvPr/>
          </p:nvSpPr>
          <p:spPr>
            <a:xfrm>
              <a:off x="13538167" y="5621610"/>
              <a:ext cx="2207684" cy="782908"/>
            </a:xfrm>
            <a:prstGeom prst="rect">
              <a:avLst/>
            </a:prstGeom>
          </p:spPr>
          <p:txBody>
            <a:bodyPr lIns="0" tIns="0" rIns="0" bIns="0" rtlCol="0" anchor="t">
              <a:spAutoFit/>
            </a:bodyPr>
            <a:lstStyle/>
            <a:p>
              <a:pPr algn="ctr">
                <a:lnSpc>
                  <a:spcPts val="1551"/>
                </a:lnSpc>
                <a:spcBef>
                  <a:spcPct val="0"/>
                </a:spcBef>
              </a:pPr>
              <a:r>
                <a:rPr lang="en-US" sz="1108" b="1" dirty="0">
                  <a:solidFill>
                    <a:srgbClr val="000000"/>
                  </a:solidFill>
                  <a:latin typeface="Canva Sans Bold"/>
                  <a:ea typeface="Canva Sans Bold"/>
                  <a:cs typeface="Canva Sans Bold"/>
                  <a:sym typeface="Canva Sans Bold"/>
                </a:rPr>
                <a:t>Data is sent by MT</a:t>
              </a:r>
            </a:p>
          </p:txBody>
        </p:sp>
        <p:sp>
          <p:nvSpPr>
            <p:cNvPr id="42" name="TextBox 42"/>
            <p:cNvSpPr txBox="1"/>
            <p:nvPr/>
          </p:nvSpPr>
          <p:spPr>
            <a:xfrm>
              <a:off x="13353949" y="8248278"/>
              <a:ext cx="2576120" cy="443968"/>
            </a:xfrm>
            <a:prstGeom prst="rect">
              <a:avLst/>
            </a:prstGeom>
          </p:spPr>
          <p:txBody>
            <a:bodyPr lIns="0" tIns="0" rIns="0" bIns="0" rtlCol="0" anchor="t">
              <a:spAutoFit/>
            </a:bodyPr>
            <a:lstStyle/>
            <a:p>
              <a:pPr algn="ctr">
                <a:lnSpc>
                  <a:spcPts val="1883"/>
                </a:lnSpc>
                <a:spcBef>
                  <a:spcPct val="0"/>
                </a:spcBef>
              </a:pPr>
              <a:r>
                <a:rPr lang="en-US" sz="1345" b="1">
                  <a:solidFill>
                    <a:srgbClr val="000000"/>
                  </a:solidFill>
                  <a:latin typeface="Canva Sans Bold"/>
                  <a:ea typeface="Canva Sans Bold"/>
                  <a:cs typeface="Canva Sans Bold"/>
                  <a:sym typeface="Canva Sans Bold"/>
                </a:rPr>
                <a:t>Offline Use</a:t>
              </a:r>
            </a:p>
          </p:txBody>
        </p:sp>
        <p:sp>
          <p:nvSpPr>
            <p:cNvPr id="43" name="TextBox 43"/>
            <p:cNvSpPr txBox="1"/>
            <p:nvPr/>
          </p:nvSpPr>
          <p:spPr>
            <a:xfrm>
              <a:off x="13538167" y="9258974"/>
              <a:ext cx="2207684" cy="782908"/>
            </a:xfrm>
            <a:prstGeom prst="rect">
              <a:avLst/>
            </a:prstGeom>
          </p:spPr>
          <p:txBody>
            <a:bodyPr lIns="0" tIns="0" rIns="0" bIns="0" rtlCol="0" anchor="t">
              <a:spAutoFit/>
            </a:bodyPr>
            <a:lstStyle/>
            <a:p>
              <a:pPr algn="ctr">
                <a:lnSpc>
                  <a:spcPts val="1551"/>
                </a:lnSpc>
                <a:spcBef>
                  <a:spcPct val="0"/>
                </a:spcBef>
              </a:pPr>
              <a:r>
                <a:rPr lang="en-US" sz="1108" b="1">
                  <a:solidFill>
                    <a:srgbClr val="000000"/>
                  </a:solidFill>
                  <a:latin typeface="Canva Sans Bold"/>
                  <a:ea typeface="Canva Sans Bold"/>
                  <a:cs typeface="Canva Sans Bold"/>
                  <a:sym typeface="Canva Sans Bold"/>
                </a:rPr>
                <a:t>Only result tables are sent</a:t>
              </a:r>
            </a:p>
          </p:txBody>
        </p:sp>
        <p:sp>
          <p:nvSpPr>
            <p:cNvPr id="44" name="TextBox 44"/>
            <p:cNvSpPr txBox="1"/>
            <p:nvPr/>
          </p:nvSpPr>
          <p:spPr>
            <a:xfrm>
              <a:off x="17475751" y="1315516"/>
              <a:ext cx="2576120" cy="443968"/>
            </a:xfrm>
            <a:prstGeom prst="rect">
              <a:avLst/>
            </a:prstGeom>
          </p:spPr>
          <p:txBody>
            <a:bodyPr lIns="0" tIns="0" rIns="0" bIns="0" rtlCol="0" anchor="t">
              <a:spAutoFit/>
            </a:bodyPr>
            <a:lstStyle/>
            <a:p>
              <a:pPr algn="ctr">
                <a:lnSpc>
                  <a:spcPts val="1883"/>
                </a:lnSpc>
                <a:spcBef>
                  <a:spcPct val="0"/>
                </a:spcBef>
              </a:pPr>
              <a:r>
                <a:rPr lang="en-US" sz="1345" b="1">
                  <a:solidFill>
                    <a:srgbClr val="000000"/>
                  </a:solidFill>
                  <a:latin typeface="Canva Sans Bold"/>
                  <a:ea typeface="Canva Sans Bold"/>
                  <a:cs typeface="Canva Sans Bold"/>
                  <a:sym typeface="Canva Sans Bold"/>
                </a:rPr>
                <a:t>USERS</a:t>
              </a:r>
            </a:p>
          </p:txBody>
        </p:sp>
        <p:sp>
          <p:nvSpPr>
            <p:cNvPr id="45" name="TextBox 45"/>
            <p:cNvSpPr txBox="1"/>
            <p:nvPr/>
          </p:nvSpPr>
          <p:spPr>
            <a:xfrm>
              <a:off x="11330614" y="5207595"/>
              <a:ext cx="839831" cy="530908"/>
            </a:xfrm>
            <a:prstGeom prst="rect">
              <a:avLst/>
            </a:prstGeom>
          </p:spPr>
          <p:txBody>
            <a:bodyPr wrap="square" lIns="0" tIns="0" rIns="0" bIns="0" rtlCol="0" anchor="t">
              <a:spAutoFit/>
            </a:bodyPr>
            <a:lstStyle/>
            <a:p>
              <a:pPr algn="ctr">
                <a:lnSpc>
                  <a:spcPts val="1883"/>
                </a:lnSpc>
                <a:spcBef>
                  <a:spcPct val="0"/>
                </a:spcBef>
              </a:pPr>
              <a:r>
                <a:rPr lang="en-US" sz="1345" b="1" dirty="0">
                  <a:solidFill>
                    <a:srgbClr val="000000"/>
                  </a:solidFill>
                  <a:latin typeface="Canva Sans Bold"/>
                  <a:ea typeface="Canva Sans Bold"/>
                  <a:cs typeface="Canva Sans Bold"/>
                  <a:sym typeface="Canva Sans Bold"/>
                </a:rPr>
                <a:t>MT</a:t>
              </a:r>
            </a:p>
          </p:txBody>
        </p:sp>
        <p:sp>
          <p:nvSpPr>
            <p:cNvPr id="46" name="TextBox 46"/>
            <p:cNvSpPr txBox="1"/>
            <p:nvPr/>
          </p:nvSpPr>
          <p:spPr>
            <a:xfrm>
              <a:off x="10517573" y="6698612"/>
              <a:ext cx="1584616" cy="1045800"/>
            </a:xfrm>
            <a:prstGeom prst="rect">
              <a:avLst/>
            </a:prstGeom>
          </p:spPr>
          <p:txBody>
            <a:bodyPr lIns="0" tIns="0" rIns="0" bIns="0" rtlCol="0" anchor="t">
              <a:spAutoFit/>
            </a:bodyPr>
            <a:lstStyle/>
            <a:p>
              <a:pPr algn="ctr">
                <a:lnSpc>
                  <a:spcPts val="1400"/>
                </a:lnSpc>
                <a:spcBef>
                  <a:spcPct val="0"/>
                </a:spcBef>
              </a:pPr>
              <a:r>
                <a:rPr lang="en-US" sz="1000" b="1" dirty="0">
                  <a:solidFill>
                    <a:srgbClr val="000000"/>
                  </a:solidFill>
                  <a:latin typeface="Canva Sans Bold"/>
                  <a:ea typeface="Canva Sans Bold"/>
                  <a:cs typeface="Canva Sans Bold"/>
                  <a:sym typeface="Canva Sans Bold"/>
                </a:rPr>
                <a:t>Information Processing Result Table</a:t>
              </a:r>
            </a:p>
          </p:txBody>
        </p:sp>
        <p:sp>
          <p:nvSpPr>
            <p:cNvPr id="47" name="AutoShape 47"/>
            <p:cNvSpPr/>
            <p:nvPr/>
          </p:nvSpPr>
          <p:spPr>
            <a:xfrm flipV="1">
              <a:off x="15924599" y="5522512"/>
              <a:ext cx="1621117" cy="0"/>
            </a:xfrm>
            <a:prstGeom prst="line">
              <a:avLst/>
            </a:prstGeom>
            <a:ln w="48708" cap="flat">
              <a:solidFill>
                <a:srgbClr val="000000"/>
              </a:solidFill>
              <a:prstDash val="solid"/>
              <a:headEnd type="none" w="sm" len="sm"/>
              <a:tailEnd type="none" w="sm" len="sm"/>
            </a:ln>
          </p:spPr>
        </p:sp>
        <p:sp>
          <p:nvSpPr>
            <p:cNvPr id="48" name="AutoShape 48"/>
            <p:cNvSpPr/>
            <p:nvPr/>
          </p:nvSpPr>
          <p:spPr>
            <a:xfrm>
              <a:off x="15924599" y="2523246"/>
              <a:ext cx="1621117" cy="2999266"/>
            </a:xfrm>
            <a:prstGeom prst="line">
              <a:avLst/>
            </a:prstGeom>
            <a:ln w="48708" cap="flat">
              <a:solidFill>
                <a:srgbClr val="000000"/>
              </a:solidFill>
              <a:prstDash val="solid"/>
              <a:headEnd type="none" w="sm" len="sm"/>
              <a:tailEnd type="none" w="sm" len="sm"/>
            </a:ln>
          </p:spPr>
        </p:sp>
        <p:sp>
          <p:nvSpPr>
            <p:cNvPr id="49" name="AutoShape 49"/>
            <p:cNvSpPr/>
            <p:nvPr/>
          </p:nvSpPr>
          <p:spPr>
            <a:xfrm flipV="1">
              <a:off x="15924599" y="5522512"/>
              <a:ext cx="1621117" cy="3979473"/>
            </a:xfrm>
            <a:prstGeom prst="line">
              <a:avLst/>
            </a:prstGeom>
            <a:ln w="48708" cap="flat">
              <a:solidFill>
                <a:srgbClr val="000000"/>
              </a:solidFill>
              <a:prstDash val="solid"/>
              <a:headEnd type="none" w="sm" len="sm"/>
              <a:tailEnd type="none" w="sm" len="sm"/>
            </a:ln>
          </p:spPr>
        </p:sp>
      </p:grpSp>
      <p:sp>
        <p:nvSpPr>
          <p:cNvPr id="50" name="TextBox 50"/>
          <p:cNvSpPr txBox="1"/>
          <p:nvPr/>
        </p:nvSpPr>
        <p:spPr>
          <a:xfrm>
            <a:off x="2444592" y="553654"/>
            <a:ext cx="7411299" cy="221984"/>
          </a:xfrm>
          <a:prstGeom prst="rect">
            <a:avLst/>
          </a:prstGeom>
        </p:spPr>
        <p:txBody>
          <a:bodyPr wrap="square" lIns="0" tIns="0" rIns="0" bIns="0" rtlCol="0" anchor="t">
            <a:spAutoFit/>
          </a:bodyPr>
          <a:lstStyle/>
          <a:p>
            <a:pPr algn="ctr">
              <a:lnSpc>
                <a:spcPts val="1883"/>
              </a:lnSpc>
              <a:spcBef>
                <a:spcPct val="0"/>
              </a:spcBef>
            </a:pPr>
            <a:r>
              <a:rPr lang="en-US" sz="1345" b="1" dirty="0">
                <a:solidFill>
                  <a:srgbClr val="000000"/>
                </a:solidFill>
                <a:latin typeface="Canva Sans Bold"/>
                <a:ea typeface="Canva Sans Bold"/>
                <a:cs typeface="Canva Sans Bold"/>
                <a:sym typeface="Canva Sans Bold"/>
              </a:rPr>
              <a:t>"Agricultural Information System Configuration (Comparison between 1986 and 2025?)"</a:t>
            </a:r>
          </a:p>
        </p:txBody>
      </p:sp>
      <p:sp>
        <p:nvSpPr>
          <p:cNvPr id="51" name="TextBox 51"/>
          <p:cNvSpPr txBox="1"/>
          <p:nvPr/>
        </p:nvSpPr>
        <p:spPr>
          <a:xfrm>
            <a:off x="249382" y="311376"/>
            <a:ext cx="11693237" cy="210892"/>
          </a:xfrm>
          <a:prstGeom prst="rect">
            <a:avLst/>
          </a:prstGeom>
        </p:spPr>
        <p:txBody>
          <a:bodyPr lIns="0" tIns="0" rIns="0" bIns="0" rtlCol="0" anchor="t">
            <a:spAutoFit/>
          </a:bodyPr>
          <a:lstStyle/>
          <a:p>
            <a:pPr algn="ctr">
              <a:lnSpc>
                <a:spcPts val="1696"/>
              </a:lnSpc>
              <a:spcBef>
                <a:spcPct val="0"/>
              </a:spcBef>
            </a:pPr>
            <a:r>
              <a:rPr lang="en-US" sz="1400" b="1" dirty="0">
                <a:solidFill>
                  <a:srgbClr val="000000"/>
                </a:solidFill>
                <a:latin typeface="Canva Sans Bold"/>
                <a:ea typeface="Canva Sans Bold"/>
                <a:cs typeface="Canva Sans Bold"/>
                <a:sym typeface="Canva Sans Bold"/>
              </a:rPr>
              <a:t>"Important Research and Development Cases Related to KAIS (Strategic Report from 40 Years Ago: It Started with Strategic Planning and Benchmarking)"</a:t>
            </a:r>
          </a:p>
        </p:txBody>
      </p:sp>
      <p:sp>
        <p:nvSpPr>
          <p:cNvPr id="54" name="Rectangle 53">
            <a:extLst>
              <a:ext uri="{FF2B5EF4-FFF2-40B4-BE49-F238E27FC236}">
                <a16:creationId xmlns:a16="http://schemas.microsoft.com/office/drawing/2014/main" id="{F568B43D-8871-144E-F69C-630138FC78D4}"/>
              </a:ext>
            </a:extLst>
          </p:cNvPr>
          <p:cNvSpPr/>
          <p:nvPr/>
        </p:nvSpPr>
        <p:spPr>
          <a:xfrm>
            <a:off x="95830" y="5942767"/>
            <a:ext cx="5337363" cy="784830"/>
          </a:xfrm>
          <a:prstGeom prst="rect">
            <a:avLst/>
          </a:prstGeom>
        </p:spPr>
        <p:txBody>
          <a:bodyPr wrap="square">
            <a:spAutoFit/>
          </a:bodyPr>
          <a:lstStyle/>
          <a:p>
            <a:r>
              <a:rPr lang="en-PH" sz="1500" b="1" dirty="0">
                <a:solidFill>
                  <a:schemeClr val="bg1"/>
                </a:solidFill>
              </a:rPr>
              <a:t>What should we take as lessons from failure?</a:t>
            </a:r>
          </a:p>
          <a:p>
            <a:pPr marL="285750" indent="-285750">
              <a:buFont typeface="Wingdings" panose="05000000000000000000" pitchFamily="2" charset="2"/>
              <a:buChar char="Ø"/>
            </a:pPr>
            <a:r>
              <a:rPr lang="en-PH" sz="1500" dirty="0">
                <a:solidFill>
                  <a:srgbClr val="FF0000"/>
                </a:solidFill>
              </a:rPr>
              <a:t>Time series data, sample consistency</a:t>
            </a:r>
          </a:p>
          <a:p>
            <a:pPr marL="285750" indent="-285750">
              <a:buFont typeface="Wingdings" panose="05000000000000000000" pitchFamily="2" charset="2"/>
              <a:buChar char="Ø"/>
            </a:pPr>
            <a:r>
              <a:rPr lang="en-PH" sz="1500" dirty="0"/>
              <a:t>Future inter-agency information linkage, </a:t>
            </a:r>
            <a:r>
              <a:rPr lang="en-PH" sz="1500" dirty="0">
                <a:solidFill>
                  <a:srgbClr val="FF0000"/>
                </a:solidFill>
              </a:rPr>
              <a:t>exclusion of duplicity</a:t>
            </a:r>
          </a:p>
        </p:txBody>
      </p:sp>
      <p:sp>
        <p:nvSpPr>
          <p:cNvPr id="58" name="TextBox 57">
            <a:extLst>
              <a:ext uri="{FF2B5EF4-FFF2-40B4-BE49-F238E27FC236}">
                <a16:creationId xmlns:a16="http://schemas.microsoft.com/office/drawing/2014/main" id="{583AD40A-870D-7D2F-BA46-23E8F711092F}"/>
              </a:ext>
            </a:extLst>
          </p:cNvPr>
          <p:cNvSpPr txBox="1"/>
          <p:nvPr/>
        </p:nvSpPr>
        <p:spPr>
          <a:xfrm>
            <a:off x="5694801" y="5809005"/>
            <a:ext cx="6176767" cy="1015663"/>
          </a:xfrm>
          <a:prstGeom prst="rect">
            <a:avLst/>
          </a:prstGeom>
          <a:noFill/>
        </p:spPr>
        <p:txBody>
          <a:bodyPr wrap="square">
            <a:spAutoFit/>
          </a:bodyPr>
          <a:lstStyle/>
          <a:p>
            <a:pPr eaLnBrk="0" fontAlgn="base" hangingPunct="0">
              <a:spcBef>
                <a:spcPct val="0"/>
              </a:spcBef>
              <a:spcAft>
                <a:spcPct val="0"/>
              </a:spcAft>
            </a:pPr>
            <a:r>
              <a:rPr lang="en-US" sz="1500" b="1" dirty="0">
                <a:solidFill>
                  <a:schemeClr val="bg1"/>
                </a:solidFill>
              </a:rPr>
              <a:t>What to benchmark?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sz="1500" b="0" i="0" u="none" strike="noStrike" cap="none" normalizeH="0" baseline="0" dirty="0">
                <a:ln>
                  <a:noFill/>
                </a:ln>
                <a:solidFill>
                  <a:srgbClr val="1F1F1F"/>
                </a:solidFill>
                <a:effectLst/>
              </a:rPr>
              <a:t>Maintain accurate statistics by field (</a:t>
            </a:r>
            <a:r>
              <a:rPr kumimoji="0" lang="en-US" sz="1500" b="0" i="0" u="none" strike="noStrike" cap="none" normalizeH="0" baseline="0" dirty="0">
                <a:ln>
                  <a:noFill/>
                </a:ln>
                <a:solidFill>
                  <a:srgbClr val="FF0000"/>
                </a:solidFill>
                <a:effectLst/>
              </a:rPr>
              <a:t>divide and conquer -&gt; summary DB</a:t>
            </a:r>
            <a:r>
              <a:rPr kumimoji="0" lang="en-US" sz="1500" b="0" i="0" u="none" strike="noStrike" cap="none" normalizeH="0" baseline="0" dirty="0">
                <a:ln>
                  <a:noFill/>
                </a:ln>
                <a:solidFill>
                  <a:srgbClr val="1F1F1F"/>
                </a:solidFill>
                <a:effectLst/>
              </a:rPr>
              <a:t>)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sz="1500" b="0" i="0" u="none" strike="noStrike" cap="none" normalizeH="0" baseline="0" dirty="0">
                <a:ln>
                  <a:noFill/>
                </a:ln>
                <a:solidFill>
                  <a:srgbClr val="1F1F1F"/>
                </a:solidFill>
                <a:effectLst/>
              </a:rPr>
              <a:t>Stable organization operation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sz="1500" b="0" i="0" u="none" strike="noStrike" cap="none" normalizeH="0" baseline="0" dirty="0">
                <a:ln>
                  <a:noFill/>
                </a:ln>
                <a:solidFill>
                  <a:srgbClr val="1F1F1F"/>
                </a:solidFill>
                <a:effectLst/>
              </a:rPr>
              <a:t>ISP/BPR for the entire agricultural future IS</a:t>
            </a:r>
            <a:r>
              <a:rPr lang="en-US" sz="1500" dirty="0">
                <a:solidFill>
                  <a:srgbClr val="1F1F1F"/>
                </a:solidFill>
              </a:rPr>
              <a:t>(Preparation Stage)</a:t>
            </a:r>
            <a:r>
              <a:rPr kumimoji="0" lang="en-US" sz="1500" b="0" i="0" u="none" strike="noStrike" cap="none" normalizeH="0" baseline="0" dirty="0">
                <a:ln>
                  <a:noFill/>
                </a:ln>
                <a:solidFill>
                  <a:schemeClr val="tx1"/>
                </a:solidFill>
                <a:effectLst/>
              </a:rPr>
              <a:t> </a:t>
            </a:r>
          </a:p>
        </p:txBody>
      </p:sp>
      <p:sp>
        <p:nvSpPr>
          <p:cNvPr id="59" name="Rectangle 58">
            <a:extLst>
              <a:ext uri="{FF2B5EF4-FFF2-40B4-BE49-F238E27FC236}">
                <a16:creationId xmlns:a16="http://schemas.microsoft.com/office/drawing/2014/main" id="{59A16B20-22E3-2D54-E426-FC484617BF45}"/>
              </a:ext>
            </a:extLst>
          </p:cNvPr>
          <p:cNvSpPr/>
          <p:nvPr/>
        </p:nvSpPr>
        <p:spPr>
          <a:xfrm>
            <a:off x="5694802" y="5840095"/>
            <a:ext cx="6096000" cy="9760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1E5FD33-51E9-FF84-9D04-8EDB08F9A64B}"/>
              </a:ext>
            </a:extLst>
          </p:cNvPr>
          <p:cNvSpPr/>
          <p:nvPr/>
        </p:nvSpPr>
        <p:spPr>
          <a:xfrm>
            <a:off x="5936877" y="5179307"/>
            <a:ext cx="6013076" cy="3967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4DEC030-9F9C-8493-CD44-99C817CD6989}"/>
              </a:ext>
            </a:extLst>
          </p:cNvPr>
          <p:cNvSpPr/>
          <p:nvPr/>
        </p:nvSpPr>
        <p:spPr>
          <a:xfrm>
            <a:off x="318714" y="5114283"/>
            <a:ext cx="5481451" cy="4617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그림 9">
            <a:extLst>
              <a:ext uri="{FF2B5EF4-FFF2-40B4-BE49-F238E27FC236}">
                <a16:creationId xmlns:a16="http://schemas.microsoft.com/office/drawing/2014/main" id="{67C02053-8696-A885-5053-7DF0D72FB2E6}"/>
              </a:ext>
            </a:extLst>
          </p:cNvPr>
          <p:cNvPicPr>
            <a:picLocks noChangeAspect="1"/>
          </p:cNvPicPr>
          <p:nvPr/>
        </p:nvPicPr>
        <p:blipFill>
          <a:blip r:embed="rId2"/>
          <a:stretch>
            <a:fillRect/>
          </a:stretch>
        </p:blipFill>
        <p:spPr>
          <a:xfrm>
            <a:off x="2852615" y="858282"/>
            <a:ext cx="6777190" cy="4307301"/>
          </a:xfrm>
          <a:prstGeom prst="rect">
            <a:avLst/>
          </a:prstGeom>
        </p:spPr>
      </p:pic>
      <p:sp>
        <p:nvSpPr>
          <p:cNvPr id="5" name="Rectangle 1"/>
          <p:cNvSpPr>
            <a:spLocks noChangeArrowheads="1"/>
          </p:cNvSpPr>
          <p:nvPr/>
        </p:nvSpPr>
        <p:spPr bwMode="auto">
          <a:xfrm>
            <a:off x="598488" y="186658"/>
            <a:ext cx="11068050" cy="55399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a:ln>
                  <a:noFill/>
                </a:ln>
                <a:solidFill>
                  <a:srgbClr val="1F1F1F"/>
                </a:solidFill>
                <a:effectLst/>
                <a:latin typeface="inherit"/>
                <a:cs typeface="Arial" panose="020B0604020202020204" pitchFamily="34" charset="0"/>
              </a:rPr>
              <a:t>IMPORTANT RESEARCH AND DEVELOPMENT CASES RELATED TO KAIS (EXAMPLE OF A STRATEGY REPORT FROM 40 YEARS AGO: START WITH A STRATEGIC PLAN AND BENCHMARK IT)</a:t>
            </a:r>
            <a:endParaRPr kumimoji="0" lang="en-US" sz="1400" b="1" i="0" u="none" strike="noStrike" cap="none" normalizeH="0" baseline="0" dirty="0">
              <a:ln>
                <a:noFill/>
              </a:ln>
              <a:solidFill>
                <a:schemeClr val="tx1"/>
              </a:solidFill>
              <a:effectLst/>
            </a:endParaRPr>
          </a:p>
        </p:txBody>
      </p:sp>
      <p:sp>
        <p:nvSpPr>
          <p:cNvPr id="6" name="Rectangle 2"/>
          <p:cNvSpPr>
            <a:spLocks noChangeArrowheads="1"/>
          </p:cNvSpPr>
          <p:nvPr/>
        </p:nvSpPr>
        <p:spPr bwMode="auto">
          <a:xfrm>
            <a:off x="36513" y="842407"/>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sp>
        <p:nvSpPr>
          <p:cNvPr id="8" name="Rectangle 7"/>
          <p:cNvSpPr/>
          <p:nvPr/>
        </p:nvSpPr>
        <p:spPr>
          <a:xfrm>
            <a:off x="318714" y="5179307"/>
            <a:ext cx="5618163" cy="1261884"/>
          </a:xfrm>
          <a:prstGeom prst="rect">
            <a:avLst/>
          </a:prstGeom>
        </p:spPr>
        <p:txBody>
          <a:bodyPr wrap="square">
            <a:spAutoFit/>
          </a:bodyPr>
          <a:lstStyle/>
          <a:p>
            <a:r>
              <a:rPr lang="en-PH" sz="2200" b="1" dirty="0">
                <a:solidFill>
                  <a:schemeClr val="bg1"/>
                </a:solidFill>
              </a:rPr>
              <a:t>What should we take as lessons from failure?</a:t>
            </a:r>
          </a:p>
          <a:p>
            <a:pPr marL="285750" indent="-285750">
              <a:buFont typeface="Wingdings" panose="05000000000000000000" pitchFamily="2" charset="2"/>
              <a:buChar char="Ø"/>
            </a:pPr>
            <a:r>
              <a:rPr lang="en-PH" dirty="0"/>
              <a:t>Time series data, sample consistency</a:t>
            </a:r>
          </a:p>
          <a:p>
            <a:pPr marL="285750" indent="-285750">
              <a:buFont typeface="Wingdings" panose="05000000000000000000" pitchFamily="2" charset="2"/>
              <a:buChar char="Ø"/>
            </a:pPr>
            <a:r>
              <a:rPr lang="en-PH" dirty="0"/>
              <a:t>Future inter-agency information linkage, exclusion of duplicity</a:t>
            </a:r>
          </a:p>
        </p:txBody>
      </p:sp>
      <p:sp>
        <p:nvSpPr>
          <p:cNvPr id="3" name="TextBox 2">
            <a:extLst>
              <a:ext uri="{FF2B5EF4-FFF2-40B4-BE49-F238E27FC236}">
                <a16:creationId xmlns:a16="http://schemas.microsoft.com/office/drawing/2014/main" id="{B3CFE478-5B44-35DE-CAE6-8E26005317D0}"/>
              </a:ext>
            </a:extLst>
          </p:cNvPr>
          <p:cNvSpPr txBox="1"/>
          <p:nvPr/>
        </p:nvSpPr>
        <p:spPr>
          <a:xfrm>
            <a:off x="5936877" y="5114283"/>
            <a:ext cx="6118412" cy="1569660"/>
          </a:xfrm>
          <a:prstGeom prst="rect">
            <a:avLst/>
          </a:prstGeom>
          <a:noFill/>
        </p:spPr>
        <p:txBody>
          <a:bodyPr wrap="square">
            <a:spAutoFit/>
          </a:bodyPr>
          <a:lstStyle/>
          <a:p>
            <a:pPr eaLnBrk="0" fontAlgn="base" hangingPunct="0">
              <a:spcBef>
                <a:spcPct val="0"/>
              </a:spcBef>
              <a:spcAft>
                <a:spcPct val="0"/>
              </a:spcAft>
            </a:pPr>
            <a:r>
              <a:rPr lang="en-US" sz="2400" b="1" dirty="0">
                <a:solidFill>
                  <a:schemeClr val="bg1"/>
                </a:solidFill>
              </a:rPr>
              <a:t>What to benchmark?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b="0" i="0" u="none" strike="noStrike" cap="none" normalizeH="0" baseline="0" dirty="0">
                <a:ln>
                  <a:noFill/>
                </a:ln>
                <a:solidFill>
                  <a:srgbClr val="1F1F1F"/>
                </a:solidFill>
                <a:effectLst/>
              </a:rPr>
              <a:t>Maintain accurate statistics by field (divide and conquer -&gt; summary DB)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b="0" i="0" u="none" strike="noStrike" cap="none" normalizeH="0" baseline="0" dirty="0">
                <a:ln>
                  <a:noFill/>
                </a:ln>
                <a:solidFill>
                  <a:srgbClr val="1F1F1F"/>
                </a:solidFill>
                <a:effectLst/>
              </a:rPr>
              <a:t>Stable organization operation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b="0" i="0" u="none" strike="noStrike" cap="none" normalizeH="0" baseline="0" dirty="0">
                <a:ln>
                  <a:noFill/>
                </a:ln>
                <a:solidFill>
                  <a:srgbClr val="1F1F1F"/>
                </a:solidFill>
                <a:effectLst/>
              </a:rPr>
              <a:t>ISP for the entire agricultural information system</a:t>
            </a:r>
            <a:r>
              <a:rPr kumimoji="0" lang="en-US" b="0" i="0" u="none" strike="noStrike" cap="none" normalizeH="0" baseline="0" dirty="0">
                <a:ln>
                  <a:noFill/>
                </a:ln>
                <a:solidFill>
                  <a:schemeClr val="tx1"/>
                </a:solidFill>
                <a:effectLst/>
              </a:rPr>
              <a:t> </a:t>
            </a:r>
          </a:p>
        </p:txBody>
      </p:sp>
      <p:sp>
        <p:nvSpPr>
          <p:cNvPr id="7" name="Rectangle 6">
            <a:extLst>
              <a:ext uri="{FF2B5EF4-FFF2-40B4-BE49-F238E27FC236}">
                <a16:creationId xmlns:a16="http://schemas.microsoft.com/office/drawing/2014/main" id="{6409D7C4-BAE0-F285-3387-C662BC852D0D}"/>
              </a:ext>
            </a:extLst>
          </p:cNvPr>
          <p:cNvSpPr/>
          <p:nvPr/>
        </p:nvSpPr>
        <p:spPr>
          <a:xfrm>
            <a:off x="318714" y="5114283"/>
            <a:ext cx="5481451" cy="142995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79FA01-4321-B052-6D87-442812DC0434}"/>
              </a:ext>
            </a:extLst>
          </p:cNvPr>
          <p:cNvSpPr/>
          <p:nvPr/>
        </p:nvSpPr>
        <p:spPr>
          <a:xfrm>
            <a:off x="5936877" y="5179307"/>
            <a:ext cx="6013076" cy="15046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ED61D12-5FD4-A8E3-78FA-BEBB57420F9B}"/>
              </a:ext>
            </a:extLst>
          </p:cNvPr>
          <p:cNvSpPr txBox="1"/>
          <p:nvPr/>
        </p:nvSpPr>
        <p:spPr>
          <a:xfrm>
            <a:off x="427131" y="569714"/>
            <a:ext cx="6118166" cy="369332"/>
          </a:xfrm>
          <a:prstGeom prst="rect">
            <a:avLst/>
          </a:prstGeom>
          <a:noFill/>
        </p:spPr>
        <p:txBody>
          <a:bodyPr wrap="square">
            <a:spAutoFit/>
          </a:bodyPr>
          <a:lstStyle/>
          <a:p>
            <a:r>
              <a:rPr lang="en-US" altLang="ko-KR" sz="1800" b="1" dirty="0">
                <a:solidFill>
                  <a:srgbClr val="FF0000"/>
                </a:solidFill>
              </a:rPr>
              <a:t>X</a:t>
            </a:r>
            <a:endParaRPr lang="ko-KR" altLang="en-US" sz="1800" b="1" dirty="0">
              <a:solidFill>
                <a:srgbClr val="FF0000"/>
              </a:solidFill>
            </a:endParaRPr>
          </a:p>
        </p:txBody>
      </p:sp>
    </p:spTree>
    <p:extLst>
      <p:ext uri="{BB962C8B-B14F-4D97-AF65-F5344CB8AC3E}">
        <p14:creationId xmlns:p14="http://schemas.microsoft.com/office/powerpoint/2010/main" val="1587253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B21D61-BFE6-3B73-484A-97BB26E35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58964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90CF39E2-699C-929E-2EE5-D37D0EA3516B}"/>
              </a:ext>
            </a:extLst>
          </p:cNvPr>
          <p:cNvSpPr/>
          <p:nvPr/>
        </p:nvSpPr>
        <p:spPr>
          <a:xfrm>
            <a:off x="379360" y="5390659"/>
            <a:ext cx="4551228" cy="3693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FCC028E-901E-5B6F-3EAB-E5C556940350}"/>
              </a:ext>
            </a:extLst>
          </p:cNvPr>
          <p:cNvSpPr/>
          <p:nvPr/>
        </p:nvSpPr>
        <p:spPr>
          <a:xfrm>
            <a:off x="7638821" y="6058989"/>
            <a:ext cx="4418475" cy="29170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592D871-AA3A-7817-CCEF-30640BF89F82}"/>
              </a:ext>
            </a:extLst>
          </p:cNvPr>
          <p:cNvSpPr/>
          <p:nvPr/>
        </p:nvSpPr>
        <p:spPr>
          <a:xfrm>
            <a:off x="8196015" y="4852050"/>
            <a:ext cx="3862510" cy="29170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379360" y="5746751"/>
            <a:ext cx="4419703" cy="738664"/>
          </a:xfrm>
          <a:prstGeom prst="rect">
            <a:avLst/>
          </a:prstGeom>
        </p:spPr>
        <p:txBody>
          <a:bodyPr wrap="square">
            <a:spAutoFit/>
          </a:bodyPr>
          <a:lstStyle/>
          <a:p>
            <a:pPr lvl="0" eaLnBrk="0" fontAlgn="base" hangingPunct="0">
              <a:spcBef>
                <a:spcPct val="0"/>
              </a:spcBef>
              <a:spcAft>
                <a:spcPct val="0"/>
              </a:spcAft>
            </a:pPr>
            <a:r>
              <a:rPr lang="en-US" sz="1400" dirty="0">
                <a:latin typeface="Arial" panose="020B0604020202020204" pitchFamily="34" charset="0"/>
              </a:rPr>
              <a:t>Rice yield prediction is very important for responding to agricultural uncertainty and for planning agricultural policy and production. </a:t>
            </a:r>
            <a:endParaRPr lang="en-US" sz="2400" dirty="0">
              <a:latin typeface="Arial" panose="020B0604020202020204" pitchFamily="34" charset="0"/>
            </a:endParaRPr>
          </a:p>
        </p:txBody>
      </p:sp>
      <p:sp>
        <p:nvSpPr>
          <p:cNvPr id="60" name="TextBox 59"/>
          <p:cNvSpPr txBox="1"/>
          <p:nvPr/>
        </p:nvSpPr>
        <p:spPr>
          <a:xfrm flipH="1">
            <a:off x="-121474" y="3413"/>
            <a:ext cx="12434947" cy="646331"/>
          </a:xfrm>
          <a:prstGeom prst="rect">
            <a:avLst/>
          </a:prstGeom>
          <a:noFill/>
        </p:spPr>
        <p:txBody>
          <a:bodyPr wrap="square" rtlCol="0">
            <a:spAutoFit/>
          </a:bodyPr>
          <a:lstStyle/>
          <a:p>
            <a:pPr algn="ctr"/>
            <a:r>
              <a:rPr lang="en-PH" sz="2000" b="1" dirty="0"/>
              <a:t>IMPORTANT RESEARCH AND DEVELOPMENT CASES RELATED TO KAIS</a:t>
            </a:r>
          </a:p>
          <a:p>
            <a:pPr algn="ctr"/>
            <a:r>
              <a:rPr lang="en-PH" sz="1600" dirty="0"/>
              <a:t>( Research on rice yield prediction model – approach and utilization of quantitative model ) </a:t>
            </a:r>
          </a:p>
        </p:txBody>
      </p:sp>
      <p:sp>
        <p:nvSpPr>
          <p:cNvPr id="61" name="Rectangle 2"/>
          <p:cNvSpPr>
            <a:spLocks noChangeArrowheads="1"/>
          </p:cNvSpPr>
          <p:nvPr/>
        </p:nvSpPr>
        <p:spPr bwMode="auto">
          <a:xfrm>
            <a:off x="0" y="62449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sp>
        <p:nvSpPr>
          <p:cNvPr id="2" name="Rectangle 1">
            <a:extLst>
              <a:ext uri="{FF2B5EF4-FFF2-40B4-BE49-F238E27FC236}">
                <a16:creationId xmlns:a16="http://schemas.microsoft.com/office/drawing/2014/main" id="{36434832-89B8-8876-4D90-A2540353CC96}"/>
              </a:ext>
            </a:extLst>
          </p:cNvPr>
          <p:cNvSpPr/>
          <p:nvPr/>
        </p:nvSpPr>
        <p:spPr>
          <a:xfrm>
            <a:off x="2231284" y="676308"/>
            <a:ext cx="7730926" cy="523220"/>
          </a:xfrm>
          <a:prstGeom prst="rect">
            <a:avLst/>
          </a:prstGeom>
        </p:spPr>
        <p:txBody>
          <a:bodyPr wrap="square">
            <a:spAutoFit/>
          </a:bodyPr>
          <a:lstStyle/>
          <a:p>
            <a:pPr algn="ctr"/>
            <a:r>
              <a:rPr lang="en-PH" sz="2000" b="1" dirty="0"/>
              <a:t> </a:t>
            </a:r>
            <a:r>
              <a:rPr lang="en-PH" sz="2800" b="1" dirty="0">
                <a:solidFill>
                  <a:srgbClr val="FF0000"/>
                </a:solidFill>
              </a:rPr>
              <a:t>RICE PREDICTION MODEL COMPONENTS</a:t>
            </a:r>
            <a:endParaRPr lang="en-PH" sz="2000" b="1" dirty="0">
              <a:solidFill>
                <a:srgbClr val="FF0000"/>
              </a:solidFill>
            </a:endParaRPr>
          </a:p>
        </p:txBody>
      </p:sp>
      <p:grpSp>
        <p:nvGrpSpPr>
          <p:cNvPr id="30" name="Group 29">
            <a:extLst>
              <a:ext uri="{FF2B5EF4-FFF2-40B4-BE49-F238E27FC236}">
                <a16:creationId xmlns:a16="http://schemas.microsoft.com/office/drawing/2014/main" id="{A81B6E4E-F8E0-5B00-F8DA-02DD7F3E9D95}"/>
              </a:ext>
            </a:extLst>
          </p:cNvPr>
          <p:cNvGrpSpPr/>
          <p:nvPr/>
        </p:nvGrpSpPr>
        <p:grpSpPr>
          <a:xfrm>
            <a:off x="1700540" y="1004893"/>
            <a:ext cx="8790917" cy="4225110"/>
            <a:chOff x="2209039" y="1238770"/>
            <a:chExt cx="8790917" cy="4225110"/>
          </a:xfrm>
        </p:grpSpPr>
        <p:grpSp>
          <p:nvGrpSpPr>
            <p:cNvPr id="3" name="Group 2">
              <a:extLst>
                <a:ext uri="{FF2B5EF4-FFF2-40B4-BE49-F238E27FC236}">
                  <a16:creationId xmlns:a16="http://schemas.microsoft.com/office/drawing/2014/main" id="{E60F9EC2-9167-EE34-6312-0394973F0BE0}"/>
                </a:ext>
              </a:extLst>
            </p:cNvPr>
            <p:cNvGrpSpPr/>
            <p:nvPr/>
          </p:nvGrpSpPr>
          <p:grpSpPr>
            <a:xfrm>
              <a:off x="2262083" y="1357734"/>
              <a:ext cx="3609265" cy="4106146"/>
              <a:chOff x="2717251" y="2417914"/>
              <a:chExt cx="1919374" cy="3646022"/>
            </a:xfrm>
          </p:grpSpPr>
          <p:sp>
            <p:nvSpPr>
              <p:cNvPr id="4" name="Freeform 23">
                <a:extLst>
                  <a:ext uri="{FF2B5EF4-FFF2-40B4-BE49-F238E27FC236}">
                    <a16:creationId xmlns:a16="http://schemas.microsoft.com/office/drawing/2014/main" id="{94699CA6-4C95-C9D9-FAA9-3EBA2DD3C322}"/>
                  </a:ext>
                </a:extLst>
              </p:cNvPr>
              <p:cNvSpPr/>
              <p:nvPr/>
            </p:nvSpPr>
            <p:spPr>
              <a:xfrm>
                <a:off x="2717251" y="2826060"/>
                <a:ext cx="1919374" cy="3237876"/>
              </a:xfrm>
              <a:custGeom>
                <a:avLst/>
                <a:gdLst>
                  <a:gd name="connsiteX0" fmla="*/ 352276 w 2113614"/>
                  <a:gd name="connsiteY0" fmla="*/ 0 h 3237876"/>
                  <a:gd name="connsiteX1" fmla="*/ 516807 w 2113614"/>
                  <a:gd name="connsiteY1" fmla="*/ 0 h 3237876"/>
                  <a:gd name="connsiteX2" fmla="*/ 1056807 w 2113614"/>
                  <a:gd name="connsiteY2" fmla="*/ 540000 h 3237876"/>
                  <a:gd name="connsiteX3" fmla="*/ 1596807 w 2113614"/>
                  <a:gd name="connsiteY3" fmla="*/ 0 h 3237876"/>
                  <a:gd name="connsiteX4" fmla="*/ 1761338 w 2113614"/>
                  <a:gd name="connsiteY4" fmla="*/ 0 h 3237876"/>
                  <a:gd name="connsiteX5" fmla="*/ 2113614 w 2113614"/>
                  <a:gd name="connsiteY5" fmla="*/ 352276 h 3237876"/>
                  <a:gd name="connsiteX6" fmla="*/ 2113614 w 2113614"/>
                  <a:gd name="connsiteY6" fmla="*/ 2885600 h 3237876"/>
                  <a:gd name="connsiteX7" fmla="*/ 1761338 w 2113614"/>
                  <a:gd name="connsiteY7" fmla="*/ 3237876 h 3237876"/>
                  <a:gd name="connsiteX8" fmla="*/ 352276 w 2113614"/>
                  <a:gd name="connsiteY8" fmla="*/ 3237876 h 3237876"/>
                  <a:gd name="connsiteX9" fmla="*/ 0 w 2113614"/>
                  <a:gd name="connsiteY9" fmla="*/ 2885600 h 3237876"/>
                  <a:gd name="connsiteX10" fmla="*/ 0 w 2113614"/>
                  <a:gd name="connsiteY10" fmla="*/ 352276 h 3237876"/>
                  <a:gd name="connsiteX11" fmla="*/ 352276 w 2113614"/>
                  <a:gd name="connsiteY11" fmla="*/ 0 h 3237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3614" h="3237876">
                    <a:moveTo>
                      <a:pt x="352276" y="0"/>
                    </a:moveTo>
                    <a:lnTo>
                      <a:pt x="516807" y="0"/>
                    </a:lnTo>
                    <a:cubicBezTo>
                      <a:pt x="516807" y="298234"/>
                      <a:pt x="758573" y="540000"/>
                      <a:pt x="1056807" y="540000"/>
                    </a:cubicBezTo>
                    <a:cubicBezTo>
                      <a:pt x="1355041" y="540000"/>
                      <a:pt x="1596807" y="298234"/>
                      <a:pt x="1596807" y="0"/>
                    </a:cubicBezTo>
                    <a:lnTo>
                      <a:pt x="1761338" y="0"/>
                    </a:lnTo>
                    <a:cubicBezTo>
                      <a:pt x="1955895" y="0"/>
                      <a:pt x="2113614" y="157719"/>
                      <a:pt x="2113614" y="352276"/>
                    </a:cubicBezTo>
                    <a:lnTo>
                      <a:pt x="2113614" y="2885600"/>
                    </a:lnTo>
                    <a:cubicBezTo>
                      <a:pt x="2113614" y="3080157"/>
                      <a:pt x="1955895" y="3237876"/>
                      <a:pt x="1761338" y="3237876"/>
                    </a:cubicBezTo>
                    <a:lnTo>
                      <a:pt x="352276" y="3237876"/>
                    </a:lnTo>
                    <a:cubicBezTo>
                      <a:pt x="157719" y="3237876"/>
                      <a:pt x="0" y="3080157"/>
                      <a:pt x="0" y="2885600"/>
                    </a:cubicBezTo>
                    <a:lnTo>
                      <a:pt x="0" y="352276"/>
                    </a:lnTo>
                    <a:cubicBezTo>
                      <a:pt x="0" y="157719"/>
                      <a:pt x="157719" y="0"/>
                      <a:pt x="352276" y="0"/>
                    </a:cubicBezTo>
                    <a:close/>
                  </a:path>
                </a:pathLst>
              </a:cu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dirty="0"/>
              </a:p>
            </p:txBody>
          </p:sp>
          <p:sp>
            <p:nvSpPr>
              <p:cNvPr id="6" name="Oval 5">
                <a:extLst>
                  <a:ext uri="{FF2B5EF4-FFF2-40B4-BE49-F238E27FC236}">
                    <a16:creationId xmlns:a16="http://schemas.microsoft.com/office/drawing/2014/main" id="{041E3D5F-FB10-776B-3A8E-563FF74ABEA3}"/>
                  </a:ext>
                </a:extLst>
              </p:cNvPr>
              <p:cNvSpPr/>
              <p:nvPr/>
            </p:nvSpPr>
            <p:spPr>
              <a:xfrm>
                <a:off x="3262938" y="2417914"/>
                <a:ext cx="828000" cy="828000"/>
              </a:xfrm>
              <a:prstGeom prst="ellipse">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dirty="0"/>
              </a:p>
            </p:txBody>
          </p:sp>
        </p:grpSp>
        <p:sp>
          <p:nvSpPr>
            <p:cNvPr id="8" name="Rectangle 7">
              <a:extLst>
                <a:ext uri="{FF2B5EF4-FFF2-40B4-BE49-F238E27FC236}">
                  <a16:creationId xmlns:a16="http://schemas.microsoft.com/office/drawing/2014/main" id="{09CD5A7F-C88C-EB99-D124-20FAD0CC1F43}"/>
                </a:ext>
              </a:extLst>
            </p:cNvPr>
            <p:cNvSpPr/>
            <p:nvPr/>
          </p:nvSpPr>
          <p:spPr>
            <a:xfrm>
              <a:off x="2271398" y="2460618"/>
              <a:ext cx="3599950" cy="428625"/>
            </a:xfrm>
            <a:prstGeom prst="rect">
              <a:avLst/>
            </a:prstGeom>
            <a:solidFill>
              <a:schemeClr val="bg1">
                <a:lumMod val="95000"/>
              </a:schemeClr>
            </a:solidFill>
            <a:ln w="2540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dirty="0"/>
            </a:p>
          </p:txBody>
        </p:sp>
        <p:sp>
          <p:nvSpPr>
            <p:cNvPr id="9" name="Rectangle 8">
              <a:extLst>
                <a:ext uri="{FF2B5EF4-FFF2-40B4-BE49-F238E27FC236}">
                  <a16:creationId xmlns:a16="http://schemas.microsoft.com/office/drawing/2014/main" id="{73DF65DA-49FB-FAA6-97DE-DED92DA0A745}"/>
                </a:ext>
              </a:extLst>
            </p:cNvPr>
            <p:cNvSpPr/>
            <p:nvPr/>
          </p:nvSpPr>
          <p:spPr>
            <a:xfrm>
              <a:off x="3115488" y="2427276"/>
              <a:ext cx="1977849" cy="523220"/>
            </a:xfrm>
            <a:prstGeom prst="rect">
              <a:avLst/>
            </a:prstGeom>
          </p:spPr>
          <p:txBody>
            <a:bodyPr wrap="square">
              <a:spAutoFit/>
            </a:bodyPr>
            <a:lstStyle/>
            <a:p>
              <a:r>
                <a:rPr lang="en-PH" sz="2800" b="1" dirty="0"/>
                <a:t>INPUT DATA</a:t>
              </a:r>
              <a:endParaRPr lang="en-PH" sz="2800" dirty="0"/>
            </a:p>
          </p:txBody>
        </p:sp>
        <p:sp>
          <p:nvSpPr>
            <p:cNvPr id="10" name="Rectangle 9">
              <a:extLst>
                <a:ext uri="{FF2B5EF4-FFF2-40B4-BE49-F238E27FC236}">
                  <a16:creationId xmlns:a16="http://schemas.microsoft.com/office/drawing/2014/main" id="{FEFEA23E-C930-1655-9776-FB11AB6E599E}"/>
                </a:ext>
              </a:extLst>
            </p:cNvPr>
            <p:cNvSpPr/>
            <p:nvPr/>
          </p:nvSpPr>
          <p:spPr>
            <a:xfrm>
              <a:off x="2209039" y="3069307"/>
              <a:ext cx="3689737" cy="2308324"/>
            </a:xfrm>
            <a:prstGeom prst="rect">
              <a:avLst/>
            </a:prstGeom>
          </p:spPr>
          <p:txBody>
            <a:bodyPr wrap="square">
              <a:spAutoFit/>
            </a:bodyPr>
            <a:lstStyle/>
            <a:p>
              <a:pPr>
                <a:buFont typeface="Arial" panose="020B0604020202020204" pitchFamily="34" charset="0"/>
                <a:buChar char="•"/>
              </a:pPr>
              <a:r>
                <a:rPr lang="en-PH" sz="1600" dirty="0"/>
                <a:t>Weather Information (e.g., rainfall, sunlight hours, temperature)</a:t>
              </a:r>
            </a:p>
            <a:p>
              <a:pPr>
                <a:buFont typeface="Arial" panose="020B0604020202020204" pitchFamily="34" charset="0"/>
                <a:buChar char="•"/>
              </a:pPr>
              <a:r>
                <a:rPr lang="en-PH" sz="1600" dirty="0"/>
                <a:t>Soil Information (e.g., pH, organic matter)</a:t>
              </a:r>
            </a:p>
            <a:p>
              <a:pPr>
                <a:buFont typeface="Arial" panose="020B0604020202020204" pitchFamily="34" charset="0"/>
                <a:buChar char="•"/>
              </a:pPr>
              <a:r>
                <a:rPr lang="en-PH" sz="1600" dirty="0"/>
                <a:t>Crop Traits (e.g., disease resistance, growth period)</a:t>
              </a:r>
            </a:p>
            <a:p>
              <a:pPr>
                <a:buFont typeface="Arial" panose="020B0604020202020204" pitchFamily="34" charset="0"/>
                <a:buChar char="•"/>
              </a:pPr>
              <a:r>
                <a:rPr lang="en-PH" sz="1600" dirty="0"/>
                <a:t>Cultivation Info (e.g., planting density, fertilizer usage, irrigation status)</a:t>
              </a:r>
            </a:p>
            <a:p>
              <a:pPr>
                <a:buFont typeface="Arial" panose="020B0604020202020204" pitchFamily="34" charset="0"/>
                <a:buChar char="•"/>
              </a:pPr>
              <a:r>
                <a:rPr lang="en-PH" sz="1600" dirty="0"/>
                <a:t>Remote Sensing &amp; Drone Images (e.g., NDVI and other vegetation indices)</a:t>
              </a:r>
            </a:p>
          </p:txBody>
        </p:sp>
        <p:sp>
          <p:nvSpPr>
            <p:cNvPr id="11" name="TextBox 10">
              <a:extLst>
                <a:ext uri="{FF2B5EF4-FFF2-40B4-BE49-F238E27FC236}">
                  <a16:creationId xmlns:a16="http://schemas.microsoft.com/office/drawing/2014/main" id="{B941E001-3492-3073-69EF-FB6EF5623820}"/>
                </a:ext>
              </a:extLst>
            </p:cNvPr>
            <p:cNvSpPr txBox="1"/>
            <p:nvPr/>
          </p:nvSpPr>
          <p:spPr>
            <a:xfrm>
              <a:off x="3812647" y="1238770"/>
              <a:ext cx="400556" cy="1107996"/>
            </a:xfrm>
            <a:prstGeom prst="rect">
              <a:avLst/>
            </a:prstGeom>
            <a:noFill/>
          </p:spPr>
          <p:txBody>
            <a:bodyPr wrap="square" rtlCol="0">
              <a:spAutoFit/>
            </a:bodyPr>
            <a:lstStyle/>
            <a:p>
              <a:pPr algn="ctr"/>
              <a:r>
                <a:rPr lang="en-PH" sz="6600" b="1" dirty="0"/>
                <a:t>1</a:t>
              </a:r>
            </a:p>
          </p:txBody>
        </p:sp>
        <p:grpSp>
          <p:nvGrpSpPr>
            <p:cNvPr id="12" name="Group 11">
              <a:extLst>
                <a:ext uri="{FF2B5EF4-FFF2-40B4-BE49-F238E27FC236}">
                  <a16:creationId xmlns:a16="http://schemas.microsoft.com/office/drawing/2014/main" id="{2A123350-85EE-CF66-BD14-9F2EE89BA232}"/>
                </a:ext>
              </a:extLst>
            </p:cNvPr>
            <p:cNvGrpSpPr/>
            <p:nvPr/>
          </p:nvGrpSpPr>
          <p:grpSpPr>
            <a:xfrm>
              <a:off x="5901983" y="1241103"/>
              <a:ext cx="2855757" cy="4003250"/>
              <a:chOff x="5016091" y="2337399"/>
              <a:chExt cx="2320249" cy="3268783"/>
            </a:xfrm>
          </p:grpSpPr>
          <p:sp>
            <p:nvSpPr>
              <p:cNvPr id="13" name="Freeform 6">
                <a:extLst>
                  <a:ext uri="{FF2B5EF4-FFF2-40B4-BE49-F238E27FC236}">
                    <a16:creationId xmlns:a16="http://schemas.microsoft.com/office/drawing/2014/main" id="{096E3133-778A-D10C-AA13-89BCE0EEB089}"/>
                  </a:ext>
                </a:extLst>
              </p:cNvPr>
              <p:cNvSpPr/>
              <p:nvPr/>
            </p:nvSpPr>
            <p:spPr>
              <a:xfrm>
                <a:off x="5039193" y="2826060"/>
                <a:ext cx="2113614" cy="2780122"/>
              </a:xfrm>
              <a:custGeom>
                <a:avLst/>
                <a:gdLst>
                  <a:gd name="connsiteX0" fmla="*/ 352276 w 2113614"/>
                  <a:gd name="connsiteY0" fmla="*/ 0 h 3237876"/>
                  <a:gd name="connsiteX1" fmla="*/ 516807 w 2113614"/>
                  <a:gd name="connsiteY1" fmla="*/ 0 h 3237876"/>
                  <a:gd name="connsiteX2" fmla="*/ 1056807 w 2113614"/>
                  <a:gd name="connsiteY2" fmla="*/ 540000 h 3237876"/>
                  <a:gd name="connsiteX3" fmla="*/ 1596807 w 2113614"/>
                  <a:gd name="connsiteY3" fmla="*/ 0 h 3237876"/>
                  <a:gd name="connsiteX4" fmla="*/ 1761338 w 2113614"/>
                  <a:gd name="connsiteY4" fmla="*/ 0 h 3237876"/>
                  <a:gd name="connsiteX5" fmla="*/ 2113614 w 2113614"/>
                  <a:gd name="connsiteY5" fmla="*/ 352276 h 3237876"/>
                  <a:gd name="connsiteX6" fmla="*/ 2113614 w 2113614"/>
                  <a:gd name="connsiteY6" fmla="*/ 2885600 h 3237876"/>
                  <a:gd name="connsiteX7" fmla="*/ 1761338 w 2113614"/>
                  <a:gd name="connsiteY7" fmla="*/ 3237876 h 3237876"/>
                  <a:gd name="connsiteX8" fmla="*/ 352276 w 2113614"/>
                  <a:gd name="connsiteY8" fmla="*/ 3237876 h 3237876"/>
                  <a:gd name="connsiteX9" fmla="*/ 0 w 2113614"/>
                  <a:gd name="connsiteY9" fmla="*/ 2885600 h 3237876"/>
                  <a:gd name="connsiteX10" fmla="*/ 0 w 2113614"/>
                  <a:gd name="connsiteY10" fmla="*/ 352276 h 3237876"/>
                  <a:gd name="connsiteX11" fmla="*/ 352276 w 2113614"/>
                  <a:gd name="connsiteY11" fmla="*/ 0 h 3237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3614" h="3237876">
                    <a:moveTo>
                      <a:pt x="352276" y="0"/>
                    </a:moveTo>
                    <a:lnTo>
                      <a:pt x="516807" y="0"/>
                    </a:lnTo>
                    <a:cubicBezTo>
                      <a:pt x="516807" y="298234"/>
                      <a:pt x="758573" y="540000"/>
                      <a:pt x="1056807" y="540000"/>
                    </a:cubicBezTo>
                    <a:cubicBezTo>
                      <a:pt x="1355041" y="540000"/>
                      <a:pt x="1596807" y="298234"/>
                      <a:pt x="1596807" y="0"/>
                    </a:cubicBezTo>
                    <a:lnTo>
                      <a:pt x="1761338" y="0"/>
                    </a:lnTo>
                    <a:cubicBezTo>
                      <a:pt x="1955895" y="0"/>
                      <a:pt x="2113614" y="157719"/>
                      <a:pt x="2113614" y="352276"/>
                    </a:cubicBezTo>
                    <a:lnTo>
                      <a:pt x="2113614" y="2885600"/>
                    </a:lnTo>
                    <a:cubicBezTo>
                      <a:pt x="2113614" y="3080157"/>
                      <a:pt x="1955895" y="3237876"/>
                      <a:pt x="1761338" y="3237876"/>
                    </a:cubicBezTo>
                    <a:lnTo>
                      <a:pt x="352276" y="3237876"/>
                    </a:lnTo>
                    <a:cubicBezTo>
                      <a:pt x="157719" y="3237876"/>
                      <a:pt x="0" y="3080157"/>
                      <a:pt x="0" y="2885600"/>
                    </a:cubicBezTo>
                    <a:lnTo>
                      <a:pt x="0" y="352276"/>
                    </a:lnTo>
                    <a:cubicBezTo>
                      <a:pt x="0" y="157719"/>
                      <a:pt x="157719" y="0"/>
                      <a:pt x="352276" y="0"/>
                    </a:cubicBezTo>
                    <a:close/>
                  </a:path>
                </a:pathLst>
              </a:cu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dirty="0"/>
              </a:p>
            </p:txBody>
          </p:sp>
          <p:sp>
            <p:nvSpPr>
              <p:cNvPr id="15" name="Oval 14">
                <a:extLst>
                  <a:ext uri="{FF2B5EF4-FFF2-40B4-BE49-F238E27FC236}">
                    <a16:creationId xmlns:a16="http://schemas.microsoft.com/office/drawing/2014/main" id="{A8EDB314-536E-C8E5-119F-7C8412700187}"/>
                  </a:ext>
                </a:extLst>
              </p:cNvPr>
              <p:cNvSpPr/>
              <p:nvPr/>
            </p:nvSpPr>
            <p:spPr>
              <a:xfrm>
                <a:off x="5682000" y="2412060"/>
                <a:ext cx="828000" cy="828000"/>
              </a:xfrm>
              <a:prstGeom prst="ellipse">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dirty="0"/>
              </a:p>
            </p:txBody>
          </p:sp>
          <p:sp>
            <p:nvSpPr>
              <p:cNvPr id="17" name="Rectangle 16">
                <a:extLst>
                  <a:ext uri="{FF2B5EF4-FFF2-40B4-BE49-F238E27FC236}">
                    <a16:creationId xmlns:a16="http://schemas.microsoft.com/office/drawing/2014/main" id="{0E2EF913-4E4F-F1EE-4D05-304EAE12C8B1}"/>
                  </a:ext>
                </a:extLst>
              </p:cNvPr>
              <p:cNvSpPr/>
              <p:nvPr/>
            </p:nvSpPr>
            <p:spPr>
              <a:xfrm>
                <a:off x="5039192" y="3339004"/>
                <a:ext cx="2113614" cy="344155"/>
              </a:xfrm>
              <a:prstGeom prst="rect">
                <a:avLst/>
              </a:prstGeom>
              <a:solidFill>
                <a:schemeClr val="bg1">
                  <a:lumMod val="95000"/>
                </a:schemeClr>
              </a:solidFill>
              <a:ln w="2540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dirty="0"/>
              </a:p>
            </p:txBody>
          </p:sp>
          <p:sp>
            <p:nvSpPr>
              <p:cNvPr id="18" name="Rectangle 17">
                <a:extLst>
                  <a:ext uri="{FF2B5EF4-FFF2-40B4-BE49-F238E27FC236}">
                    <a16:creationId xmlns:a16="http://schemas.microsoft.com/office/drawing/2014/main" id="{01F27266-8836-83B5-1CBC-37ECE5CB368F}"/>
                  </a:ext>
                </a:extLst>
              </p:cNvPr>
              <p:cNvSpPr/>
              <p:nvPr/>
            </p:nvSpPr>
            <p:spPr>
              <a:xfrm>
                <a:off x="5036587" y="3740041"/>
                <a:ext cx="2299753" cy="1784297"/>
              </a:xfrm>
              <a:prstGeom prst="rect">
                <a:avLst/>
              </a:prstGeom>
            </p:spPr>
            <p:txBody>
              <a:bodyPr wrap="square">
                <a:spAutoFit/>
              </a:bodyPr>
              <a:lstStyle/>
              <a:p>
                <a:pPr>
                  <a:buFont typeface="Arial" panose="020B0604020202020204" pitchFamily="34" charset="0"/>
                  <a:buChar char="•"/>
                </a:pPr>
                <a:r>
                  <a:rPr lang="en-PH" sz="1700" dirty="0"/>
                  <a:t>Statistical Models (e.g., multiple regression, ARIMA)</a:t>
                </a:r>
              </a:p>
              <a:p>
                <a:pPr>
                  <a:buFont typeface="Arial" panose="020B0604020202020204" pitchFamily="34" charset="0"/>
                  <a:buChar char="•"/>
                </a:pPr>
                <a:r>
                  <a:rPr lang="en-PH" sz="1700" dirty="0"/>
                  <a:t>Machine Learning (e.g., Random Forest, </a:t>
                </a:r>
                <a:r>
                  <a:rPr lang="en-PH" sz="1700" dirty="0" err="1"/>
                  <a:t>XGBoost</a:t>
                </a:r>
                <a:r>
                  <a:rPr lang="en-PH" sz="1700" dirty="0"/>
                  <a:t>, LSTM)</a:t>
                </a:r>
              </a:p>
              <a:p>
                <a:pPr>
                  <a:buFont typeface="Arial" panose="020B0604020202020204" pitchFamily="34" charset="0"/>
                  <a:buChar char="•"/>
                </a:pPr>
                <a:r>
                  <a:rPr lang="en-PH" sz="1700" dirty="0"/>
                  <a:t>Deep Learning (e.g., CNN+LSTM with satellite data)</a:t>
                </a:r>
              </a:p>
            </p:txBody>
          </p:sp>
          <p:sp>
            <p:nvSpPr>
              <p:cNvPr id="19" name="Rectangle 18">
                <a:extLst>
                  <a:ext uri="{FF2B5EF4-FFF2-40B4-BE49-F238E27FC236}">
                    <a16:creationId xmlns:a16="http://schemas.microsoft.com/office/drawing/2014/main" id="{F67B5AE4-86A0-9E62-B572-732E7DC23BB1}"/>
                  </a:ext>
                </a:extLst>
              </p:cNvPr>
              <p:cNvSpPr/>
              <p:nvPr/>
            </p:nvSpPr>
            <p:spPr>
              <a:xfrm>
                <a:off x="5016091" y="3363076"/>
                <a:ext cx="2277004" cy="376964"/>
              </a:xfrm>
              <a:prstGeom prst="rect">
                <a:avLst/>
              </a:prstGeom>
            </p:spPr>
            <p:txBody>
              <a:bodyPr wrap="square">
                <a:spAutoFit/>
              </a:bodyPr>
              <a:lstStyle/>
              <a:p>
                <a:r>
                  <a:rPr lang="en-PH" sz="2300" b="1" dirty="0"/>
                  <a:t>PREDICTION ENGINE</a:t>
                </a:r>
                <a:endParaRPr lang="en-PH" sz="2300" dirty="0"/>
              </a:p>
            </p:txBody>
          </p:sp>
          <p:sp>
            <p:nvSpPr>
              <p:cNvPr id="20" name="TextBox 19">
                <a:extLst>
                  <a:ext uri="{FF2B5EF4-FFF2-40B4-BE49-F238E27FC236}">
                    <a16:creationId xmlns:a16="http://schemas.microsoft.com/office/drawing/2014/main" id="{216B1B18-AD0E-385D-A0BA-142004923E51}"/>
                  </a:ext>
                </a:extLst>
              </p:cNvPr>
              <p:cNvSpPr txBox="1"/>
              <p:nvPr/>
            </p:nvSpPr>
            <p:spPr>
              <a:xfrm>
                <a:off x="5851996" y="2337399"/>
                <a:ext cx="400556" cy="1107996"/>
              </a:xfrm>
              <a:prstGeom prst="rect">
                <a:avLst/>
              </a:prstGeom>
              <a:noFill/>
            </p:spPr>
            <p:txBody>
              <a:bodyPr wrap="square" rtlCol="0">
                <a:spAutoFit/>
              </a:bodyPr>
              <a:lstStyle/>
              <a:p>
                <a:r>
                  <a:rPr lang="en-PH" sz="6600" b="1" dirty="0"/>
                  <a:t>2</a:t>
                </a:r>
              </a:p>
            </p:txBody>
          </p:sp>
        </p:grpSp>
        <p:grpSp>
          <p:nvGrpSpPr>
            <p:cNvPr id="21" name="Group 20">
              <a:extLst>
                <a:ext uri="{FF2B5EF4-FFF2-40B4-BE49-F238E27FC236}">
                  <a16:creationId xmlns:a16="http://schemas.microsoft.com/office/drawing/2014/main" id="{2B714FDC-17E8-A615-9F2A-826DDC82830B}"/>
                </a:ext>
              </a:extLst>
            </p:cNvPr>
            <p:cNvGrpSpPr/>
            <p:nvPr/>
          </p:nvGrpSpPr>
          <p:grpSpPr>
            <a:xfrm>
              <a:off x="8603114" y="1283109"/>
              <a:ext cx="2396842" cy="3530190"/>
              <a:chOff x="7361134" y="2359787"/>
              <a:chExt cx="2113615" cy="3003794"/>
            </a:xfrm>
          </p:grpSpPr>
          <p:sp>
            <p:nvSpPr>
              <p:cNvPr id="22" name="Freeform 17">
                <a:extLst>
                  <a:ext uri="{FF2B5EF4-FFF2-40B4-BE49-F238E27FC236}">
                    <a16:creationId xmlns:a16="http://schemas.microsoft.com/office/drawing/2014/main" id="{F205C55A-7388-E664-3656-AE42913AC0A4}"/>
                  </a:ext>
                </a:extLst>
              </p:cNvPr>
              <p:cNvSpPr/>
              <p:nvPr/>
            </p:nvSpPr>
            <p:spPr>
              <a:xfrm>
                <a:off x="7361135" y="2826061"/>
                <a:ext cx="2113614" cy="2537520"/>
              </a:xfrm>
              <a:custGeom>
                <a:avLst/>
                <a:gdLst>
                  <a:gd name="connsiteX0" fmla="*/ 352276 w 2113614"/>
                  <a:gd name="connsiteY0" fmla="*/ 0 h 3237876"/>
                  <a:gd name="connsiteX1" fmla="*/ 516807 w 2113614"/>
                  <a:gd name="connsiteY1" fmla="*/ 0 h 3237876"/>
                  <a:gd name="connsiteX2" fmla="*/ 1056807 w 2113614"/>
                  <a:gd name="connsiteY2" fmla="*/ 540000 h 3237876"/>
                  <a:gd name="connsiteX3" fmla="*/ 1596807 w 2113614"/>
                  <a:gd name="connsiteY3" fmla="*/ 0 h 3237876"/>
                  <a:gd name="connsiteX4" fmla="*/ 1761338 w 2113614"/>
                  <a:gd name="connsiteY4" fmla="*/ 0 h 3237876"/>
                  <a:gd name="connsiteX5" fmla="*/ 2113614 w 2113614"/>
                  <a:gd name="connsiteY5" fmla="*/ 352276 h 3237876"/>
                  <a:gd name="connsiteX6" fmla="*/ 2113614 w 2113614"/>
                  <a:gd name="connsiteY6" fmla="*/ 2885600 h 3237876"/>
                  <a:gd name="connsiteX7" fmla="*/ 1761338 w 2113614"/>
                  <a:gd name="connsiteY7" fmla="*/ 3237876 h 3237876"/>
                  <a:gd name="connsiteX8" fmla="*/ 352276 w 2113614"/>
                  <a:gd name="connsiteY8" fmla="*/ 3237876 h 3237876"/>
                  <a:gd name="connsiteX9" fmla="*/ 0 w 2113614"/>
                  <a:gd name="connsiteY9" fmla="*/ 2885600 h 3237876"/>
                  <a:gd name="connsiteX10" fmla="*/ 0 w 2113614"/>
                  <a:gd name="connsiteY10" fmla="*/ 352276 h 3237876"/>
                  <a:gd name="connsiteX11" fmla="*/ 352276 w 2113614"/>
                  <a:gd name="connsiteY11" fmla="*/ 0 h 3237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3614" h="3237876">
                    <a:moveTo>
                      <a:pt x="352276" y="0"/>
                    </a:moveTo>
                    <a:lnTo>
                      <a:pt x="516807" y="0"/>
                    </a:lnTo>
                    <a:cubicBezTo>
                      <a:pt x="516807" y="298234"/>
                      <a:pt x="758573" y="540000"/>
                      <a:pt x="1056807" y="540000"/>
                    </a:cubicBezTo>
                    <a:cubicBezTo>
                      <a:pt x="1355041" y="540000"/>
                      <a:pt x="1596807" y="298234"/>
                      <a:pt x="1596807" y="0"/>
                    </a:cubicBezTo>
                    <a:lnTo>
                      <a:pt x="1761338" y="0"/>
                    </a:lnTo>
                    <a:cubicBezTo>
                      <a:pt x="1955895" y="0"/>
                      <a:pt x="2113614" y="157719"/>
                      <a:pt x="2113614" y="352276"/>
                    </a:cubicBezTo>
                    <a:lnTo>
                      <a:pt x="2113614" y="2885600"/>
                    </a:lnTo>
                    <a:cubicBezTo>
                      <a:pt x="2113614" y="3080157"/>
                      <a:pt x="1955895" y="3237876"/>
                      <a:pt x="1761338" y="3237876"/>
                    </a:cubicBezTo>
                    <a:lnTo>
                      <a:pt x="352276" y="3237876"/>
                    </a:lnTo>
                    <a:cubicBezTo>
                      <a:pt x="157719" y="3237876"/>
                      <a:pt x="0" y="3080157"/>
                      <a:pt x="0" y="2885600"/>
                    </a:cubicBezTo>
                    <a:lnTo>
                      <a:pt x="0" y="352276"/>
                    </a:lnTo>
                    <a:cubicBezTo>
                      <a:pt x="0" y="157719"/>
                      <a:pt x="157719" y="0"/>
                      <a:pt x="352276" y="0"/>
                    </a:cubicBezTo>
                    <a:close/>
                  </a:path>
                </a:pathLst>
              </a:cu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dirty="0"/>
              </a:p>
            </p:txBody>
          </p:sp>
          <p:sp>
            <p:nvSpPr>
              <p:cNvPr id="24" name="Oval 23">
                <a:extLst>
                  <a:ext uri="{FF2B5EF4-FFF2-40B4-BE49-F238E27FC236}">
                    <a16:creationId xmlns:a16="http://schemas.microsoft.com/office/drawing/2014/main" id="{84C5AAB0-327C-8411-C0A1-4B4C8E64DAE2}"/>
                  </a:ext>
                </a:extLst>
              </p:cNvPr>
              <p:cNvSpPr/>
              <p:nvPr/>
            </p:nvSpPr>
            <p:spPr>
              <a:xfrm>
                <a:off x="8003942" y="2412060"/>
                <a:ext cx="828000" cy="828000"/>
              </a:xfrm>
              <a:prstGeom prst="ellipse">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dirty="0"/>
              </a:p>
            </p:txBody>
          </p:sp>
          <p:sp>
            <p:nvSpPr>
              <p:cNvPr id="28" name="Rectangle 27">
                <a:extLst>
                  <a:ext uri="{FF2B5EF4-FFF2-40B4-BE49-F238E27FC236}">
                    <a16:creationId xmlns:a16="http://schemas.microsoft.com/office/drawing/2014/main" id="{49B0AE38-2DA9-08D5-EEA4-A954F6964377}"/>
                  </a:ext>
                </a:extLst>
              </p:cNvPr>
              <p:cNvSpPr/>
              <p:nvPr/>
            </p:nvSpPr>
            <p:spPr>
              <a:xfrm>
                <a:off x="7361134" y="3367630"/>
                <a:ext cx="2113614" cy="358796"/>
              </a:xfrm>
              <a:prstGeom prst="rect">
                <a:avLst/>
              </a:prstGeom>
              <a:solidFill>
                <a:schemeClr val="bg1">
                  <a:lumMod val="95000"/>
                </a:schemeClr>
              </a:solidFill>
              <a:ln w="2540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b="1" dirty="0"/>
              </a:p>
            </p:txBody>
          </p:sp>
          <p:sp>
            <p:nvSpPr>
              <p:cNvPr id="29" name="Rectangle 28">
                <a:extLst>
                  <a:ext uri="{FF2B5EF4-FFF2-40B4-BE49-F238E27FC236}">
                    <a16:creationId xmlns:a16="http://schemas.microsoft.com/office/drawing/2014/main" id="{F695899B-4A22-DA28-96C7-ABC0F6BCE429}"/>
                  </a:ext>
                </a:extLst>
              </p:cNvPr>
              <p:cNvSpPr/>
              <p:nvPr/>
            </p:nvSpPr>
            <p:spPr>
              <a:xfrm>
                <a:off x="7361134" y="3810807"/>
                <a:ext cx="2026849" cy="1387981"/>
              </a:xfrm>
              <a:prstGeom prst="rect">
                <a:avLst/>
              </a:prstGeom>
            </p:spPr>
            <p:txBody>
              <a:bodyPr wrap="square">
                <a:spAutoFit/>
              </a:bodyPr>
              <a:lstStyle/>
              <a:p>
                <a:pPr>
                  <a:buFont typeface="Arial" panose="020B0604020202020204" pitchFamily="34" charset="0"/>
                  <a:buChar char="•"/>
                </a:pPr>
                <a:r>
                  <a:rPr lang="en-PH" sz="2000" dirty="0"/>
                  <a:t>Predicted Yield (kg/ha)</a:t>
                </a:r>
              </a:p>
              <a:p>
                <a:pPr>
                  <a:buFont typeface="Arial" panose="020B0604020202020204" pitchFamily="34" charset="0"/>
                  <a:buChar char="•"/>
                </a:pPr>
                <a:r>
                  <a:rPr lang="en-PH" sz="2000" dirty="0"/>
                  <a:t>GIS-based Spatial Visualization of Yield</a:t>
                </a:r>
              </a:p>
            </p:txBody>
          </p:sp>
          <p:sp>
            <p:nvSpPr>
              <p:cNvPr id="31" name="Rectangle 30">
                <a:extLst>
                  <a:ext uri="{FF2B5EF4-FFF2-40B4-BE49-F238E27FC236}">
                    <a16:creationId xmlns:a16="http://schemas.microsoft.com/office/drawing/2014/main" id="{D783E57E-673B-7C7B-4142-90F50DF476A2}"/>
                  </a:ext>
                </a:extLst>
              </p:cNvPr>
              <p:cNvSpPr/>
              <p:nvPr/>
            </p:nvSpPr>
            <p:spPr>
              <a:xfrm>
                <a:off x="7404516" y="3347925"/>
                <a:ext cx="2026849" cy="445201"/>
              </a:xfrm>
              <a:prstGeom prst="rect">
                <a:avLst/>
              </a:prstGeom>
            </p:spPr>
            <p:txBody>
              <a:bodyPr wrap="none">
                <a:spAutoFit/>
              </a:bodyPr>
              <a:lstStyle/>
              <a:p>
                <a:r>
                  <a:rPr lang="en-PH" sz="2800" b="1" dirty="0"/>
                  <a:t>OUTPUT DATA</a:t>
                </a:r>
                <a:endParaRPr lang="en-PH" sz="2800" dirty="0"/>
              </a:p>
            </p:txBody>
          </p:sp>
          <p:sp>
            <p:nvSpPr>
              <p:cNvPr id="32" name="TextBox 31">
                <a:extLst>
                  <a:ext uri="{FF2B5EF4-FFF2-40B4-BE49-F238E27FC236}">
                    <a16:creationId xmlns:a16="http://schemas.microsoft.com/office/drawing/2014/main" id="{B5091FA7-B1FB-58E6-CC37-757EF181E272}"/>
                  </a:ext>
                </a:extLst>
              </p:cNvPr>
              <p:cNvSpPr txBox="1"/>
              <p:nvPr/>
            </p:nvSpPr>
            <p:spPr>
              <a:xfrm>
                <a:off x="8149406" y="2359787"/>
                <a:ext cx="400556" cy="1107996"/>
              </a:xfrm>
              <a:prstGeom prst="rect">
                <a:avLst/>
              </a:prstGeom>
              <a:noFill/>
            </p:spPr>
            <p:txBody>
              <a:bodyPr wrap="square" rtlCol="0">
                <a:spAutoFit/>
              </a:bodyPr>
              <a:lstStyle/>
              <a:p>
                <a:r>
                  <a:rPr lang="en-PH" sz="6600" b="1" dirty="0"/>
                  <a:t>3</a:t>
                </a:r>
              </a:p>
            </p:txBody>
          </p:sp>
        </p:grpSp>
      </p:grpSp>
      <p:sp>
        <p:nvSpPr>
          <p:cNvPr id="33" name="Rectangle 32">
            <a:extLst>
              <a:ext uri="{FF2B5EF4-FFF2-40B4-BE49-F238E27FC236}">
                <a16:creationId xmlns:a16="http://schemas.microsoft.com/office/drawing/2014/main" id="{C7AD523B-82A7-33A6-EE1A-6B1F0DE665C4}"/>
              </a:ext>
            </a:extLst>
          </p:cNvPr>
          <p:cNvSpPr/>
          <p:nvPr/>
        </p:nvSpPr>
        <p:spPr>
          <a:xfrm>
            <a:off x="7640050" y="6058989"/>
            <a:ext cx="4551950" cy="584775"/>
          </a:xfrm>
          <a:prstGeom prst="rect">
            <a:avLst/>
          </a:prstGeom>
        </p:spPr>
        <p:txBody>
          <a:bodyPr wrap="square">
            <a:spAutoFit/>
          </a:bodyPr>
          <a:lstStyle/>
          <a:p>
            <a:r>
              <a:rPr lang="en-PH" sz="1600" b="1" dirty="0">
                <a:solidFill>
                  <a:schemeClr val="bg1"/>
                </a:solidFill>
              </a:rPr>
              <a:t>WHAT LESSONS WILL WE TAKE FROM FAILURE?</a:t>
            </a:r>
          </a:p>
          <a:p>
            <a:pPr marL="285750" indent="-285750">
              <a:buFont typeface="Wingdings" panose="05000000000000000000" pitchFamily="2" charset="2"/>
              <a:buChar char="Ø"/>
            </a:pPr>
            <a:r>
              <a:rPr lang="en-PH" sz="1600" dirty="0"/>
              <a:t> - </a:t>
            </a:r>
            <a:r>
              <a:rPr lang="en-PH" sz="1600" b="1" dirty="0">
                <a:solidFill>
                  <a:srgbClr val="FF0000"/>
                </a:solidFill>
              </a:rPr>
              <a:t>Research for Research -&gt; Practical Application</a:t>
            </a:r>
          </a:p>
        </p:txBody>
      </p:sp>
      <p:sp>
        <p:nvSpPr>
          <p:cNvPr id="36" name="Rectangle 35">
            <a:extLst>
              <a:ext uri="{FF2B5EF4-FFF2-40B4-BE49-F238E27FC236}">
                <a16:creationId xmlns:a16="http://schemas.microsoft.com/office/drawing/2014/main" id="{4572C6EB-903B-EC62-A09B-3E56856D2A34}"/>
              </a:ext>
            </a:extLst>
          </p:cNvPr>
          <p:cNvSpPr/>
          <p:nvPr/>
        </p:nvSpPr>
        <p:spPr>
          <a:xfrm>
            <a:off x="8197244" y="4852050"/>
            <a:ext cx="3862510" cy="1107996"/>
          </a:xfrm>
          <a:prstGeom prst="rect">
            <a:avLst/>
          </a:prstGeom>
        </p:spPr>
        <p:txBody>
          <a:bodyPr wrap="square">
            <a:spAutoFit/>
          </a:bodyPr>
          <a:lstStyle/>
          <a:p>
            <a:r>
              <a:rPr lang="en-PH" sz="1600" b="1" dirty="0">
                <a:solidFill>
                  <a:schemeClr val="bg1"/>
                </a:solidFill>
              </a:rPr>
              <a:t>WHAT TO BENCHMARK? </a:t>
            </a:r>
          </a:p>
          <a:p>
            <a:pPr marL="285750" indent="-285750">
              <a:buFont typeface="Wingdings" panose="05000000000000000000" pitchFamily="2" charset="2"/>
              <a:buChar char="Ø"/>
            </a:pPr>
            <a:r>
              <a:rPr lang="en-PH" sz="1600" b="1" dirty="0">
                <a:solidFill>
                  <a:srgbClr val="FF0000"/>
                </a:solidFill>
              </a:rPr>
              <a:t>Simple is best, (Regression analysis: 1000-rip, sunlight, rainfall/</a:t>
            </a:r>
            <a:r>
              <a:rPr lang="en-PH" sz="1600" b="1" dirty="0"/>
              <a:t>expert's eye</a:t>
            </a:r>
            <a:r>
              <a:rPr lang="en-PH" sz="1600" b="1" dirty="0">
                <a:solidFill>
                  <a:srgbClr val="FF0000"/>
                </a:solidFill>
              </a:rPr>
              <a:t>)</a:t>
            </a:r>
          </a:p>
          <a:p>
            <a:pPr marL="285750" indent="-285750">
              <a:buFont typeface="Wingdings" panose="05000000000000000000" pitchFamily="2" charset="2"/>
              <a:buChar char="Ø"/>
            </a:pPr>
            <a:r>
              <a:rPr lang="en-PH" sz="1600" b="1" dirty="0">
                <a:solidFill>
                  <a:srgbClr val="FF0000"/>
                </a:solidFill>
              </a:rPr>
              <a:t>Major items dashboard life</a:t>
            </a:r>
          </a:p>
        </p:txBody>
      </p:sp>
      <p:sp>
        <p:nvSpPr>
          <p:cNvPr id="27" name="TextBox 26">
            <a:extLst>
              <a:ext uri="{FF2B5EF4-FFF2-40B4-BE49-F238E27FC236}">
                <a16:creationId xmlns:a16="http://schemas.microsoft.com/office/drawing/2014/main" id="{DAD5F776-B2F9-E6F0-4EC2-7EF1D49205D4}"/>
              </a:ext>
            </a:extLst>
          </p:cNvPr>
          <p:cNvSpPr txBox="1"/>
          <p:nvPr/>
        </p:nvSpPr>
        <p:spPr>
          <a:xfrm>
            <a:off x="274991" y="5410067"/>
            <a:ext cx="3603225" cy="369332"/>
          </a:xfrm>
          <a:prstGeom prst="rect">
            <a:avLst/>
          </a:prstGeom>
          <a:noFill/>
        </p:spPr>
        <p:txBody>
          <a:bodyPr wrap="square">
            <a:spAutoFit/>
          </a:bodyPr>
          <a:lstStyle/>
          <a:p>
            <a:pPr lvl="0" algn="ctr" eaLnBrk="0" fontAlgn="base" hangingPunct="0">
              <a:spcBef>
                <a:spcPct val="0"/>
              </a:spcBef>
              <a:spcAft>
                <a:spcPct val="0"/>
              </a:spcAft>
            </a:pPr>
            <a:r>
              <a:rPr lang="en-US" b="1" dirty="0">
                <a:solidFill>
                  <a:schemeClr val="bg1"/>
                </a:solidFill>
                <a:latin typeface="Arial" panose="020B0604020202020204" pitchFamily="34" charset="0"/>
              </a:rPr>
              <a:t>✅ Rice Yield Prediction Model</a:t>
            </a:r>
          </a:p>
        </p:txBody>
      </p:sp>
      <p:sp>
        <p:nvSpPr>
          <p:cNvPr id="34" name="Rectangle 33">
            <a:extLst>
              <a:ext uri="{FF2B5EF4-FFF2-40B4-BE49-F238E27FC236}">
                <a16:creationId xmlns:a16="http://schemas.microsoft.com/office/drawing/2014/main" id="{42829C0B-1AE5-1C21-976C-E6F56A1112D8}"/>
              </a:ext>
            </a:extLst>
          </p:cNvPr>
          <p:cNvSpPr/>
          <p:nvPr/>
        </p:nvSpPr>
        <p:spPr>
          <a:xfrm>
            <a:off x="8196015" y="4852050"/>
            <a:ext cx="3863739" cy="107721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15DBEBF5-CDD4-2B2A-40E1-D1D708E4BE6C}"/>
              </a:ext>
            </a:extLst>
          </p:cNvPr>
          <p:cNvSpPr/>
          <p:nvPr/>
        </p:nvSpPr>
        <p:spPr>
          <a:xfrm>
            <a:off x="7640050" y="6058989"/>
            <a:ext cx="4418475" cy="5847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F369C85-C4BF-B006-FBF0-85553F6F7175}"/>
              </a:ext>
            </a:extLst>
          </p:cNvPr>
          <p:cNvSpPr/>
          <p:nvPr/>
        </p:nvSpPr>
        <p:spPr>
          <a:xfrm>
            <a:off x="379360" y="5377727"/>
            <a:ext cx="4542264" cy="123369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63273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9FE8F4B-A8E7-290C-7967-47AD43B42F87}"/>
              </a:ext>
            </a:extLst>
          </p:cNvPr>
          <p:cNvSpPr/>
          <p:nvPr/>
        </p:nvSpPr>
        <p:spPr>
          <a:xfrm>
            <a:off x="6982213" y="5464008"/>
            <a:ext cx="4729018" cy="30940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A106B5A-4D93-4AD5-C36D-D0691EB526FA}"/>
              </a:ext>
            </a:extLst>
          </p:cNvPr>
          <p:cNvSpPr/>
          <p:nvPr/>
        </p:nvSpPr>
        <p:spPr>
          <a:xfrm>
            <a:off x="140232" y="5435072"/>
            <a:ext cx="6672566" cy="30940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3">
            <a:extLst>
              <a:ext uri="{FF2B5EF4-FFF2-40B4-BE49-F238E27FC236}">
                <a16:creationId xmlns:a16="http://schemas.microsoft.com/office/drawing/2014/main" id="{41C8284A-C20D-B0A3-30FD-2F66B879FA99}"/>
              </a:ext>
            </a:extLst>
          </p:cNvPr>
          <p:cNvSpPr>
            <a:spLocks noChangeArrowheads="1"/>
          </p:cNvSpPr>
          <p:nvPr/>
        </p:nvSpPr>
        <p:spPr bwMode="auto">
          <a:xfrm>
            <a:off x="3784930" y="656563"/>
            <a:ext cx="425802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tab pos="1611313" algn="l"/>
              </a:tabLst>
            </a:pPr>
            <a:r>
              <a:rPr kumimoji="0" lang="en-US" sz="1600" b="1" i="0" u="none" strike="noStrike" cap="none" normalizeH="0" baseline="0" dirty="0">
                <a:ln>
                  <a:noFill/>
                </a:ln>
                <a:solidFill>
                  <a:schemeClr val="tx1"/>
                </a:solidFill>
                <a:effectLst/>
                <a:latin typeface="Arial" panose="020B0604020202020204" pitchFamily="34" charset="0"/>
              </a:rPr>
              <a:t> </a:t>
            </a:r>
            <a:r>
              <a:rPr lang="en-US" sz="1600" b="1" dirty="0">
                <a:latin typeface="Arial" panose="020B0604020202020204" pitchFamily="34" charset="0"/>
              </a:rPr>
              <a:t>1.</a:t>
            </a:r>
            <a:r>
              <a:rPr kumimoji="0" lang="en-US" sz="1600" b="1" i="0" u="none" strike="noStrike" cap="none" normalizeH="0" baseline="0" dirty="0">
                <a:ln>
                  <a:noFill/>
                </a:ln>
                <a:solidFill>
                  <a:schemeClr val="tx1"/>
                </a:solidFill>
                <a:effectLst/>
                <a:latin typeface="Arial" panose="020B0604020202020204" pitchFamily="34" charset="0"/>
              </a:rPr>
              <a:t> EXAMPLES OF KEY SYSTEMS</a:t>
            </a:r>
          </a:p>
        </p:txBody>
      </p:sp>
      <p:graphicFrame>
        <p:nvGraphicFramePr>
          <p:cNvPr id="4" name="Table 3">
            <a:extLst>
              <a:ext uri="{FF2B5EF4-FFF2-40B4-BE49-F238E27FC236}">
                <a16:creationId xmlns:a16="http://schemas.microsoft.com/office/drawing/2014/main" id="{9A965C7B-09F2-AAA4-19A8-63555C685D91}"/>
              </a:ext>
            </a:extLst>
          </p:cNvPr>
          <p:cNvGraphicFramePr>
            <a:graphicFrameLocks noGrp="1"/>
          </p:cNvGraphicFramePr>
          <p:nvPr>
            <p:extLst>
              <p:ext uri="{D42A27DB-BD31-4B8C-83A1-F6EECF244321}">
                <p14:modId xmlns:p14="http://schemas.microsoft.com/office/powerpoint/2010/main" val="3850635897"/>
              </p:ext>
            </p:extLst>
          </p:nvPr>
        </p:nvGraphicFramePr>
        <p:xfrm>
          <a:off x="140232" y="1053374"/>
          <a:ext cx="11911533" cy="2015001"/>
        </p:xfrm>
        <a:graphic>
          <a:graphicData uri="http://schemas.openxmlformats.org/drawingml/2006/table">
            <a:tbl>
              <a:tblPr firstRow="1" bandRow="1">
                <a:effectLst>
                  <a:outerShdw blurRad="63500" sx="102000" sy="102000" algn="ctr" rotWithShape="0">
                    <a:prstClr val="black">
                      <a:alpha val="40000"/>
                    </a:prstClr>
                  </a:outerShdw>
                </a:effectLst>
                <a:tableStyleId>{69CF1AB2-1976-4502-BF36-3FF5EA218861}</a:tableStyleId>
              </a:tblPr>
              <a:tblGrid>
                <a:gridCol w="4126968">
                  <a:extLst>
                    <a:ext uri="{9D8B030D-6E8A-4147-A177-3AD203B41FA5}">
                      <a16:colId xmlns:a16="http://schemas.microsoft.com/office/drawing/2014/main" val="20000"/>
                    </a:ext>
                  </a:extLst>
                </a:gridCol>
                <a:gridCol w="2613891">
                  <a:extLst>
                    <a:ext uri="{9D8B030D-6E8A-4147-A177-3AD203B41FA5}">
                      <a16:colId xmlns:a16="http://schemas.microsoft.com/office/drawing/2014/main" val="20001"/>
                    </a:ext>
                  </a:extLst>
                </a:gridCol>
                <a:gridCol w="5170674">
                  <a:extLst>
                    <a:ext uri="{9D8B030D-6E8A-4147-A177-3AD203B41FA5}">
                      <a16:colId xmlns:a16="http://schemas.microsoft.com/office/drawing/2014/main" val="20002"/>
                    </a:ext>
                  </a:extLst>
                </a:gridCol>
              </a:tblGrid>
              <a:tr h="320561">
                <a:tc>
                  <a:txBody>
                    <a:bodyPr/>
                    <a:lstStyle/>
                    <a:p>
                      <a:pPr algn="ctr"/>
                      <a:r>
                        <a:rPr lang="en-PH" sz="1600" b="1" dirty="0"/>
                        <a:t>SYSTEM NAME</a:t>
                      </a:r>
                      <a:endParaRPr lang="en-PH"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PH" sz="1600" b="1" dirty="0"/>
                        <a:t>OPERATING AGENCY</a:t>
                      </a:r>
                      <a:endParaRPr lang="en-PH"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PH" sz="1600" b="1" dirty="0"/>
                        <a:t>MAIN FUNCTION</a:t>
                      </a:r>
                      <a:endParaRPr lang="en-PH"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27003">
                <a:tc>
                  <a:txBody>
                    <a:bodyPr/>
                    <a:lstStyle/>
                    <a:p>
                      <a:r>
                        <a:rPr lang="en-PH" sz="1600" dirty="0"/>
                        <a:t>Agricultural Observation 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600" dirty="0"/>
                        <a:t>KREI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Observation of production, consumption, and price by crop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4623">
                <a:tc>
                  <a:txBody>
                    <a:bodyPr/>
                    <a:lstStyle/>
                    <a:p>
                      <a:r>
                        <a:rPr lang="en-PH" sz="1600" dirty="0"/>
                        <a:t>Agricultural Management Information 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600" dirty="0"/>
                        <a:t>Ministry of Agriculture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Management and statistics on farm registrations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67146">
                <a:tc>
                  <a:txBody>
                    <a:bodyPr/>
                    <a:lstStyle/>
                    <a:p>
                      <a:r>
                        <a:rPr lang="en-PH" sz="1600" dirty="0"/>
                        <a:t>Agricultural Meteorological Information 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600" dirty="0"/>
                        <a:t>Rural Development Administration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Climate and pest prediction statistics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90698">
                <a:tc>
                  <a:txBody>
                    <a:bodyPr/>
                    <a:lstStyle/>
                    <a:p>
                      <a:r>
                        <a:rPr lang="en-PH" sz="1600" dirty="0"/>
                        <a:t>e-Nara Index / National Statistics Portal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PH" sz="1600" dirty="0"/>
                        <a:t>Statistics Korea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Integrated access to national statistics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8" name="Rectangle 7">
            <a:extLst>
              <a:ext uri="{FF2B5EF4-FFF2-40B4-BE49-F238E27FC236}">
                <a16:creationId xmlns:a16="http://schemas.microsoft.com/office/drawing/2014/main" id="{32C57F81-7253-7A32-0D19-9CF0BFE51F5B}"/>
              </a:ext>
            </a:extLst>
          </p:cNvPr>
          <p:cNvSpPr/>
          <p:nvPr/>
        </p:nvSpPr>
        <p:spPr>
          <a:xfrm>
            <a:off x="93342" y="5446013"/>
            <a:ext cx="6926334" cy="1138773"/>
          </a:xfrm>
          <a:prstGeom prst="rect">
            <a:avLst/>
          </a:prstGeom>
        </p:spPr>
        <p:txBody>
          <a:bodyPr wrap="square">
            <a:spAutoFit/>
          </a:bodyPr>
          <a:lstStyle/>
          <a:p>
            <a:r>
              <a:rPr lang="en-PH" sz="1600" b="1" dirty="0">
                <a:solidFill>
                  <a:schemeClr val="bg1"/>
                </a:solidFill>
              </a:rPr>
              <a:t>What lessons will be learned from failure?</a:t>
            </a:r>
          </a:p>
          <a:p>
            <a:pPr marL="285750" indent="-285750">
              <a:buFont typeface="Wingdings" panose="05000000000000000000" pitchFamily="2" charset="2"/>
              <a:buChar char="Ø"/>
            </a:pPr>
            <a:r>
              <a:rPr lang="en-PH" sz="1600" dirty="0"/>
              <a:t> Initial departmental and agency-level work division and shared information research agreement (</a:t>
            </a:r>
            <a:r>
              <a:rPr lang="en-PH" sz="1600" b="1" dirty="0">
                <a:solidFill>
                  <a:srgbClr val="FA0000"/>
                </a:solidFill>
              </a:rPr>
              <a:t>the later it is</a:t>
            </a:r>
            <a:r>
              <a:rPr lang="en-PH" sz="1600" dirty="0"/>
              <a:t>, the more fixed it becomes and </a:t>
            </a:r>
            <a:r>
              <a:rPr lang="en-PH" dirty="0">
                <a:solidFill>
                  <a:srgbClr val="FA0000"/>
                </a:solidFill>
              </a:rPr>
              <a:t>the more integration costs increase</a:t>
            </a:r>
            <a:r>
              <a:rPr lang="en-PH" sz="1600" dirty="0"/>
              <a:t>)</a:t>
            </a:r>
          </a:p>
        </p:txBody>
      </p:sp>
      <p:sp>
        <p:nvSpPr>
          <p:cNvPr id="10" name="TextBox 9">
            <a:extLst>
              <a:ext uri="{FF2B5EF4-FFF2-40B4-BE49-F238E27FC236}">
                <a16:creationId xmlns:a16="http://schemas.microsoft.com/office/drawing/2014/main" id="{BB27A975-4D4D-2CB6-DC0B-F01388D5C9A4}"/>
              </a:ext>
            </a:extLst>
          </p:cNvPr>
          <p:cNvSpPr txBox="1"/>
          <p:nvPr/>
        </p:nvSpPr>
        <p:spPr>
          <a:xfrm>
            <a:off x="226997" y="35853"/>
            <a:ext cx="11738002" cy="400110"/>
          </a:xfrm>
          <a:prstGeom prst="rect">
            <a:avLst/>
          </a:prstGeom>
          <a:noFill/>
        </p:spPr>
        <p:txBody>
          <a:bodyPr wrap="square">
            <a:spAutoFit/>
          </a:bodyPr>
          <a:lstStyle/>
          <a:p>
            <a:r>
              <a:rPr lang="en-US" altLang="ko-KR" sz="2000" b="1">
                <a:solidFill>
                  <a:srgbClr val="FF0000"/>
                </a:solidFill>
              </a:rPr>
              <a:t>X</a:t>
            </a:r>
            <a:endParaRPr lang="ko-KR" altLang="en-US" sz="2000" b="1" dirty="0">
              <a:solidFill>
                <a:srgbClr val="FF0000"/>
              </a:solidFill>
            </a:endParaRPr>
          </a:p>
        </p:txBody>
      </p:sp>
      <p:sp>
        <p:nvSpPr>
          <p:cNvPr id="12" name="TextBox 11">
            <a:extLst>
              <a:ext uri="{FF2B5EF4-FFF2-40B4-BE49-F238E27FC236}">
                <a16:creationId xmlns:a16="http://schemas.microsoft.com/office/drawing/2014/main" id="{6D260263-FD53-2146-336A-52F1F7BC2C27}"/>
              </a:ext>
            </a:extLst>
          </p:cNvPr>
          <p:cNvSpPr txBox="1"/>
          <p:nvPr/>
        </p:nvSpPr>
        <p:spPr>
          <a:xfrm>
            <a:off x="6982213" y="5464008"/>
            <a:ext cx="4729018" cy="830997"/>
          </a:xfrm>
          <a:prstGeom prst="rect">
            <a:avLst/>
          </a:prstGeom>
          <a:noFill/>
        </p:spPr>
        <p:txBody>
          <a:bodyPr wrap="square">
            <a:spAutoFit/>
          </a:bodyPr>
          <a:lstStyle/>
          <a:p>
            <a:r>
              <a:rPr lang="en-PH" sz="1600" b="1" dirty="0">
                <a:solidFill>
                  <a:schemeClr val="bg1"/>
                </a:solidFill>
              </a:rPr>
              <a:t>What to benchmark? </a:t>
            </a:r>
          </a:p>
          <a:p>
            <a:pPr marL="342900" indent="-342900">
              <a:buFont typeface="Wingdings" panose="05000000000000000000" pitchFamily="2" charset="2"/>
              <a:buChar char="Ø"/>
            </a:pPr>
            <a:r>
              <a:rPr lang="en-PH" sz="1600" dirty="0"/>
              <a:t>Public service, general information</a:t>
            </a:r>
            <a:r>
              <a:rPr lang="en-PH" sz="1600" b="1" dirty="0">
                <a:solidFill>
                  <a:srgbClr val="FA0000"/>
                </a:solidFill>
              </a:rPr>
              <a:t>, direct transaction, home page support</a:t>
            </a:r>
            <a:r>
              <a:rPr lang="en-PH" sz="1600" dirty="0"/>
              <a:t>, competition, etc.</a:t>
            </a:r>
          </a:p>
        </p:txBody>
      </p:sp>
      <p:sp>
        <p:nvSpPr>
          <p:cNvPr id="13" name="Rectangle 12">
            <a:extLst>
              <a:ext uri="{FF2B5EF4-FFF2-40B4-BE49-F238E27FC236}">
                <a16:creationId xmlns:a16="http://schemas.microsoft.com/office/drawing/2014/main" id="{5D484F7D-7FB9-4343-7CFF-023918EBB1AE}"/>
              </a:ext>
            </a:extLst>
          </p:cNvPr>
          <p:cNvSpPr/>
          <p:nvPr/>
        </p:nvSpPr>
        <p:spPr>
          <a:xfrm>
            <a:off x="140232" y="5435072"/>
            <a:ext cx="6672566" cy="108815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E8F287A-12C2-CD01-13BE-E0403663DFD3}"/>
              </a:ext>
            </a:extLst>
          </p:cNvPr>
          <p:cNvSpPr/>
          <p:nvPr/>
        </p:nvSpPr>
        <p:spPr>
          <a:xfrm>
            <a:off x="6982213" y="5464008"/>
            <a:ext cx="4729018" cy="82980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1241A397-CFE2-330F-60A2-5ED36D7D0916}"/>
              </a:ext>
            </a:extLst>
          </p:cNvPr>
          <p:cNvGrpSpPr/>
          <p:nvPr/>
        </p:nvGrpSpPr>
        <p:grpSpPr>
          <a:xfrm>
            <a:off x="380719" y="3140155"/>
            <a:ext cx="11430557" cy="1984126"/>
            <a:chOff x="241490" y="4267623"/>
            <a:chExt cx="11430557" cy="1984126"/>
          </a:xfrm>
        </p:grpSpPr>
        <p:sp>
          <p:nvSpPr>
            <p:cNvPr id="33" name="Rectangle: Diagonal Corners Snipped 32">
              <a:extLst>
                <a:ext uri="{FF2B5EF4-FFF2-40B4-BE49-F238E27FC236}">
                  <a16:creationId xmlns:a16="http://schemas.microsoft.com/office/drawing/2014/main" id="{2547C59C-4B57-7EA1-449D-79188FE5BF6C}"/>
                </a:ext>
              </a:extLst>
            </p:cNvPr>
            <p:cNvSpPr/>
            <p:nvPr/>
          </p:nvSpPr>
          <p:spPr>
            <a:xfrm>
              <a:off x="6223747" y="5578908"/>
              <a:ext cx="5448300" cy="608337"/>
            </a:xfrm>
            <a:prstGeom prst="snip2DiagRect">
              <a:avLst/>
            </a:prstGeom>
            <a:solidFill>
              <a:schemeClr val="accent1">
                <a:lumMod val="40000"/>
                <a:lumOff val="60000"/>
              </a:schemeClr>
            </a:solidFill>
            <a:ln w="28575">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Diagonal Corners Snipped 31">
              <a:extLst>
                <a:ext uri="{FF2B5EF4-FFF2-40B4-BE49-F238E27FC236}">
                  <a16:creationId xmlns:a16="http://schemas.microsoft.com/office/drawing/2014/main" id="{0C9282FE-F0D1-9279-0C48-7A11D2F94FB1}"/>
                </a:ext>
              </a:extLst>
            </p:cNvPr>
            <p:cNvSpPr/>
            <p:nvPr/>
          </p:nvSpPr>
          <p:spPr>
            <a:xfrm>
              <a:off x="6223746" y="4843258"/>
              <a:ext cx="5448299" cy="608337"/>
            </a:xfrm>
            <a:prstGeom prst="snip2DiagRect">
              <a:avLst/>
            </a:prstGeom>
            <a:solidFill>
              <a:schemeClr val="accent1">
                <a:lumMod val="40000"/>
                <a:lumOff val="60000"/>
              </a:schemeClr>
            </a:solidFill>
            <a:ln w="28575">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Diagonal Corners Snipped 27">
              <a:extLst>
                <a:ext uri="{FF2B5EF4-FFF2-40B4-BE49-F238E27FC236}">
                  <a16:creationId xmlns:a16="http://schemas.microsoft.com/office/drawing/2014/main" id="{61F00A1C-B0A7-AF1B-52DF-073F9C03A85C}"/>
                </a:ext>
              </a:extLst>
            </p:cNvPr>
            <p:cNvSpPr/>
            <p:nvPr/>
          </p:nvSpPr>
          <p:spPr>
            <a:xfrm>
              <a:off x="953558" y="5564119"/>
              <a:ext cx="4345417" cy="608337"/>
            </a:xfrm>
            <a:prstGeom prst="snip2DiagRect">
              <a:avLst/>
            </a:prstGeom>
            <a:solidFill>
              <a:schemeClr val="accent1">
                <a:lumMod val="40000"/>
                <a:lumOff val="60000"/>
              </a:schemeClr>
            </a:solidFill>
            <a:ln w="28575">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Diagonal Corners Snipped 25">
              <a:extLst>
                <a:ext uri="{FF2B5EF4-FFF2-40B4-BE49-F238E27FC236}">
                  <a16:creationId xmlns:a16="http://schemas.microsoft.com/office/drawing/2014/main" id="{CDEED7FB-3A1C-529D-D3CC-723B16293A08}"/>
                </a:ext>
              </a:extLst>
            </p:cNvPr>
            <p:cNvSpPr/>
            <p:nvPr/>
          </p:nvSpPr>
          <p:spPr>
            <a:xfrm>
              <a:off x="953559" y="4847759"/>
              <a:ext cx="4345417" cy="608337"/>
            </a:xfrm>
            <a:prstGeom prst="snip2DiagRect">
              <a:avLst/>
            </a:prstGeom>
            <a:solidFill>
              <a:schemeClr val="accent1">
                <a:lumMod val="40000"/>
                <a:lumOff val="60000"/>
              </a:schemeClr>
            </a:solidFill>
            <a:ln w="28575">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868AE2A-5757-59E8-C691-AC499A5F6C23}"/>
                </a:ext>
              </a:extLst>
            </p:cNvPr>
            <p:cNvSpPr/>
            <p:nvPr/>
          </p:nvSpPr>
          <p:spPr>
            <a:xfrm>
              <a:off x="241490" y="4650125"/>
              <a:ext cx="812908" cy="779175"/>
            </a:xfrm>
            <a:prstGeom prst="ellipse">
              <a:avLst/>
            </a:prstGeom>
            <a:solidFill>
              <a:schemeClr val="bg1"/>
            </a:solid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1">
              <a:extLst>
                <a:ext uri="{FF2B5EF4-FFF2-40B4-BE49-F238E27FC236}">
                  <a16:creationId xmlns:a16="http://schemas.microsoft.com/office/drawing/2014/main" id="{0A1DF7C1-A687-8A21-E340-22D8442D0B41}"/>
                </a:ext>
              </a:extLst>
            </p:cNvPr>
            <p:cNvSpPr>
              <a:spLocks noChangeArrowheads="1"/>
            </p:cNvSpPr>
            <p:nvPr/>
          </p:nvSpPr>
          <p:spPr bwMode="auto">
            <a:xfrm>
              <a:off x="864747" y="4934595"/>
              <a:ext cx="452304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a:ln>
                    <a:noFill/>
                  </a:ln>
                  <a:solidFill>
                    <a:schemeClr val="tx1"/>
                  </a:solidFill>
                  <a:effectLst/>
                  <a:latin typeface="Arial" panose="020B0604020202020204" pitchFamily="34" charset="0"/>
                </a:rPr>
                <a:t>Build an Integrated Platform</a:t>
              </a:r>
              <a:endParaRPr kumimoji="0" lang="en-US" sz="20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947DC7A7-6211-4CCA-80B0-1E8720A60614}"/>
                </a:ext>
              </a:extLst>
            </p:cNvPr>
            <p:cNvSpPr/>
            <p:nvPr/>
          </p:nvSpPr>
          <p:spPr>
            <a:xfrm>
              <a:off x="2720030" y="4267623"/>
              <a:ext cx="6109365" cy="369332"/>
            </a:xfrm>
            <a:prstGeom prst="rect">
              <a:avLst/>
            </a:prstGeom>
          </p:spPr>
          <p:txBody>
            <a:bodyPr wrap="none">
              <a:spAutoFit/>
            </a:bodyPr>
            <a:lstStyle/>
            <a:p>
              <a:pPr lvl="0" eaLnBrk="0" fontAlgn="base" hangingPunct="0">
                <a:spcBef>
                  <a:spcPct val="0"/>
                </a:spcBef>
                <a:spcAft>
                  <a:spcPct val="0"/>
                </a:spcAft>
              </a:pPr>
              <a:r>
                <a:rPr lang="en-US" b="1" dirty="0">
                  <a:latin typeface="Arial" panose="020B0604020202020204" pitchFamily="34" charset="0"/>
                </a:rPr>
                <a:t>2. Suggestion: Strategy for Enhancing Data Utilization</a:t>
              </a:r>
            </a:p>
          </p:txBody>
        </p:sp>
        <p:sp>
          <p:nvSpPr>
            <p:cNvPr id="18" name="TextBox 17">
              <a:extLst>
                <a:ext uri="{FF2B5EF4-FFF2-40B4-BE49-F238E27FC236}">
                  <a16:creationId xmlns:a16="http://schemas.microsoft.com/office/drawing/2014/main" id="{7EDDEF48-1754-0E20-CDC0-BD6686416C44}"/>
                </a:ext>
              </a:extLst>
            </p:cNvPr>
            <p:cNvSpPr txBox="1"/>
            <p:nvPr/>
          </p:nvSpPr>
          <p:spPr>
            <a:xfrm>
              <a:off x="6440548" y="4969633"/>
              <a:ext cx="5014694" cy="369332"/>
            </a:xfrm>
            <a:prstGeom prst="rect">
              <a:avLst/>
            </a:prstGeom>
            <a:noFill/>
          </p:spPr>
          <p:txBody>
            <a:bodyPr wrap="square">
              <a:spAutoFit/>
            </a:bodyPr>
            <a:lstStyle/>
            <a:p>
              <a:pPr algn="ctr"/>
              <a:r>
                <a:rPr kumimoji="0" lang="en-US" sz="1800" b="1" i="0" u="none" strike="noStrike" cap="none" normalizeH="0" baseline="0" dirty="0">
                  <a:ln>
                    <a:noFill/>
                  </a:ln>
                  <a:solidFill>
                    <a:schemeClr val="tx1"/>
                  </a:solidFill>
                  <a:effectLst/>
                  <a:latin typeface="Arial" panose="020B0604020202020204" pitchFamily="34" charset="0"/>
                </a:rPr>
                <a:t>Expand Education &amp; Utilization for Farmers</a:t>
              </a:r>
              <a:endParaRPr lang="en-US" dirty="0"/>
            </a:p>
          </p:txBody>
        </p:sp>
        <p:sp>
          <p:nvSpPr>
            <p:cNvPr id="20" name="TextBox 19">
              <a:extLst>
                <a:ext uri="{FF2B5EF4-FFF2-40B4-BE49-F238E27FC236}">
                  <a16:creationId xmlns:a16="http://schemas.microsoft.com/office/drawing/2014/main" id="{EBB21848-3D40-20FB-2671-5267761D113D}"/>
                </a:ext>
              </a:extLst>
            </p:cNvPr>
            <p:cNvSpPr txBox="1"/>
            <p:nvPr/>
          </p:nvSpPr>
          <p:spPr>
            <a:xfrm>
              <a:off x="1121228" y="5677498"/>
              <a:ext cx="4010076" cy="400110"/>
            </a:xfrm>
            <a:prstGeom prst="rect">
              <a:avLst/>
            </a:prstGeom>
            <a:noFill/>
          </p:spPr>
          <p:txBody>
            <a:bodyPr wrap="square">
              <a:spAutoFit/>
            </a:bodyPr>
            <a:lstStyle/>
            <a:p>
              <a:pPr algn="ctr"/>
              <a:r>
                <a:rPr kumimoji="0" lang="en-US" sz="2000" b="1" i="0" u="none" strike="noStrike" cap="none" normalizeH="0" baseline="0" dirty="0">
                  <a:ln>
                    <a:noFill/>
                  </a:ln>
                  <a:solidFill>
                    <a:schemeClr val="tx1"/>
                  </a:solidFill>
                  <a:effectLst/>
                  <a:latin typeface="Arial" panose="020B0604020202020204" pitchFamily="34" charset="0"/>
                </a:rPr>
                <a:t>AI-Based Forecasting Service</a:t>
              </a:r>
              <a:endParaRPr lang="en-US" sz="2000" dirty="0"/>
            </a:p>
          </p:txBody>
        </p:sp>
        <p:sp>
          <p:nvSpPr>
            <p:cNvPr id="22" name="TextBox 21">
              <a:extLst>
                <a:ext uri="{FF2B5EF4-FFF2-40B4-BE49-F238E27FC236}">
                  <a16:creationId xmlns:a16="http://schemas.microsoft.com/office/drawing/2014/main" id="{C4FB7A44-21FC-AD16-11FA-A390728280D6}"/>
                </a:ext>
              </a:extLst>
            </p:cNvPr>
            <p:cNvSpPr txBox="1"/>
            <p:nvPr/>
          </p:nvSpPr>
          <p:spPr>
            <a:xfrm>
              <a:off x="6273051" y="5677496"/>
              <a:ext cx="5349688" cy="369332"/>
            </a:xfrm>
            <a:prstGeom prst="rect">
              <a:avLst/>
            </a:prstGeom>
            <a:noFill/>
          </p:spPr>
          <p:txBody>
            <a:bodyPr wrap="square">
              <a:spAutoFit/>
            </a:bodyPr>
            <a:lstStyle/>
            <a:p>
              <a:pPr algn="ctr"/>
              <a:r>
                <a:rPr kumimoji="0" lang="en-US" sz="1800" b="1" i="0" u="none" strike="noStrike" cap="none" normalizeH="0" baseline="0" dirty="0">
                  <a:ln>
                    <a:noFill/>
                  </a:ln>
                  <a:solidFill>
                    <a:schemeClr val="tx1"/>
                  </a:solidFill>
                  <a:effectLst/>
                  <a:latin typeface="Arial" panose="020B0604020202020204" pitchFamily="34" charset="0"/>
                </a:rPr>
                <a:t>Standardization &amp; Quality Management System</a:t>
              </a:r>
              <a:endParaRPr lang="en-US" dirty="0"/>
            </a:p>
          </p:txBody>
        </p:sp>
        <p:sp>
          <p:nvSpPr>
            <p:cNvPr id="29" name="Oval 28">
              <a:extLst>
                <a:ext uri="{FF2B5EF4-FFF2-40B4-BE49-F238E27FC236}">
                  <a16:creationId xmlns:a16="http://schemas.microsoft.com/office/drawing/2014/main" id="{26F6A4AB-4A59-5123-3223-814A6C1636E9}"/>
                </a:ext>
              </a:extLst>
            </p:cNvPr>
            <p:cNvSpPr/>
            <p:nvPr/>
          </p:nvSpPr>
          <p:spPr>
            <a:xfrm>
              <a:off x="245568" y="5451595"/>
              <a:ext cx="812908" cy="779175"/>
            </a:xfrm>
            <a:prstGeom prst="ellipse">
              <a:avLst/>
            </a:prstGeom>
            <a:solidFill>
              <a:schemeClr val="bg1"/>
            </a:solid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2296EFB2-D5B1-4A0D-8C11-F7884FC189C8}"/>
                </a:ext>
              </a:extLst>
            </p:cNvPr>
            <p:cNvSpPr/>
            <p:nvPr/>
          </p:nvSpPr>
          <p:spPr>
            <a:xfrm>
              <a:off x="5481721" y="4650125"/>
              <a:ext cx="812908" cy="779175"/>
            </a:xfrm>
            <a:prstGeom prst="ellipse">
              <a:avLst/>
            </a:prstGeom>
            <a:solidFill>
              <a:schemeClr val="bg1"/>
            </a:solid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1B219FB1-4DD3-53AC-2303-8743443C133E}"/>
                </a:ext>
              </a:extLst>
            </p:cNvPr>
            <p:cNvSpPr/>
            <p:nvPr/>
          </p:nvSpPr>
          <p:spPr>
            <a:xfrm>
              <a:off x="5507488" y="5472574"/>
              <a:ext cx="812908" cy="779175"/>
            </a:xfrm>
            <a:prstGeom prst="ellipse">
              <a:avLst/>
            </a:prstGeom>
            <a:solidFill>
              <a:schemeClr val="bg1"/>
            </a:solid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Wrench">
              <a:extLst>
                <a:ext uri="{FF2B5EF4-FFF2-40B4-BE49-F238E27FC236}">
                  <a16:creationId xmlns:a16="http://schemas.microsoft.com/office/drawing/2014/main" id="{AD44B24D-810B-A911-8E27-4720950B69E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7489" y="4801320"/>
              <a:ext cx="475636" cy="475636"/>
            </a:xfrm>
            <a:prstGeom prst="rect">
              <a:avLst/>
            </a:prstGeom>
          </p:spPr>
        </p:pic>
        <p:pic>
          <p:nvPicPr>
            <p:cNvPr id="31" name="Graphic 30" descr="Plug">
              <a:extLst>
                <a:ext uri="{FF2B5EF4-FFF2-40B4-BE49-F238E27FC236}">
                  <a16:creationId xmlns:a16="http://schemas.microsoft.com/office/drawing/2014/main" id="{A837B59C-6278-7E42-D179-18C49C788E1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5470" y="5558853"/>
              <a:ext cx="584947" cy="584947"/>
            </a:xfrm>
            <a:prstGeom prst="rect">
              <a:avLst/>
            </a:prstGeom>
          </p:spPr>
        </p:pic>
        <p:pic>
          <p:nvPicPr>
            <p:cNvPr id="37" name="Graphic 36" descr="Maximize">
              <a:extLst>
                <a:ext uri="{FF2B5EF4-FFF2-40B4-BE49-F238E27FC236}">
                  <a16:creationId xmlns:a16="http://schemas.microsoft.com/office/drawing/2014/main" id="{8DCA468A-42D9-03EF-2C40-3D4C467E781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54894" y="4828468"/>
              <a:ext cx="457200" cy="457200"/>
            </a:xfrm>
            <a:prstGeom prst="rect">
              <a:avLst/>
            </a:prstGeom>
          </p:spPr>
        </p:pic>
        <p:pic>
          <p:nvPicPr>
            <p:cNvPr id="39" name="Graphic 38" descr="Checkmark">
              <a:extLst>
                <a:ext uri="{FF2B5EF4-FFF2-40B4-BE49-F238E27FC236}">
                  <a16:creationId xmlns:a16="http://schemas.microsoft.com/office/drawing/2014/main" id="{C961EDEF-E9F2-05D2-FAA7-7BC98F8478B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26933" y="5578908"/>
              <a:ext cx="584946" cy="584946"/>
            </a:xfrm>
            <a:prstGeom prst="rect">
              <a:avLst/>
            </a:prstGeom>
          </p:spPr>
        </p:pic>
      </p:grpSp>
    </p:spTree>
    <p:extLst>
      <p:ext uri="{BB962C8B-B14F-4D97-AF65-F5344CB8AC3E}">
        <p14:creationId xmlns:p14="http://schemas.microsoft.com/office/powerpoint/2010/main" val="2252265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9D3F1-A5D7-4812-9B84-2B85469CA9C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82B618-6DD7-F31B-A6F4-F3407B7B85FC}"/>
              </a:ext>
            </a:extLst>
          </p:cNvPr>
          <p:cNvSpPr txBox="1"/>
          <p:nvPr/>
        </p:nvSpPr>
        <p:spPr>
          <a:xfrm>
            <a:off x="1128583" y="0"/>
            <a:ext cx="9934833" cy="369332"/>
          </a:xfrm>
          <a:prstGeom prst="rect">
            <a:avLst/>
          </a:prstGeom>
          <a:noFill/>
        </p:spPr>
        <p:txBody>
          <a:bodyPr wrap="square" rtlCol="0">
            <a:spAutoFit/>
          </a:bodyPr>
          <a:lstStyle/>
          <a:p>
            <a:r>
              <a:rPr lang="en-US" altLang="ko-KR" dirty="0"/>
              <a:t>KAIS </a:t>
            </a:r>
            <a:r>
              <a:rPr lang="ko-KR" altLang="en-US" dirty="0"/>
              <a:t>관련 중요한 연구 및 개발사례 </a:t>
            </a:r>
            <a:r>
              <a:rPr lang="en-US" altLang="ko-KR" dirty="0"/>
              <a:t>(</a:t>
            </a:r>
            <a:r>
              <a:rPr lang="ko-KR" altLang="en-US" dirty="0" err="1"/>
              <a:t>농업의사결정지원시시템</a:t>
            </a:r>
            <a:r>
              <a:rPr lang="en-US" altLang="ko-KR" dirty="0"/>
              <a:t>)</a:t>
            </a:r>
            <a:endParaRPr lang="ko-KR" altLang="en-US" dirty="0"/>
          </a:p>
        </p:txBody>
      </p:sp>
      <p:sp>
        <p:nvSpPr>
          <p:cNvPr id="3" name="TextBox 2">
            <a:extLst>
              <a:ext uri="{FF2B5EF4-FFF2-40B4-BE49-F238E27FC236}">
                <a16:creationId xmlns:a16="http://schemas.microsoft.com/office/drawing/2014/main" id="{3B3EBBE0-9769-EA12-36C3-BC63803924DB}"/>
              </a:ext>
            </a:extLst>
          </p:cNvPr>
          <p:cNvSpPr txBox="1"/>
          <p:nvPr/>
        </p:nvSpPr>
        <p:spPr>
          <a:xfrm>
            <a:off x="643170" y="6296824"/>
            <a:ext cx="4481383" cy="646331"/>
          </a:xfrm>
          <a:prstGeom prst="rect">
            <a:avLst/>
          </a:prstGeom>
          <a:noFill/>
        </p:spPr>
        <p:txBody>
          <a:bodyPr wrap="square" rtlCol="0">
            <a:spAutoFit/>
          </a:bodyPr>
          <a:lstStyle/>
          <a:p>
            <a:r>
              <a:rPr lang="ko-KR" altLang="en-US" b="1" dirty="0"/>
              <a:t>무엇을 실패의 교훈으로 받아들일 것인가</a:t>
            </a:r>
            <a:r>
              <a:rPr lang="en-US" altLang="ko-KR" b="1" dirty="0"/>
              <a:t>?</a:t>
            </a:r>
          </a:p>
          <a:p>
            <a:pPr marL="285750" indent="-285750">
              <a:buFontTx/>
              <a:buChar char="-"/>
            </a:pPr>
            <a:r>
              <a:rPr lang="ko-KR" altLang="en-US" dirty="0"/>
              <a:t>중복연구 배제</a:t>
            </a:r>
            <a:endParaRPr lang="en-US" altLang="ko-KR" dirty="0"/>
          </a:p>
        </p:txBody>
      </p:sp>
      <p:sp>
        <p:nvSpPr>
          <p:cNvPr id="4" name="TextBox 3">
            <a:extLst>
              <a:ext uri="{FF2B5EF4-FFF2-40B4-BE49-F238E27FC236}">
                <a16:creationId xmlns:a16="http://schemas.microsoft.com/office/drawing/2014/main" id="{E5385B55-245D-6E3B-3261-01E855A9A51F}"/>
              </a:ext>
            </a:extLst>
          </p:cNvPr>
          <p:cNvSpPr txBox="1"/>
          <p:nvPr/>
        </p:nvSpPr>
        <p:spPr>
          <a:xfrm>
            <a:off x="5789244" y="6019826"/>
            <a:ext cx="6402756" cy="1200329"/>
          </a:xfrm>
          <a:prstGeom prst="rect">
            <a:avLst/>
          </a:prstGeom>
          <a:noFill/>
        </p:spPr>
        <p:txBody>
          <a:bodyPr wrap="square" rtlCol="0">
            <a:spAutoFit/>
          </a:bodyPr>
          <a:lstStyle/>
          <a:p>
            <a:r>
              <a:rPr lang="ko-KR" altLang="en-US" b="1" dirty="0"/>
              <a:t>무엇을 벤치마킹 할 것인가</a:t>
            </a:r>
            <a:r>
              <a:rPr lang="en-US" altLang="ko-KR" b="1" dirty="0"/>
              <a:t>?</a:t>
            </a:r>
          </a:p>
          <a:p>
            <a:pPr marL="285750" indent="-285750">
              <a:buFontTx/>
              <a:buChar char="-"/>
            </a:pPr>
            <a:r>
              <a:rPr lang="ko-KR" altLang="en-US" dirty="0"/>
              <a:t>매일일상 일일보고 대시보드 수준향상</a:t>
            </a:r>
            <a:endParaRPr lang="en-US" altLang="ko-KR" dirty="0"/>
          </a:p>
          <a:p>
            <a:pPr marL="285750" indent="-285750">
              <a:buFontTx/>
              <a:buChar char="-"/>
            </a:pPr>
            <a:r>
              <a:rPr lang="en-US" altLang="ko-KR" dirty="0"/>
              <a:t>40</a:t>
            </a:r>
            <a:r>
              <a:rPr lang="ko-KR" altLang="en-US" dirty="0" err="1"/>
              <a:t>년전</a:t>
            </a:r>
            <a:r>
              <a:rPr lang="ko-KR" altLang="en-US" dirty="0"/>
              <a:t> 삼성의 양돈정보시스템이 </a:t>
            </a:r>
            <a:r>
              <a:rPr lang="ko-KR" altLang="en-US" dirty="0" err="1"/>
              <a:t>세계수준급인</a:t>
            </a:r>
            <a:r>
              <a:rPr lang="ko-KR" altLang="en-US" dirty="0"/>
              <a:t> 이유는</a:t>
            </a:r>
            <a:r>
              <a:rPr lang="en-US" altLang="ko-KR" dirty="0"/>
              <a:t>?</a:t>
            </a:r>
          </a:p>
          <a:p>
            <a:r>
              <a:rPr lang="en-US" altLang="ko-KR" b="1" dirty="0"/>
              <a:t> </a:t>
            </a:r>
          </a:p>
        </p:txBody>
      </p:sp>
      <p:pic>
        <p:nvPicPr>
          <p:cNvPr id="8" name="그림 7">
            <a:extLst>
              <a:ext uri="{FF2B5EF4-FFF2-40B4-BE49-F238E27FC236}">
                <a16:creationId xmlns:a16="http://schemas.microsoft.com/office/drawing/2014/main" id="{2711D2FA-49DA-5976-3107-A03C8A7E7E7A}"/>
              </a:ext>
            </a:extLst>
          </p:cNvPr>
          <p:cNvPicPr>
            <a:picLocks noChangeAspect="1"/>
          </p:cNvPicPr>
          <p:nvPr/>
        </p:nvPicPr>
        <p:blipFill>
          <a:blip r:embed="rId2"/>
          <a:stretch>
            <a:fillRect/>
          </a:stretch>
        </p:blipFill>
        <p:spPr>
          <a:xfrm>
            <a:off x="5848969" y="275234"/>
            <a:ext cx="4390663" cy="2913454"/>
          </a:xfrm>
          <a:prstGeom prst="rect">
            <a:avLst/>
          </a:prstGeom>
        </p:spPr>
      </p:pic>
      <p:pic>
        <p:nvPicPr>
          <p:cNvPr id="10" name="그림 9">
            <a:extLst>
              <a:ext uri="{FF2B5EF4-FFF2-40B4-BE49-F238E27FC236}">
                <a16:creationId xmlns:a16="http://schemas.microsoft.com/office/drawing/2014/main" id="{1774E57E-5877-4C10-64DE-B335CA834A79}"/>
              </a:ext>
            </a:extLst>
          </p:cNvPr>
          <p:cNvPicPr>
            <a:picLocks noChangeAspect="1"/>
          </p:cNvPicPr>
          <p:nvPr/>
        </p:nvPicPr>
        <p:blipFill>
          <a:blip r:embed="rId3"/>
          <a:stretch>
            <a:fillRect/>
          </a:stretch>
        </p:blipFill>
        <p:spPr>
          <a:xfrm>
            <a:off x="388671" y="3369025"/>
            <a:ext cx="5153386" cy="3137264"/>
          </a:xfrm>
          <a:prstGeom prst="rect">
            <a:avLst/>
          </a:prstGeom>
        </p:spPr>
      </p:pic>
      <p:pic>
        <p:nvPicPr>
          <p:cNvPr id="12" name="그림 11">
            <a:extLst>
              <a:ext uri="{FF2B5EF4-FFF2-40B4-BE49-F238E27FC236}">
                <a16:creationId xmlns:a16="http://schemas.microsoft.com/office/drawing/2014/main" id="{A8D3AAEF-05FB-3D15-A92B-B3611C15ED10}"/>
              </a:ext>
            </a:extLst>
          </p:cNvPr>
          <p:cNvPicPr>
            <a:picLocks noChangeAspect="1"/>
          </p:cNvPicPr>
          <p:nvPr/>
        </p:nvPicPr>
        <p:blipFill>
          <a:blip r:embed="rId4"/>
          <a:stretch>
            <a:fillRect/>
          </a:stretch>
        </p:blipFill>
        <p:spPr>
          <a:xfrm>
            <a:off x="5848969" y="3188688"/>
            <a:ext cx="4316523" cy="2831138"/>
          </a:xfrm>
          <a:prstGeom prst="rect">
            <a:avLst/>
          </a:prstGeom>
        </p:spPr>
      </p:pic>
      <p:pic>
        <p:nvPicPr>
          <p:cNvPr id="24" name="그림 23">
            <a:extLst>
              <a:ext uri="{FF2B5EF4-FFF2-40B4-BE49-F238E27FC236}">
                <a16:creationId xmlns:a16="http://schemas.microsoft.com/office/drawing/2014/main" id="{DF5C3521-ACFE-B7C4-E7CD-EA0CE2361F89}"/>
              </a:ext>
            </a:extLst>
          </p:cNvPr>
          <p:cNvPicPr>
            <a:picLocks noChangeAspect="1"/>
          </p:cNvPicPr>
          <p:nvPr/>
        </p:nvPicPr>
        <p:blipFill>
          <a:blip r:embed="rId5"/>
          <a:stretch>
            <a:fillRect/>
          </a:stretch>
        </p:blipFill>
        <p:spPr>
          <a:xfrm>
            <a:off x="464819" y="348133"/>
            <a:ext cx="4889776" cy="2886810"/>
          </a:xfrm>
          <a:prstGeom prst="rect">
            <a:avLst/>
          </a:prstGeom>
        </p:spPr>
      </p:pic>
      <p:sp>
        <p:nvSpPr>
          <p:cNvPr id="6" name="TextBox 5">
            <a:extLst>
              <a:ext uri="{FF2B5EF4-FFF2-40B4-BE49-F238E27FC236}">
                <a16:creationId xmlns:a16="http://schemas.microsoft.com/office/drawing/2014/main" id="{FEA7CC18-B316-08C7-9963-30E3BE416D89}"/>
              </a:ext>
            </a:extLst>
          </p:cNvPr>
          <p:cNvSpPr txBox="1"/>
          <p:nvPr/>
        </p:nvSpPr>
        <p:spPr>
          <a:xfrm>
            <a:off x="464819" y="251707"/>
            <a:ext cx="6097384" cy="369332"/>
          </a:xfrm>
          <a:prstGeom prst="rect">
            <a:avLst/>
          </a:prstGeom>
          <a:noFill/>
        </p:spPr>
        <p:txBody>
          <a:bodyPr wrap="square">
            <a:spAutoFit/>
          </a:bodyPr>
          <a:lstStyle/>
          <a:p>
            <a:r>
              <a:rPr lang="en-US" altLang="ko-KR" sz="1800" b="1" dirty="0">
                <a:solidFill>
                  <a:srgbClr val="FF0000"/>
                </a:solidFill>
              </a:rPr>
              <a:t>X</a:t>
            </a:r>
            <a:endParaRPr lang="ko-KR" altLang="en-US" sz="1800" b="1" dirty="0">
              <a:solidFill>
                <a:srgbClr val="FF0000"/>
              </a:solidFill>
            </a:endParaRPr>
          </a:p>
        </p:txBody>
      </p:sp>
    </p:spTree>
    <p:extLst>
      <p:ext uri="{BB962C8B-B14F-4D97-AF65-F5344CB8AC3E}">
        <p14:creationId xmlns:p14="http://schemas.microsoft.com/office/powerpoint/2010/main" val="3035729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9D3F1-A5D7-4812-9B84-2B85469CA9C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F1E173D-6E57-D47F-8289-D25169F521E8}"/>
              </a:ext>
            </a:extLst>
          </p:cNvPr>
          <p:cNvSpPr/>
          <p:nvPr/>
        </p:nvSpPr>
        <p:spPr>
          <a:xfrm>
            <a:off x="5519010" y="5597435"/>
            <a:ext cx="6446622" cy="3404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DB949AD-0577-7D40-A45D-FF4C1B6A98CD}"/>
              </a:ext>
            </a:extLst>
          </p:cNvPr>
          <p:cNvSpPr/>
          <p:nvPr/>
        </p:nvSpPr>
        <p:spPr>
          <a:xfrm>
            <a:off x="458744" y="5796169"/>
            <a:ext cx="4346936" cy="54851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682B618-6DD7-F31B-A6F4-F3407B7B85FC}"/>
              </a:ext>
            </a:extLst>
          </p:cNvPr>
          <p:cNvSpPr txBox="1"/>
          <p:nvPr/>
        </p:nvSpPr>
        <p:spPr>
          <a:xfrm>
            <a:off x="458744" y="113209"/>
            <a:ext cx="11274512" cy="400110"/>
          </a:xfrm>
          <a:prstGeom prst="rect">
            <a:avLst/>
          </a:prstGeom>
          <a:noFill/>
        </p:spPr>
        <p:txBody>
          <a:bodyPr wrap="square" rtlCol="0">
            <a:spAutoFit/>
          </a:bodyPr>
          <a:lstStyle/>
          <a:p>
            <a:r>
              <a:rPr lang="en-US" sz="2000" b="1" dirty="0"/>
              <a:t>"Important Research and Development Cases Related to KAIS (Agricultural Decision Support System)"</a:t>
            </a:r>
            <a:endParaRPr lang="ko-KR" altLang="en-US" sz="2000" b="1" dirty="0"/>
          </a:p>
        </p:txBody>
      </p:sp>
      <p:sp>
        <p:nvSpPr>
          <p:cNvPr id="3" name="TextBox 2">
            <a:extLst>
              <a:ext uri="{FF2B5EF4-FFF2-40B4-BE49-F238E27FC236}">
                <a16:creationId xmlns:a16="http://schemas.microsoft.com/office/drawing/2014/main" id="{3B3EBBE0-9769-EA12-36C3-BC63803924DB}"/>
              </a:ext>
            </a:extLst>
          </p:cNvPr>
          <p:cNvSpPr txBox="1"/>
          <p:nvPr/>
        </p:nvSpPr>
        <p:spPr>
          <a:xfrm>
            <a:off x="458744" y="5767670"/>
            <a:ext cx="4481383" cy="923330"/>
          </a:xfrm>
          <a:prstGeom prst="rect">
            <a:avLst/>
          </a:prstGeom>
          <a:noFill/>
        </p:spPr>
        <p:txBody>
          <a:bodyPr wrap="square" rtlCol="0">
            <a:spAutoFit/>
          </a:bodyPr>
          <a:lstStyle/>
          <a:p>
            <a:r>
              <a:rPr lang="en-US" b="1" dirty="0">
                <a:solidFill>
                  <a:schemeClr val="bg1"/>
                </a:solidFill>
              </a:rPr>
              <a:t>What should be accepted as a lesson from failure?</a:t>
            </a:r>
            <a:br>
              <a:rPr lang="en-US" dirty="0"/>
            </a:br>
            <a:r>
              <a:rPr lang="en-US" dirty="0"/>
              <a:t>- Eliminating redundant research</a:t>
            </a:r>
          </a:p>
        </p:txBody>
      </p:sp>
      <p:sp>
        <p:nvSpPr>
          <p:cNvPr id="4" name="TextBox 3">
            <a:extLst>
              <a:ext uri="{FF2B5EF4-FFF2-40B4-BE49-F238E27FC236}">
                <a16:creationId xmlns:a16="http://schemas.microsoft.com/office/drawing/2014/main" id="{E5385B55-245D-6E3B-3261-01E855A9A51F}"/>
              </a:ext>
            </a:extLst>
          </p:cNvPr>
          <p:cNvSpPr txBox="1"/>
          <p:nvPr/>
        </p:nvSpPr>
        <p:spPr>
          <a:xfrm>
            <a:off x="5602657" y="5617031"/>
            <a:ext cx="6446622" cy="1200329"/>
          </a:xfrm>
          <a:prstGeom prst="rect">
            <a:avLst/>
          </a:prstGeom>
          <a:noFill/>
        </p:spPr>
        <p:txBody>
          <a:bodyPr wrap="square" rtlCol="0">
            <a:spAutoFit/>
          </a:bodyPr>
          <a:lstStyle/>
          <a:p>
            <a:r>
              <a:rPr lang="en-US" b="1" dirty="0">
                <a:solidFill>
                  <a:schemeClr val="bg1"/>
                </a:solidFill>
              </a:rPr>
              <a:t>What should be benchmarked?</a:t>
            </a:r>
            <a:br>
              <a:rPr lang="en-US" dirty="0"/>
            </a:br>
            <a:r>
              <a:rPr lang="en-US" dirty="0"/>
              <a:t>- Daily routine daily report – Improving the level of the dashboard</a:t>
            </a:r>
            <a:br>
              <a:rPr lang="en-US" dirty="0"/>
            </a:br>
            <a:r>
              <a:rPr lang="en-US" dirty="0"/>
              <a:t>Why was Samsung’s pig farming information system from 40 years ago world-class?</a:t>
            </a:r>
            <a:endParaRPr lang="en-US" altLang="ko-KR" dirty="0"/>
          </a:p>
        </p:txBody>
      </p:sp>
      <p:pic>
        <p:nvPicPr>
          <p:cNvPr id="13" name="Picture 12">
            <a:extLst>
              <a:ext uri="{FF2B5EF4-FFF2-40B4-BE49-F238E27FC236}">
                <a16:creationId xmlns:a16="http://schemas.microsoft.com/office/drawing/2014/main" id="{3EAD16AF-DF0D-0BE7-B321-2F3E24E47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744" y="513319"/>
            <a:ext cx="11274512" cy="5072666"/>
          </a:xfrm>
          <a:prstGeom prst="rect">
            <a:avLst/>
          </a:prstGeom>
        </p:spPr>
      </p:pic>
      <p:sp>
        <p:nvSpPr>
          <p:cNvPr id="14" name="Rectangle 13">
            <a:extLst>
              <a:ext uri="{FF2B5EF4-FFF2-40B4-BE49-F238E27FC236}">
                <a16:creationId xmlns:a16="http://schemas.microsoft.com/office/drawing/2014/main" id="{8A658B0B-A950-24EA-EA89-6F26FF583291}"/>
              </a:ext>
            </a:extLst>
          </p:cNvPr>
          <p:cNvSpPr/>
          <p:nvPr/>
        </p:nvSpPr>
        <p:spPr>
          <a:xfrm>
            <a:off x="458744" y="5796170"/>
            <a:ext cx="4346936" cy="92333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FE8C4D7-A861-81EB-C1AC-575CFAA6C5CF}"/>
              </a:ext>
            </a:extLst>
          </p:cNvPr>
          <p:cNvSpPr/>
          <p:nvPr/>
        </p:nvSpPr>
        <p:spPr>
          <a:xfrm>
            <a:off x="5519010" y="5597435"/>
            <a:ext cx="6446622" cy="120032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114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29B44-4D54-6D02-3EF7-12F93EF4650E}"/>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030475A2-9E51-311B-1DA8-1954F4E601C4}"/>
              </a:ext>
            </a:extLst>
          </p:cNvPr>
          <p:cNvSpPr/>
          <p:nvPr/>
        </p:nvSpPr>
        <p:spPr>
          <a:xfrm>
            <a:off x="6096000" y="5711021"/>
            <a:ext cx="3558988" cy="28188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84C3D19-4729-775B-BA67-247D474E48E9}"/>
              </a:ext>
            </a:extLst>
          </p:cNvPr>
          <p:cNvSpPr/>
          <p:nvPr/>
        </p:nvSpPr>
        <p:spPr>
          <a:xfrm>
            <a:off x="694455" y="5719758"/>
            <a:ext cx="5114143" cy="28188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28F7044-F26B-EDBD-6F32-27748CBF2F91}"/>
              </a:ext>
            </a:extLst>
          </p:cNvPr>
          <p:cNvSpPr txBox="1"/>
          <p:nvPr/>
        </p:nvSpPr>
        <p:spPr>
          <a:xfrm>
            <a:off x="531440" y="28962"/>
            <a:ext cx="11301290" cy="400110"/>
          </a:xfrm>
          <a:prstGeom prst="rect">
            <a:avLst/>
          </a:prstGeom>
          <a:noFill/>
        </p:spPr>
        <p:txBody>
          <a:bodyPr wrap="square" rtlCol="0">
            <a:spAutoFit/>
          </a:bodyPr>
          <a:lstStyle/>
          <a:p>
            <a:r>
              <a:rPr lang="en-US" sz="2000" b="1" dirty="0"/>
              <a:t>Important Research and Development Cases Related to KAIS (Agricultural Decision Support System)</a:t>
            </a:r>
            <a:endParaRPr lang="ko-KR" altLang="en-US" sz="2000" b="1" dirty="0"/>
          </a:p>
        </p:txBody>
      </p:sp>
      <p:sp>
        <p:nvSpPr>
          <p:cNvPr id="4" name="TextBox 3">
            <a:extLst>
              <a:ext uri="{FF2B5EF4-FFF2-40B4-BE49-F238E27FC236}">
                <a16:creationId xmlns:a16="http://schemas.microsoft.com/office/drawing/2014/main" id="{720F1719-3E23-6D84-AAF8-6847562D0A6B}"/>
              </a:ext>
            </a:extLst>
          </p:cNvPr>
          <p:cNvSpPr txBox="1"/>
          <p:nvPr/>
        </p:nvSpPr>
        <p:spPr>
          <a:xfrm>
            <a:off x="6096000" y="5711021"/>
            <a:ext cx="3049991" cy="1077218"/>
          </a:xfrm>
          <a:prstGeom prst="rect">
            <a:avLst/>
          </a:prstGeom>
          <a:noFill/>
        </p:spPr>
        <p:txBody>
          <a:bodyPr wrap="square" rtlCol="0">
            <a:spAutoFit/>
          </a:bodyPr>
          <a:lstStyle/>
          <a:p>
            <a:pPr>
              <a:buNone/>
            </a:pPr>
            <a:r>
              <a:rPr lang="en-US" sz="1600" b="1" dirty="0">
                <a:solidFill>
                  <a:schemeClr val="bg1"/>
                </a:solidFill>
              </a:rPr>
              <a:t>What should we benchmark?</a:t>
            </a:r>
            <a:endParaRPr lang="en-US" sz="1600" dirty="0">
              <a:solidFill>
                <a:schemeClr val="bg1"/>
              </a:solidFill>
            </a:endParaRPr>
          </a:p>
          <a:p>
            <a:pPr>
              <a:buFont typeface="Arial" panose="020B0604020202020204" pitchFamily="34" charset="0"/>
              <a:buChar char="•"/>
            </a:pPr>
            <a:r>
              <a:rPr lang="en-US" sz="1600" dirty="0"/>
              <a:t> Early warning system</a:t>
            </a:r>
          </a:p>
          <a:p>
            <a:pPr>
              <a:buFont typeface="Arial" panose="020B0604020202020204" pitchFamily="34" charset="0"/>
              <a:buChar char="•"/>
            </a:pPr>
            <a:r>
              <a:rPr lang="en-US" sz="1600" dirty="0"/>
              <a:t> Analysis reports on key decision-making points</a:t>
            </a:r>
          </a:p>
        </p:txBody>
      </p:sp>
      <p:pic>
        <p:nvPicPr>
          <p:cNvPr id="16" name="그림 15">
            <a:extLst>
              <a:ext uri="{FF2B5EF4-FFF2-40B4-BE49-F238E27FC236}">
                <a16:creationId xmlns:a16="http://schemas.microsoft.com/office/drawing/2014/main" id="{13297FED-7B27-94C4-746E-B1834778B7FC}"/>
              </a:ext>
            </a:extLst>
          </p:cNvPr>
          <p:cNvPicPr>
            <a:picLocks noChangeAspect="1"/>
          </p:cNvPicPr>
          <p:nvPr/>
        </p:nvPicPr>
        <p:blipFill>
          <a:blip r:embed="rId2"/>
          <a:stretch>
            <a:fillRect/>
          </a:stretch>
        </p:blipFill>
        <p:spPr>
          <a:xfrm>
            <a:off x="1024659" y="3201365"/>
            <a:ext cx="4106141" cy="2410541"/>
          </a:xfrm>
          <a:prstGeom prst="rect">
            <a:avLst/>
          </a:prstGeom>
        </p:spPr>
      </p:pic>
      <p:pic>
        <p:nvPicPr>
          <p:cNvPr id="18" name="그림 17">
            <a:extLst>
              <a:ext uri="{FF2B5EF4-FFF2-40B4-BE49-F238E27FC236}">
                <a16:creationId xmlns:a16="http://schemas.microsoft.com/office/drawing/2014/main" id="{917E6279-9928-255D-8B37-6D3588506596}"/>
              </a:ext>
            </a:extLst>
          </p:cNvPr>
          <p:cNvPicPr>
            <a:picLocks noChangeAspect="1"/>
          </p:cNvPicPr>
          <p:nvPr/>
        </p:nvPicPr>
        <p:blipFill>
          <a:blip r:embed="rId3"/>
          <a:stretch>
            <a:fillRect/>
          </a:stretch>
        </p:blipFill>
        <p:spPr>
          <a:xfrm>
            <a:off x="6096000" y="3354132"/>
            <a:ext cx="4620943" cy="2257774"/>
          </a:xfrm>
          <a:prstGeom prst="rect">
            <a:avLst/>
          </a:prstGeom>
        </p:spPr>
      </p:pic>
      <p:pic>
        <p:nvPicPr>
          <p:cNvPr id="20" name="그림 19">
            <a:extLst>
              <a:ext uri="{FF2B5EF4-FFF2-40B4-BE49-F238E27FC236}">
                <a16:creationId xmlns:a16="http://schemas.microsoft.com/office/drawing/2014/main" id="{76A4A759-4330-9ADF-3128-686D4CCB4C24}"/>
              </a:ext>
            </a:extLst>
          </p:cNvPr>
          <p:cNvPicPr>
            <a:picLocks noChangeAspect="1"/>
          </p:cNvPicPr>
          <p:nvPr/>
        </p:nvPicPr>
        <p:blipFill>
          <a:blip r:embed="rId4"/>
          <a:stretch>
            <a:fillRect/>
          </a:stretch>
        </p:blipFill>
        <p:spPr>
          <a:xfrm>
            <a:off x="1034261" y="429072"/>
            <a:ext cx="4006682" cy="2686441"/>
          </a:xfrm>
          <a:prstGeom prst="rect">
            <a:avLst/>
          </a:prstGeom>
        </p:spPr>
      </p:pic>
      <p:pic>
        <p:nvPicPr>
          <p:cNvPr id="22" name="그림 21">
            <a:extLst>
              <a:ext uri="{FF2B5EF4-FFF2-40B4-BE49-F238E27FC236}">
                <a16:creationId xmlns:a16="http://schemas.microsoft.com/office/drawing/2014/main" id="{C981DF37-39CA-3647-2931-7CADE1C2FCFF}"/>
              </a:ext>
            </a:extLst>
          </p:cNvPr>
          <p:cNvPicPr>
            <a:picLocks noChangeAspect="1"/>
          </p:cNvPicPr>
          <p:nvPr/>
        </p:nvPicPr>
        <p:blipFill>
          <a:blip r:embed="rId5"/>
          <a:stretch>
            <a:fillRect/>
          </a:stretch>
        </p:blipFill>
        <p:spPr>
          <a:xfrm>
            <a:off x="6182085" y="495783"/>
            <a:ext cx="4452452" cy="2675366"/>
          </a:xfrm>
          <a:prstGeom prst="rect">
            <a:avLst/>
          </a:prstGeom>
        </p:spPr>
      </p:pic>
      <p:sp>
        <p:nvSpPr>
          <p:cNvPr id="5" name="TextBox 4">
            <a:extLst>
              <a:ext uri="{FF2B5EF4-FFF2-40B4-BE49-F238E27FC236}">
                <a16:creationId xmlns:a16="http://schemas.microsoft.com/office/drawing/2014/main" id="{C021AE3F-F9F0-250A-BA04-CF02536FBBF4}"/>
              </a:ext>
            </a:extLst>
          </p:cNvPr>
          <p:cNvSpPr txBox="1"/>
          <p:nvPr/>
        </p:nvSpPr>
        <p:spPr>
          <a:xfrm>
            <a:off x="297552" y="598591"/>
            <a:ext cx="311304" cy="369332"/>
          </a:xfrm>
          <a:prstGeom prst="rect">
            <a:avLst/>
          </a:prstGeom>
          <a:noFill/>
        </p:spPr>
        <p:txBody>
          <a:bodyPr wrap="none" rtlCol="0">
            <a:spAutoFit/>
          </a:bodyPr>
          <a:lstStyle/>
          <a:p>
            <a:r>
              <a:rPr lang="en-US" altLang="ko-KR" b="1">
                <a:solidFill>
                  <a:srgbClr val="FF0000"/>
                </a:solidFill>
              </a:rPr>
              <a:t>X</a:t>
            </a:r>
            <a:endParaRPr lang="ko-KR" altLang="en-US" b="1" dirty="0">
              <a:solidFill>
                <a:srgbClr val="FF0000"/>
              </a:solidFill>
            </a:endParaRPr>
          </a:p>
        </p:txBody>
      </p:sp>
      <p:sp>
        <p:nvSpPr>
          <p:cNvPr id="6" name="TextBox 5">
            <a:extLst>
              <a:ext uri="{FF2B5EF4-FFF2-40B4-BE49-F238E27FC236}">
                <a16:creationId xmlns:a16="http://schemas.microsoft.com/office/drawing/2014/main" id="{A9C6361E-E36E-E8B4-E556-EDE753096645}"/>
              </a:ext>
            </a:extLst>
          </p:cNvPr>
          <p:cNvSpPr txBox="1"/>
          <p:nvPr/>
        </p:nvSpPr>
        <p:spPr>
          <a:xfrm>
            <a:off x="5231410" y="598591"/>
            <a:ext cx="760208" cy="646331"/>
          </a:xfrm>
          <a:prstGeom prst="rect">
            <a:avLst/>
          </a:prstGeom>
          <a:noFill/>
        </p:spPr>
        <p:txBody>
          <a:bodyPr wrap="none" rtlCol="0">
            <a:spAutoFit/>
          </a:bodyPr>
          <a:lstStyle/>
          <a:p>
            <a:r>
              <a:rPr lang="en-US" dirty="0"/>
              <a:t>2. </a:t>
            </a:r>
          </a:p>
          <a:p>
            <a:r>
              <a:rPr lang="en-US" dirty="0"/>
              <a:t>Graph</a:t>
            </a:r>
          </a:p>
        </p:txBody>
      </p:sp>
      <p:sp>
        <p:nvSpPr>
          <p:cNvPr id="7" name="TextBox 6">
            <a:extLst>
              <a:ext uri="{FF2B5EF4-FFF2-40B4-BE49-F238E27FC236}">
                <a16:creationId xmlns:a16="http://schemas.microsoft.com/office/drawing/2014/main" id="{2AE8FB90-291C-5D0A-31B0-AAEEDC28D8CC}"/>
              </a:ext>
            </a:extLst>
          </p:cNvPr>
          <p:cNvSpPr txBox="1"/>
          <p:nvPr/>
        </p:nvSpPr>
        <p:spPr>
          <a:xfrm>
            <a:off x="297552" y="3453247"/>
            <a:ext cx="793807" cy="646331"/>
          </a:xfrm>
          <a:prstGeom prst="rect">
            <a:avLst/>
          </a:prstGeom>
          <a:noFill/>
        </p:spPr>
        <p:txBody>
          <a:bodyPr wrap="none" rtlCol="0">
            <a:spAutoFit/>
          </a:bodyPr>
          <a:lstStyle/>
          <a:p>
            <a:r>
              <a:rPr lang="en-US" dirty="0"/>
              <a:t>3. </a:t>
            </a:r>
          </a:p>
          <a:p>
            <a:r>
              <a:rPr lang="en-US" dirty="0"/>
              <a:t>Model</a:t>
            </a:r>
          </a:p>
        </p:txBody>
      </p:sp>
      <p:sp>
        <p:nvSpPr>
          <p:cNvPr id="8" name="TextBox 7">
            <a:extLst>
              <a:ext uri="{FF2B5EF4-FFF2-40B4-BE49-F238E27FC236}">
                <a16:creationId xmlns:a16="http://schemas.microsoft.com/office/drawing/2014/main" id="{3017DA79-5434-671B-0C23-D6CE23AD7FB5}"/>
              </a:ext>
            </a:extLst>
          </p:cNvPr>
          <p:cNvSpPr txBox="1"/>
          <p:nvPr/>
        </p:nvSpPr>
        <p:spPr>
          <a:xfrm>
            <a:off x="5242307" y="3453247"/>
            <a:ext cx="979755" cy="646331"/>
          </a:xfrm>
          <a:prstGeom prst="rect">
            <a:avLst/>
          </a:prstGeom>
          <a:noFill/>
        </p:spPr>
        <p:txBody>
          <a:bodyPr wrap="none" rtlCol="0">
            <a:spAutoFit/>
          </a:bodyPr>
          <a:lstStyle/>
          <a:p>
            <a:r>
              <a:rPr lang="en-US" dirty="0"/>
              <a:t>4. </a:t>
            </a:r>
          </a:p>
          <a:p>
            <a:r>
              <a:rPr lang="en-US" dirty="0"/>
              <a:t>Decision</a:t>
            </a:r>
          </a:p>
        </p:txBody>
      </p:sp>
      <p:sp>
        <p:nvSpPr>
          <p:cNvPr id="10" name="TextBox 9">
            <a:extLst>
              <a:ext uri="{FF2B5EF4-FFF2-40B4-BE49-F238E27FC236}">
                <a16:creationId xmlns:a16="http://schemas.microsoft.com/office/drawing/2014/main" id="{6533652F-30BE-8508-D917-20A947BA38AE}"/>
              </a:ext>
            </a:extLst>
          </p:cNvPr>
          <p:cNvSpPr txBox="1"/>
          <p:nvPr/>
        </p:nvSpPr>
        <p:spPr>
          <a:xfrm>
            <a:off x="751022" y="5719758"/>
            <a:ext cx="5114143" cy="1077218"/>
          </a:xfrm>
          <a:prstGeom prst="rect">
            <a:avLst/>
          </a:prstGeom>
          <a:noFill/>
        </p:spPr>
        <p:txBody>
          <a:bodyPr wrap="square">
            <a:spAutoFit/>
          </a:bodyPr>
          <a:lstStyle/>
          <a:p>
            <a:pPr>
              <a:buNone/>
            </a:pPr>
            <a:r>
              <a:rPr lang="en-US" sz="1600" b="1" dirty="0">
                <a:solidFill>
                  <a:schemeClr val="bg1"/>
                </a:solidFill>
              </a:rPr>
              <a:t>What lessons will we take from failure?</a:t>
            </a:r>
            <a:endParaRPr lang="en-US" sz="1600" dirty="0">
              <a:solidFill>
                <a:schemeClr val="bg1"/>
              </a:solidFill>
            </a:endParaRPr>
          </a:p>
          <a:p>
            <a:pPr>
              <a:buFont typeface="Arial" panose="020B0604020202020204" pitchFamily="34" charset="0"/>
              <a:buChar char="•"/>
            </a:pPr>
            <a:r>
              <a:rPr lang="en-US" sz="1600" dirty="0"/>
              <a:t> Continuous management and maintenance of the system</a:t>
            </a:r>
          </a:p>
          <a:p>
            <a:pPr>
              <a:buFont typeface="Arial" panose="020B0604020202020204" pitchFamily="34" charset="0"/>
              <a:buChar char="•"/>
            </a:pPr>
            <a:r>
              <a:rPr lang="en-US" sz="1600" dirty="0"/>
              <a:t> Establishment of a dedicated team or appointing responsible personnel</a:t>
            </a:r>
          </a:p>
        </p:txBody>
      </p:sp>
      <p:sp>
        <p:nvSpPr>
          <p:cNvPr id="11" name="Rectangle 10">
            <a:extLst>
              <a:ext uri="{FF2B5EF4-FFF2-40B4-BE49-F238E27FC236}">
                <a16:creationId xmlns:a16="http://schemas.microsoft.com/office/drawing/2014/main" id="{CDDEC14B-1639-546F-D74D-857BEEED361D}"/>
              </a:ext>
            </a:extLst>
          </p:cNvPr>
          <p:cNvSpPr/>
          <p:nvPr/>
        </p:nvSpPr>
        <p:spPr>
          <a:xfrm>
            <a:off x="694455" y="5719758"/>
            <a:ext cx="5114143" cy="105974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0AFD1-57EC-806C-2C16-AE18CCAA03F7}"/>
              </a:ext>
            </a:extLst>
          </p:cNvPr>
          <p:cNvSpPr/>
          <p:nvPr/>
        </p:nvSpPr>
        <p:spPr>
          <a:xfrm>
            <a:off x="6096000" y="5711021"/>
            <a:ext cx="3558988" cy="105974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9181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2D3C3-C602-66A0-DDD6-6E8A69A184E1}"/>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7A27EFFB-DBEF-576C-05DB-B707C8701584}"/>
              </a:ext>
            </a:extLst>
          </p:cNvPr>
          <p:cNvSpPr/>
          <p:nvPr/>
        </p:nvSpPr>
        <p:spPr>
          <a:xfrm>
            <a:off x="6096000" y="5711021"/>
            <a:ext cx="3558988" cy="28188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DBF1627-C0B9-50DF-EEF9-339DB0EECE2A}"/>
              </a:ext>
            </a:extLst>
          </p:cNvPr>
          <p:cNvSpPr/>
          <p:nvPr/>
        </p:nvSpPr>
        <p:spPr>
          <a:xfrm>
            <a:off x="694455" y="5719758"/>
            <a:ext cx="5114143" cy="28188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E8238FC-4B99-EE4E-E812-40A84659F572}"/>
              </a:ext>
            </a:extLst>
          </p:cNvPr>
          <p:cNvSpPr txBox="1"/>
          <p:nvPr/>
        </p:nvSpPr>
        <p:spPr>
          <a:xfrm>
            <a:off x="531440" y="28962"/>
            <a:ext cx="11301290" cy="400110"/>
          </a:xfrm>
          <a:prstGeom prst="rect">
            <a:avLst/>
          </a:prstGeom>
          <a:noFill/>
        </p:spPr>
        <p:txBody>
          <a:bodyPr wrap="square" rtlCol="0">
            <a:spAutoFit/>
          </a:bodyPr>
          <a:lstStyle/>
          <a:p>
            <a:r>
              <a:rPr lang="en-US" sz="2000" b="1" dirty="0"/>
              <a:t>Important Research and Development Cases Related to KAIS (Agricultural Decision Support System)</a:t>
            </a:r>
            <a:endParaRPr lang="ko-KR" altLang="en-US" sz="2000" b="1" dirty="0"/>
          </a:p>
        </p:txBody>
      </p:sp>
      <p:sp>
        <p:nvSpPr>
          <p:cNvPr id="4" name="TextBox 3">
            <a:extLst>
              <a:ext uri="{FF2B5EF4-FFF2-40B4-BE49-F238E27FC236}">
                <a16:creationId xmlns:a16="http://schemas.microsoft.com/office/drawing/2014/main" id="{09C98D25-708D-8BC1-8CCF-43A333440F9C}"/>
              </a:ext>
            </a:extLst>
          </p:cNvPr>
          <p:cNvSpPr txBox="1"/>
          <p:nvPr/>
        </p:nvSpPr>
        <p:spPr>
          <a:xfrm>
            <a:off x="6096000" y="5711021"/>
            <a:ext cx="3704492" cy="1077218"/>
          </a:xfrm>
          <a:prstGeom prst="rect">
            <a:avLst/>
          </a:prstGeom>
          <a:noFill/>
        </p:spPr>
        <p:txBody>
          <a:bodyPr wrap="square" rtlCol="0">
            <a:spAutoFit/>
          </a:bodyPr>
          <a:lstStyle/>
          <a:p>
            <a:pPr>
              <a:buNone/>
            </a:pPr>
            <a:r>
              <a:rPr lang="en-US" sz="1600" b="1" dirty="0">
                <a:solidFill>
                  <a:schemeClr val="bg1"/>
                </a:solidFill>
              </a:rPr>
              <a:t>What should we benchmark?</a:t>
            </a:r>
            <a:endParaRPr lang="en-US" sz="1600" dirty="0">
              <a:solidFill>
                <a:schemeClr val="bg1"/>
              </a:solidFill>
            </a:endParaRPr>
          </a:p>
          <a:p>
            <a:pPr>
              <a:buFont typeface="Arial" panose="020B0604020202020204" pitchFamily="34" charset="0"/>
              <a:buChar char="•"/>
            </a:pPr>
            <a:r>
              <a:rPr lang="en-US" sz="1600" dirty="0"/>
              <a:t> </a:t>
            </a:r>
            <a:r>
              <a:rPr lang="en-US" sz="1600" dirty="0">
                <a:solidFill>
                  <a:srgbClr val="FA0000"/>
                </a:solidFill>
              </a:rPr>
              <a:t>Early warning system(Dangerous Level)</a:t>
            </a:r>
          </a:p>
          <a:p>
            <a:pPr>
              <a:buFont typeface="Arial" panose="020B0604020202020204" pitchFamily="34" charset="0"/>
              <a:buChar char="•"/>
            </a:pPr>
            <a:r>
              <a:rPr lang="en-US" sz="1600" dirty="0"/>
              <a:t> Analysis reports on key decision-making points</a:t>
            </a:r>
          </a:p>
        </p:txBody>
      </p:sp>
      <p:sp>
        <p:nvSpPr>
          <p:cNvPr id="10" name="TextBox 9">
            <a:extLst>
              <a:ext uri="{FF2B5EF4-FFF2-40B4-BE49-F238E27FC236}">
                <a16:creationId xmlns:a16="http://schemas.microsoft.com/office/drawing/2014/main" id="{8D88793E-87F4-95C3-B4BD-0C9B5C337C4E}"/>
              </a:ext>
            </a:extLst>
          </p:cNvPr>
          <p:cNvSpPr txBox="1"/>
          <p:nvPr/>
        </p:nvSpPr>
        <p:spPr>
          <a:xfrm>
            <a:off x="751022" y="5719758"/>
            <a:ext cx="5114143" cy="1077218"/>
          </a:xfrm>
          <a:prstGeom prst="rect">
            <a:avLst/>
          </a:prstGeom>
          <a:noFill/>
        </p:spPr>
        <p:txBody>
          <a:bodyPr wrap="square">
            <a:spAutoFit/>
          </a:bodyPr>
          <a:lstStyle/>
          <a:p>
            <a:pPr>
              <a:buNone/>
            </a:pPr>
            <a:r>
              <a:rPr lang="en-US" sz="1600" b="1" dirty="0">
                <a:solidFill>
                  <a:schemeClr val="bg1"/>
                </a:solidFill>
              </a:rPr>
              <a:t>What lessons will we take from failure?</a:t>
            </a:r>
            <a:endParaRPr lang="en-US" sz="1600" dirty="0">
              <a:solidFill>
                <a:schemeClr val="bg1"/>
              </a:solidFill>
            </a:endParaRPr>
          </a:p>
          <a:p>
            <a:pPr>
              <a:buFont typeface="Arial" panose="020B0604020202020204" pitchFamily="34" charset="0"/>
              <a:buChar char="•"/>
            </a:pPr>
            <a:r>
              <a:rPr lang="en-US" sz="1600" dirty="0"/>
              <a:t> </a:t>
            </a:r>
            <a:r>
              <a:rPr lang="en-US" sz="1600" dirty="0">
                <a:solidFill>
                  <a:srgbClr val="FA0000"/>
                </a:solidFill>
              </a:rPr>
              <a:t>Continuous management </a:t>
            </a:r>
            <a:r>
              <a:rPr lang="en-US" sz="1600" dirty="0"/>
              <a:t>and maintenance of the system</a:t>
            </a:r>
          </a:p>
          <a:p>
            <a:pPr>
              <a:buFont typeface="Arial" panose="020B0604020202020204" pitchFamily="34" charset="0"/>
              <a:buChar char="•"/>
            </a:pPr>
            <a:r>
              <a:rPr lang="en-US" sz="1600" dirty="0"/>
              <a:t> </a:t>
            </a:r>
            <a:r>
              <a:rPr lang="en-US" sz="1600" dirty="0">
                <a:solidFill>
                  <a:srgbClr val="FA0000"/>
                </a:solidFill>
              </a:rPr>
              <a:t>Establishment of a dedicated team </a:t>
            </a:r>
            <a:r>
              <a:rPr lang="en-US" sz="1600" dirty="0"/>
              <a:t>or appointing responsible personnel</a:t>
            </a:r>
          </a:p>
        </p:txBody>
      </p:sp>
      <p:sp>
        <p:nvSpPr>
          <p:cNvPr id="11" name="Rectangle 10">
            <a:extLst>
              <a:ext uri="{FF2B5EF4-FFF2-40B4-BE49-F238E27FC236}">
                <a16:creationId xmlns:a16="http://schemas.microsoft.com/office/drawing/2014/main" id="{85E1D880-4D21-13B0-4FF3-E98D730E6320}"/>
              </a:ext>
            </a:extLst>
          </p:cNvPr>
          <p:cNvSpPr/>
          <p:nvPr/>
        </p:nvSpPr>
        <p:spPr>
          <a:xfrm>
            <a:off x="694455" y="5719758"/>
            <a:ext cx="5114143" cy="105974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094E847-E97F-0AA7-F6EC-C56E565149DA}"/>
              </a:ext>
            </a:extLst>
          </p:cNvPr>
          <p:cNvSpPr/>
          <p:nvPr/>
        </p:nvSpPr>
        <p:spPr>
          <a:xfrm>
            <a:off x="6096000" y="5711021"/>
            <a:ext cx="3558988" cy="105974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563B187-2D1F-7C96-5AE0-073A8352370C}"/>
              </a:ext>
            </a:extLst>
          </p:cNvPr>
          <p:cNvPicPr>
            <a:picLocks noChangeAspect="1"/>
          </p:cNvPicPr>
          <p:nvPr/>
        </p:nvPicPr>
        <p:blipFill>
          <a:blip r:embed="rId2">
            <a:extLst>
              <a:ext uri="{28A0092B-C50C-407E-A947-70E740481C1C}">
                <a14:useLocalDpi xmlns:a14="http://schemas.microsoft.com/office/drawing/2010/main" val="0"/>
              </a:ext>
            </a:extLst>
          </a:blip>
          <a:srcRect t="2430" b="2711"/>
          <a:stretch/>
        </p:blipFill>
        <p:spPr>
          <a:xfrm>
            <a:off x="1129553" y="424328"/>
            <a:ext cx="9932894" cy="5269219"/>
          </a:xfrm>
          <a:prstGeom prst="rect">
            <a:avLst/>
          </a:prstGeom>
        </p:spPr>
      </p:pic>
    </p:spTree>
    <p:extLst>
      <p:ext uri="{BB962C8B-B14F-4D97-AF65-F5344CB8AC3E}">
        <p14:creationId xmlns:p14="http://schemas.microsoft.com/office/powerpoint/2010/main" val="2248418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0C609-6502-7289-5B7E-BDDE20E7E14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208A31E-1EB7-DA09-02DA-9229D10675E9}"/>
              </a:ext>
            </a:extLst>
          </p:cNvPr>
          <p:cNvSpPr/>
          <p:nvPr/>
        </p:nvSpPr>
        <p:spPr>
          <a:xfrm>
            <a:off x="228782" y="4312024"/>
            <a:ext cx="2824638" cy="5916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5F45600-2CD0-E497-DB61-7E67FDA2214D}"/>
              </a:ext>
            </a:extLst>
          </p:cNvPr>
          <p:cNvSpPr txBox="1"/>
          <p:nvPr/>
        </p:nvSpPr>
        <p:spPr>
          <a:xfrm>
            <a:off x="769507" y="978820"/>
            <a:ext cx="1558426" cy="2246769"/>
          </a:xfrm>
          <a:prstGeom prst="rect">
            <a:avLst/>
          </a:prstGeom>
          <a:noFill/>
        </p:spPr>
        <p:txBody>
          <a:bodyPr wrap="square" rtlCol="0">
            <a:spAutoFit/>
          </a:bodyPr>
          <a:lstStyle/>
          <a:p>
            <a:pPr algn="ctr"/>
            <a:r>
              <a:rPr lang="en-US" sz="4000" b="1" dirty="0">
                <a:solidFill>
                  <a:schemeClr val="tx2"/>
                </a:solidFill>
                <a:effectLst>
                  <a:outerShdw blurRad="38100" dist="38100" dir="2700000" algn="tl">
                    <a:srgbClr val="000000">
                      <a:alpha val="43137"/>
                    </a:srgbClr>
                  </a:outerShdw>
                </a:effectLst>
              </a:rPr>
              <a:t>SWOT</a:t>
            </a:r>
            <a:r>
              <a:rPr lang="en-US" sz="2000" b="1" dirty="0">
                <a:solidFill>
                  <a:schemeClr val="tx2"/>
                </a:solidFill>
              </a:rPr>
              <a:t> </a:t>
            </a:r>
            <a:r>
              <a:rPr lang="en-US" sz="2000" b="1" dirty="0">
                <a:solidFill>
                  <a:schemeClr val="tx2"/>
                </a:solidFill>
                <a:effectLst>
                  <a:outerShdw blurRad="38100" dist="38100" dir="2700000" algn="tl">
                    <a:srgbClr val="000000">
                      <a:alpha val="43137"/>
                    </a:srgbClr>
                  </a:outerShdw>
                </a:effectLst>
              </a:rPr>
              <a:t>Analysis </a:t>
            </a:r>
          </a:p>
          <a:p>
            <a:pPr algn="ctr"/>
            <a:r>
              <a:rPr lang="en-US" sz="2000" b="1" dirty="0"/>
              <a:t>of the rice industry in the Philippines</a:t>
            </a:r>
            <a:endParaRPr lang="en-US" sz="2000" dirty="0"/>
          </a:p>
        </p:txBody>
      </p:sp>
      <p:sp>
        <p:nvSpPr>
          <p:cNvPr id="8" name="TextBox 7">
            <a:extLst>
              <a:ext uri="{FF2B5EF4-FFF2-40B4-BE49-F238E27FC236}">
                <a16:creationId xmlns:a16="http://schemas.microsoft.com/office/drawing/2014/main" id="{986A66DF-1F70-6EBD-A939-A6FB658B97B8}"/>
              </a:ext>
            </a:extLst>
          </p:cNvPr>
          <p:cNvSpPr txBox="1"/>
          <p:nvPr/>
        </p:nvSpPr>
        <p:spPr>
          <a:xfrm>
            <a:off x="357954" y="4312024"/>
            <a:ext cx="2566291" cy="2062103"/>
          </a:xfrm>
          <a:prstGeom prst="rect">
            <a:avLst/>
          </a:prstGeom>
          <a:noFill/>
        </p:spPr>
        <p:txBody>
          <a:bodyPr wrap="square" rtlCol="0">
            <a:spAutoFit/>
          </a:bodyPr>
          <a:lstStyle/>
          <a:p>
            <a:r>
              <a:rPr lang="en-US" sz="1600" b="1" dirty="0">
                <a:solidFill>
                  <a:schemeClr val="bg1"/>
                </a:solidFill>
              </a:rPr>
              <a:t>Implication and Strategic Suggestions:</a:t>
            </a:r>
          </a:p>
          <a:p>
            <a:endParaRPr lang="en-US" sz="1600" b="1" dirty="0">
              <a:solidFill>
                <a:schemeClr val="bg1"/>
              </a:solidFill>
            </a:endParaRPr>
          </a:p>
          <a:p>
            <a:pPr marL="285750" indent="-285750">
              <a:buFontTx/>
              <a:buChar char="-"/>
            </a:pPr>
            <a:r>
              <a:rPr lang="en-US" sz="1600" dirty="0"/>
              <a:t>Enhancing </a:t>
            </a:r>
            <a:r>
              <a:rPr lang="en-US" sz="1600" b="1" dirty="0">
                <a:solidFill>
                  <a:srgbClr val="FA0000"/>
                </a:solidFill>
              </a:rPr>
              <a:t>Productivity</a:t>
            </a:r>
          </a:p>
          <a:p>
            <a:pPr marL="285750" indent="-285750">
              <a:buFontTx/>
              <a:buChar char="-"/>
            </a:pPr>
            <a:r>
              <a:rPr lang="en-US" sz="1600" dirty="0"/>
              <a:t>Advancing Processing and </a:t>
            </a:r>
            <a:r>
              <a:rPr lang="en-US" sz="1600" b="1" dirty="0">
                <a:solidFill>
                  <a:srgbClr val="FA0000"/>
                </a:solidFill>
              </a:rPr>
              <a:t>Distribution</a:t>
            </a:r>
          </a:p>
          <a:p>
            <a:pPr marL="285750" indent="-285750">
              <a:buFontTx/>
              <a:buChar char="-"/>
            </a:pPr>
            <a:r>
              <a:rPr lang="en-US" sz="1600" dirty="0"/>
              <a:t>Policy </a:t>
            </a:r>
            <a:r>
              <a:rPr lang="en-US" sz="1600" b="1" dirty="0">
                <a:solidFill>
                  <a:srgbClr val="FA0000"/>
                </a:solidFill>
              </a:rPr>
              <a:t>Coordination</a:t>
            </a:r>
          </a:p>
          <a:p>
            <a:pPr marL="285750" indent="-285750">
              <a:buFontTx/>
              <a:buChar char="-"/>
            </a:pPr>
            <a:r>
              <a:rPr lang="en-US" sz="1600" dirty="0"/>
              <a:t>Promoting </a:t>
            </a:r>
            <a:r>
              <a:rPr lang="en-US" sz="1600" b="1" dirty="0">
                <a:solidFill>
                  <a:srgbClr val="FA0000"/>
                </a:solidFill>
              </a:rPr>
              <a:t>Digitalization</a:t>
            </a:r>
          </a:p>
        </p:txBody>
      </p:sp>
      <p:sp>
        <p:nvSpPr>
          <p:cNvPr id="9" name="Rectangle 8">
            <a:extLst>
              <a:ext uri="{FF2B5EF4-FFF2-40B4-BE49-F238E27FC236}">
                <a16:creationId xmlns:a16="http://schemas.microsoft.com/office/drawing/2014/main" id="{7DD6F673-902C-5105-442F-92D2F270F6A9}"/>
              </a:ext>
            </a:extLst>
          </p:cNvPr>
          <p:cNvSpPr/>
          <p:nvPr/>
        </p:nvSpPr>
        <p:spPr>
          <a:xfrm>
            <a:off x="228781" y="4312024"/>
            <a:ext cx="2824638" cy="206210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791049B-7E71-A3C0-72A8-6AA3EA048A55}"/>
              </a:ext>
            </a:extLst>
          </p:cNvPr>
          <p:cNvPicPr>
            <a:picLocks noChangeAspect="1"/>
          </p:cNvPicPr>
          <p:nvPr/>
        </p:nvPicPr>
        <p:blipFill>
          <a:blip r:embed="rId2">
            <a:extLst>
              <a:ext uri="{28A0092B-C50C-407E-A947-70E740481C1C}">
                <a14:useLocalDpi xmlns:a14="http://schemas.microsoft.com/office/drawing/2010/main" val="0"/>
              </a:ext>
            </a:extLst>
          </a:blip>
          <a:srcRect l="9853" t="5099" r="7867" b="3398"/>
          <a:stretch/>
        </p:blipFill>
        <p:spPr>
          <a:xfrm>
            <a:off x="3290047" y="644653"/>
            <a:ext cx="8901953" cy="5568693"/>
          </a:xfrm>
          <a:prstGeom prst="rect">
            <a:avLst/>
          </a:prstGeom>
        </p:spPr>
      </p:pic>
      <p:sp>
        <p:nvSpPr>
          <p:cNvPr id="4" name="TextBox 3">
            <a:extLst>
              <a:ext uri="{FF2B5EF4-FFF2-40B4-BE49-F238E27FC236}">
                <a16:creationId xmlns:a16="http://schemas.microsoft.com/office/drawing/2014/main" id="{6C35E942-A4EA-70EE-9E2B-10C7CB8E0640}"/>
              </a:ext>
            </a:extLst>
          </p:cNvPr>
          <p:cNvSpPr txBox="1"/>
          <p:nvPr/>
        </p:nvSpPr>
        <p:spPr>
          <a:xfrm>
            <a:off x="829194" y="384756"/>
            <a:ext cx="6097384" cy="369332"/>
          </a:xfrm>
          <a:prstGeom prst="rect">
            <a:avLst/>
          </a:prstGeom>
          <a:noFill/>
        </p:spPr>
        <p:txBody>
          <a:bodyPr wrap="square">
            <a:spAutoFit/>
          </a:bodyPr>
          <a:lstStyle/>
          <a:p>
            <a:r>
              <a:rPr lang="en-US" altLang="ko-KR" sz="1800" b="1" dirty="0">
                <a:solidFill>
                  <a:srgbClr val="FF0000"/>
                </a:solidFill>
              </a:rPr>
              <a:t>X</a:t>
            </a:r>
            <a:endParaRPr lang="ko-KR" altLang="en-US" sz="1800" b="1" dirty="0">
              <a:solidFill>
                <a:srgbClr val="FF0000"/>
              </a:solidFill>
            </a:endParaRPr>
          </a:p>
        </p:txBody>
      </p:sp>
    </p:spTree>
    <p:extLst>
      <p:ext uri="{BB962C8B-B14F-4D97-AF65-F5344CB8AC3E}">
        <p14:creationId xmlns:p14="http://schemas.microsoft.com/office/powerpoint/2010/main" val="32937376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Group 75">
            <a:extLst>
              <a:ext uri="{FF2B5EF4-FFF2-40B4-BE49-F238E27FC236}">
                <a16:creationId xmlns:a16="http://schemas.microsoft.com/office/drawing/2014/main" id="{C976E86C-3C3B-367D-57F4-278886E620CA}"/>
              </a:ext>
            </a:extLst>
          </p:cNvPr>
          <p:cNvGrpSpPr/>
          <p:nvPr/>
        </p:nvGrpSpPr>
        <p:grpSpPr>
          <a:xfrm>
            <a:off x="2402541" y="694032"/>
            <a:ext cx="6732494" cy="340280"/>
            <a:chOff x="3273499" y="179663"/>
            <a:chExt cx="6272442" cy="571504"/>
          </a:xfrm>
        </p:grpSpPr>
        <p:sp>
          <p:nvSpPr>
            <p:cNvPr id="6" name="AutoShape 17"/>
            <p:cNvSpPr>
              <a:spLocks noChangeArrowheads="1"/>
            </p:cNvSpPr>
            <p:nvPr/>
          </p:nvSpPr>
          <p:spPr bwMode="invGray">
            <a:xfrm>
              <a:off x="3273499" y="179663"/>
              <a:ext cx="6272442" cy="571504"/>
            </a:xfrm>
            <a:prstGeom prst="roundRect">
              <a:avLst>
                <a:gd name="adj" fmla="val 50000"/>
              </a:avLst>
            </a:prstGeom>
            <a:gradFill rotWithShape="1">
              <a:gsLst>
                <a:gs pos="0">
                  <a:schemeClr val="folHlink">
                    <a:gamma/>
                    <a:shade val="75686"/>
                    <a:invGamma/>
                  </a:schemeClr>
                </a:gs>
                <a:gs pos="100000">
                  <a:schemeClr val="folHlink"/>
                </a:gs>
              </a:gsLst>
              <a:lin ang="5400000" scaled="1"/>
            </a:gradFill>
            <a:ln w="19050" algn="ctr">
              <a:noFill/>
              <a:round/>
              <a:headEnd/>
              <a:tailEnd/>
            </a:ln>
            <a:effectLst/>
          </p:spPr>
          <p:txBody>
            <a:bodyPr wrap="none" anchor="ctr"/>
            <a:lstStyle/>
            <a:p>
              <a:endParaRPr lang="ko-KR" altLang="en-US" dirty="0">
                <a:latin typeface="휴먼매직체" pitchFamily="18" charset="-127"/>
                <a:ea typeface="휴먼매직체" pitchFamily="18" charset="-127"/>
              </a:endParaRPr>
            </a:p>
          </p:txBody>
        </p:sp>
        <p:pic>
          <p:nvPicPr>
            <p:cNvPr id="7" name="Picture 18" descr="Picture6"/>
            <p:cNvPicPr>
              <a:picLocks noChangeAspect="1" noChangeArrowheads="1"/>
            </p:cNvPicPr>
            <p:nvPr/>
          </p:nvPicPr>
          <p:blipFill>
            <a:blip r:embed="rId2" cstate="print"/>
            <a:srcRect/>
            <a:stretch>
              <a:fillRect/>
            </a:stretch>
          </p:blipFill>
          <p:spPr bwMode="gray">
            <a:xfrm>
              <a:off x="3389290" y="196332"/>
              <a:ext cx="4976564" cy="169070"/>
            </a:xfrm>
            <a:prstGeom prst="rect">
              <a:avLst/>
            </a:prstGeom>
            <a:noFill/>
          </p:spPr>
        </p:pic>
      </p:grpSp>
      <p:sp>
        <p:nvSpPr>
          <p:cNvPr id="8" name="Text Box 19"/>
          <p:cNvSpPr txBox="1">
            <a:spLocks noChangeArrowheads="1"/>
          </p:cNvSpPr>
          <p:nvPr/>
        </p:nvSpPr>
        <p:spPr bwMode="gray">
          <a:xfrm>
            <a:off x="1041154" y="681332"/>
            <a:ext cx="9484797" cy="369332"/>
          </a:xfrm>
          <a:prstGeom prst="rect">
            <a:avLst/>
          </a:prstGeom>
          <a:noFill/>
          <a:ln w="9525">
            <a:noFill/>
            <a:miter lim="800000"/>
            <a:headEnd/>
            <a:tailEnd/>
          </a:ln>
          <a:effectLst/>
        </p:spPr>
        <p:txBody>
          <a:bodyPr wrap="square">
            <a:spAutoFit/>
          </a:bodyPr>
          <a:lstStyle/>
          <a:p>
            <a:pPr marL="347663" indent="-347663" algn="ctr" eaLnBrk="0" hangingPunct="0"/>
            <a:r>
              <a:rPr lang="en-US" altLang="ko-KR" b="1" dirty="0">
                <a:solidFill>
                  <a:schemeClr val="bg1"/>
                </a:solidFill>
                <a:latin typeface="휴먼매직체" pitchFamily="18" charset="-127"/>
                <a:ea typeface="휴먼매직체" pitchFamily="18" charset="-127"/>
                <a:cs typeface="Arial" charset="0"/>
              </a:rPr>
              <a:t>One-view system configuration -&gt; Early warning system</a:t>
            </a:r>
          </a:p>
        </p:txBody>
      </p:sp>
      <p:sp>
        <p:nvSpPr>
          <p:cNvPr id="15" name="TextBox 14"/>
          <p:cNvSpPr txBox="1"/>
          <p:nvPr/>
        </p:nvSpPr>
        <p:spPr>
          <a:xfrm>
            <a:off x="8673576" y="-308898"/>
            <a:ext cx="247184" cy="323165"/>
          </a:xfrm>
          <a:prstGeom prst="rect">
            <a:avLst/>
          </a:prstGeom>
          <a:noFill/>
        </p:spPr>
        <p:txBody>
          <a:bodyPr wrap="none" rtlCol="0">
            <a:spAutoFit/>
          </a:bodyPr>
          <a:lstStyle/>
          <a:p>
            <a:r>
              <a:rPr lang="en-US" altLang="ko-KR" sz="1500" b="1" dirty="0">
                <a:latin typeface="굴림" pitchFamily="50" charset="-127"/>
                <a:ea typeface="굴림" pitchFamily="50" charset="-127"/>
              </a:rPr>
              <a:t> </a:t>
            </a:r>
            <a:endParaRPr lang="ko-KR" altLang="en-US" sz="1500" b="1" dirty="0">
              <a:latin typeface="굴림" pitchFamily="50" charset="-127"/>
              <a:ea typeface="굴림" pitchFamily="50" charset="-127"/>
            </a:endParaRPr>
          </a:p>
        </p:txBody>
      </p:sp>
      <p:sp>
        <p:nvSpPr>
          <p:cNvPr id="17" name="Rectangle 4"/>
          <p:cNvSpPr>
            <a:spLocks noChangeArrowheads="1"/>
          </p:cNvSpPr>
          <p:nvPr/>
        </p:nvSpPr>
        <p:spPr bwMode="auto">
          <a:xfrm>
            <a:off x="957152" y="1034788"/>
            <a:ext cx="10524686" cy="5616575"/>
          </a:xfrm>
          <a:prstGeom prst="rect">
            <a:avLst/>
          </a:prstGeom>
          <a:noFill/>
          <a:ln w="9525">
            <a:solidFill>
              <a:schemeClr val="tx1"/>
            </a:solidFill>
            <a:miter lim="800000"/>
            <a:headEnd/>
            <a:tailEnd/>
          </a:ln>
        </p:spPr>
        <p:txBody>
          <a:bodyPr wrap="none" anchor="ctr"/>
          <a:lstStyle/>
          <a:p>
            <a:endParaRPr lang="ko-KR" altLang="en-US"/>
          </a:p>
        </p:txBody>
      </p:sp>
      <p:grpSp>
        <p:nvGrpSpPr>
          <p:cNvPr id="74" name="Group 73">
            <a:extLst>
              <a:ext uri="{FF2B5EF4-FFF2-40B4-BE49-F238E27FC236}">
                <a16:creationId xmlns:a16="http://schemas.microsoft.com/office/drawing/2014/main" id="{1D12108A-6742-32ED-2CC8-0900A3F87302}"/>
              </a:ext>
            </a:extLst>
          </p:cNvPr>
          <p:cNvGrpSpPr/>
          <p:nvPr/>
        </p:nvGrpSpPr>
        <p:grpSpPr>
          <a:xfrm>
            <a:off x="3311069" y="1576126"/>
            <a:ext cx="1973261" cy="1439864"/>
            <a:chOff x="4791365" y="1330820"/>
            <a:chExt cx="1973261" cy="1439864"/>
          </a:xfrm>
        </p:grpSpPr>
        <p:sp>
          <p:nvSpPr>
            <p:cNvPr id="19" name="Text Box 6"/>
            <p:cNvSpPr txBox="1">
              <a:spLocks noChangeArrowheads="1"/>
            </p:cNvSpPr>
            <p:nvPr/>
          </p:nvSpPr>
          <p:spPr bwMode="auto">
            <a:xfrm>
              <a:off x="4791365" y="1330820"/>
              <a:ext cx="535473" cy="276225"/>
            </a:xfrm>
            <a:prstGeom prst="rect">
              <a:avLst/>
            </a:prstGeom>
            <a:noFill/>
            <a:ln w="9525">
              <a:noFill/>
              <a:miter lim="800000"/>
              <a:headEnd/>
              <a:tailEnd/>
            </a:ln>
          </p:spPr>
          <p:txBody>
            <a:bodyPr>
              <a:spAutoFit/>
            </a:bodyPr>
            <a:lstStyle/>
            <a:p>
              <a:pPr algn="r">
                <a:spcBef>
                  <a:spcPct val="50000"/>
                </a:spcBef>
              </a:pPr>
              <a:r>
                <a:rPr lang="en-PH" sz="1200" dirty="0"/>
                <a:t>Cities</a:t>
              </a:r>
              <a:r>
                <a:rPr lang="en-US" altLang="ko-KR" sz="1200" b="1" dirty="0"/>
                <a:t>:</a:t>
              </a:r>
            </a:p>
          </p:txBody>
        </p:sp>
        <p:sp>
          <p:nvSpPr>
            <p:cNvPr id="20" name="Rectangle 7"/>
            <p:cNvSpPr>
              <a:spLocks noChangeArrowheads="1"/>
            </p:cNvSpPr>
            <p:nvPr/>
          </p:nvSpPr>
          <p:spPr bwMode="auto">
            <a:xfrm>
              <a:off x="5328317" y="1330820"/>
              <a:ext cx="1005860" cy="288925"/>
            </a:xfrm>
            <a:prstGeom prst="rect">
              <a:avLst/>
            </a:prstGeom>
            <a:solidFill>
              <a:schemeClr val="bg1"/>
            </a:solidFill>
            <a:ln w="9525">
              <a:solidFill>
                <a:schemeClr val="tx1"/>
              </a:solidFill>
              <a:miter lim="800000"/>
              <a:headEnd/>
              <a:tailEnd/>
            </a:ln>
          </p:spPr>
          <p:txBody>
            <a:bodyPr wrap="none" anchor="ctr"/>
            <a:lstStyle/>
            <a:p>
              <a:pPr algn="ctr"/>
              <a:r>
                <a:rPr lang="en-US" sz="1200" b="1" dirty="0"/>
                <a:t>Pyeongtaek</a:t>
              </a:r>
              <a:endParaRPr lang="ko-KR" altLang="en-US" sz="1200" dirty="0"/>
            </a:p>
          </p:txBody>
        </p:sp>
        <p:sp>
          <p:nvSpPr>
            <p:cNvPr id="21" name="Rectangle 8"/>
            <p:cNvSpPr>
              <a:spLocks noChangeArrowheads="1"/>
            </p:cNvSpPr>
            <p:nvPr/>
          </p:nvSpPr>
          <p:spPr bwMode="auto">
            <a:xfrm>
              <a:off x="6334177" y="1330820"/>
              <a:ext cx="201172" cy="288925"/>
            </a:xfrm>
            <a:prstGeom prst="rect">
              <a:avLst/>
            </a:prstGeom>
            <a:solidFill>
              <a:schemeClr val="accent1"/>
            </a:solidFill>
            <a:ln w="9525">
              <a:solidFill>
                <a:schemeClr val="tx1"/>
              </a:solidFill>
              <a:miter lim="800000"/>
              <a:headEnd/>
              <a:tailEnd/>
            </a:ln>
          </p:spPr>
          <p:txBody>
            <a:bodyPr wrap="none" anchor="ctr"/>
            <a:lstStyle/>
            <a:p>
              <a:pPr algn="ctr"/>
              <a:r>
                <a:rPr lang="en-US" altLang="ko-KR"/>
                <a:t>▼</a:t>
              </a:r>
            </a:p>
          </p:txBody>
        </p:sp>
        <p:sp>
          <p:nvSpPr>
            <p:cNvPr id="22" name="Rectangle 9"/>
            <p:cNvSpPr>
              <a:spLocks noChangeArrowheads="1"/>
            </p:cNvSpPr>
            <p:nvPr/>
          </p:nvSpPr>
          <p:spPr bwMode="auto">
            <a:xfrm>
              <a:off x="4888158" y="1619745"/>
              <a:ext cx="1876468" cy="1150939"/>
            </a:xfrm>
            <a:prstGeom prst="rect">
              <a:avLst/>
            </a:prstGeom>
            <a:solidFill>
              <a:schemeClr val="bg1"/>
            </a:solidFill>
            <a:ln w="9525">
              <a:solidFill>
                <a:schemeClr val="tx1"/>
              </a:solidFill>
              <a:miter lim="800000"/>
              <a:headEnd/>
              <a:tailEnd/>
            </a:ln>
            <a:effectLst/>
          </p:spPr>
          <p:txBody>
            <a:bodyPr wrap="none"/>
            <a:lstStyle/>
            <a:p>
              <a:pPr>
                <a:defRPr/>
              </a:pPr>
              <a:r>
                <a:rPr lang="en-US" sz="1000" dirty="0" err="1"/>
                <a:t>Hwaseong-si</a:t>
              </a:r>
              <a:r>
                <a:rPr lang="en-US" sz="1000" dirty="0"/>
                <a:t>, Gyeonggi-do</a:t>
              </a:r>
            </a:p>
            <a:p>
              <a:pPr>
                <a:defRPr/>
              </a:pPr>
              <a:r>
                <a:rPr lang="en-US" sz="1100" b="1" dirty="0">
                  <a:effectLst>
                    <a:outerShdw blurRad="38100" dist="38100" dir="2700000" algn="tl">
                      <a:srgbClr val="000000">
                        <a:alpha val="43137"/>
                      </a:srgbClr>
                    </a:outerShdw>
                  </a:effectLst>
                </a:rPr>
                <a:t>Pyeongtaek-gun</a:t>
              </a:r>
              <a:endParaRPr lang="ko-KR" altLang="en-US" sz="1100" b="1" dirty="0">
                <a:effectLst>
                  <a:outerShdw blurRad="38100" dist="38100" dir="2700000" algn="tl">
                    <a:srgbClr val="000000">
                      <a:alpha val="43137"/>
                    </a:srgbClr>
                  </a:outerShdw>
                </a:effectLst>
              </a:endParaRPr>
            </a:p>
            <a:p>
              <a:pPr>
                <a:defRPr/>
              </a:pPr>
              <a:r>
                <a:rPr lang="en-US" sz="1200" dirty="0"/>
                <a:t>Icheon-gun</a:t>
              </a:r>
              <a:endParaRPr lang="ko-KR" altLang="en-US" sz="1200" dirty="0"/>
            </a:p>
            <a:p>
              <a:pPr>
                <a:defRPr/>
              </a:pPr>
              <a:r>
                <a:rPr lang="en-US" sz="1200" dirty="0" err="1"/>
                <a:t>Yeoju</a:t>
              </a:r>
              <a:r>
                <a:rPr lang="en-US" sz="1200" dirty="0"/>
                <a:t>-gun</a:t>
              </a:r>
            </a:p>
            <a:p>
              <a:pPr>
                <a:defRPr/>
              </a:pPr>
              <a:r>
                <a:rPr lang="en-US" sz="1200" dirty="0" err="1"/>
                <a:t>Yangpyeong</a:t>
              </a:r>
              <a:r>
                <a:rPr lang="en-US" sz="1200" dirty="0"/>
                <a:t>-gun</a:t>
              </a:r>
            </a:p>
            <a:p>
              <a:pPr>
                <a:defRPr/>
              </a:pPr>
              <a:r>
                <a:rPr lang="en-US" sz="1100" dirty="0" err="1"/>
                <a:t>Yanggu</a:t>
              </a:r>
              <a:r>
                <a:rPr lang="en-US" sz="1100" dirty="0"/>
                <a:t>-gun, Gangwon-do</a:t>
              </a:r>
              <a:endParaRPr lang="ko-KR" altLang="en-US" sz="1100" dirty="0"/>
            </a:p>
          </p:txBody>
        </p:sp>
        <p:sp>
          <p:nvSpPr>
            <p:cNvPr id="23" name="Rectangle 10"/>
            <p:cNvSpPr>
              <a:spLocks noChangeArrowheads="1"/>
            </p:cNvSpPr>
            <p:nvPr/>
          </p:nvSpPr>
          <p:spPr bwMode="auto">
            <a:xfrm>
              <a:off x="6563454" y="2481759"/>
              <a:ext cx="201172" cy="288925"/>
            </a:xfrm>
            <a:prstGeom prst="rect">
              <a:avLst/>
            </a:prstGeom>
            <a:solidFill>
              <a:schemeClr val="accent1"/>
            </a:solidFill>
            <a:ln w="9525">
              <a:solidFill>
                <a:schemeClr val="tx1"/>
              </a:solidFill>
              <a:miter lim="800000"/>
              <a:headEnd/>
              <a:tailEnd/>
            </a:ln>
          </p:spPr>
          <p:txBody>
            <a:bodyPr wrap="none" anchor="ctr"/>
            <a:lstStyle/>
            <a:p>
              <a:pPr algn="ctr"/>
              <a:r>
                <a:rPr lang="en-US" altLang="ko-KR"/>
                <a:t>▼</a:t>
              </a:r>
            </a:p>
          </p:txBody>
        </p:sp>
        <p:sp>
          <p:nvSpPr>
            <p:cNvPr id="24" name="Rectangle 11"/>
            <p:cNvSpPr>
              <a:spLocks noChangeArrowheads="1"/>
            </p:cNvSpPr>
            <p:nvPr/>
          </p:nvSpPr>
          <p:spPr bwMode="auto">
            <a:xfrm>
              <a:off x="6563454" y="1632445"/>
              <a:ext cx="201172" cy="288925"/>
            </a:xfrm>
            <a:prstGeom prst="rect">
              <a:avLst/>
            </a:prstGeom>
            <a:solidFill>
              <a:schemeClr val="accent1"/>
            </a:solidFill>
            <a:ln w="9525">
              <a:solidFill>
                <a:schemeClr val="tx1"/>
              </a:solidFill>
              <a:miter lim="800000"/>
              <a:headEnd/>
              <a:tailEnd/>
            </a:ln>
          </p:spPr>
          <p:txBody>
            <a:bodyPr wrap="none" anchor="ctr"/>
            <a:lstStyle/>
            <a:p>
              <a:pPr algn="ctr"/>
              <a:r>
                <a:rPr lang="en-US" altLang="ko-KR"/>
                <a:t>▲</a:t>
              </a:r>
            </a:p>
          </p:txBody>
        </p:sp>
        <p:sp>
          <p:nvSpPr>
            <p:cNvPr id="25" name="Rectangle 12"/>
            <p:cNvSpPr>
              <a:spLocks noChangeArrowheads="1"/>
            </p:cNvSpPr>
            <p:nvPr/>
          </p:nvSpPr>
          <p:spPr bwMode="auto">
            <a:xfrm>
              <a:off x="6563454" y="1907083"/>
              <a:ext cx="201172" cy="576263"/>
            </a:xfrm>
            <a:prstGeom prst="rect">
              <a:avLst/>
            </a:prstGeom>
            <a:solidFill>
              <a:schemeClr val="bg1"/>
            </a:solidFill>
            <a:ln w="9525">
              <a:solidFill>
                <a:schemeClr val="tx1"/>
              </a:solidFill>
              <a:miter lim="800000"/>
              <a:headEnd/>
              <a:tailEnd/>
            </a:ln>
          </p:spPr>
          <p:txBody>
            <a:bodyPr wrap="none" anchor="ctr"/>
            <a:lstStyle/>
            <a:p>
              <a:pPr algn="ctr"/>
              <a:endParaRPr lang="ko-KR" altLang="ko-KR"/>
            </a:p>
          </p:txBody>
        </p:sp>
      </p:grpSp>
      <p:grpSp>
        <p:nvGrpSpPr>
          <p:cNvPr id="73" name="Group 72">
            <a:extLst>
              <a:ext uri="{FF2B5EF4-FFF2-40B4-BE49-F238E27FC236}">
                <a16:creationId xmlns:a16="http://schemas.microsoft.com/office/drawing/2014/main" id="{E0BB3145-C740-2B06-D9C7-E07F4D656F01}"/>
              </a:ext>
            </a:extLst>
          </p:cNvPr>
          <p:cNvGrpSpPr/>
          <p:nvPr/>
        </p:nvGrpSpPr>
        <p:grpSpPr>
          <a:xfrm>
            <a:off x="5516059" y="1576126"/>
            <a:ext cx="1527178" cy="1439864"/>
            <a:chOff x="6591595" y="1330820"/>
            <a:chExt cx="1527178" cy="1439864"/>
          </a:xfrm>
        </p:grpSpPr>
        <p:sp>
          <p:nvSpPr>
            <p:cNvPr id="27" name="Text Box 14"/>
            <p:cNvSpPr txBox="1">
              <a:spLocks noChangeArrowheads="1"/>
            </p:cNvSpPr>
            <p:nvPr/>
          </p:nvSpPr>
          <p:spPr bwMode="auto">
            <a:xfrm>
              <a:off x="6591595" y="1330820"/>
              <a:ext cx="534989" cy="276225"/>
            </a:xfrm>
            <a:prstGeom prst="rect">
              <a:avLst/>
            </a:prstGeom>
            <a:noFill/>
            <a:ln w="9525">
              <a:noFill/>
              <a:miter lim="800000"/>
              <a:headEnd/>
              <a:tailEnd/>
            </a:ln>
          </p:spPr>
          <p:txBody>
            <a:bodyPr>
              <a:spAutoFit/>
            </a:bodyPr>
            <a:lstStyle/>
            <a:p>
              <a:pPr algn="r">
                <a:spcBef>
                  <a:spcPct val="50000"/>
                </a:spcBef>
              </a:pPr>
              <a:r>
                <a:rPr lang="en-PH" sz="1200" dirty="0"/>
                <a:t>crop </a:t>
              </a:r>
              <a:r>
                <a:rPr lang="en-US" altLang="ko-KR" sz="1200" b="1" dirty="0"/>
                <a:t>:</a:t>
              </a:r>
            </a:p>
          </p:txBody>
        </p:sp>
        <p:sp>
          <p:nvSpPr>
            <p:cNvPr id="28" name="Rectangle 15"/>
            <p:cNvSpPr>
              <a:spLocks noChangeArrowheads="1"/>
            </p:cNvSpPr>
            <p:nvPr/>
          </p:nvSpPr>
          <p:spPr bwMode="auto">
            <a:xfrm>
              <a:off x="7128171" y="1330820"/>
              <a:ext cx="644526" cy="288925"/>
            </a:xfrm>
            <a:prstGeom prst="rect">
              <a:avLst/>
            </a:prstGeom>
            <a:solidFill>
              <a:schemeClr val="bg1"/>
            </a:solidFill>
            <a:ln w="9525">
              <a:solidFill>
                <a:schemeClr val="tx1"/>
              </a:solidFill>
              <a:miter lim="800000"/>
              <a:headEnd/>
              <a:tailEnd/>
            </a:ln>
          </p:spPr>
          <p:txBody>
            <a:bodyPr wrap="none" anchor="ctr"/>
            <a:lstStyle/>
            <a:p>
              <a:pPr algn="ctr"/>
              <a:r>
                <a:rPr lang="en-US" sz="1200" dirty="0"/>
                <a:t>pepper</a:t>
              </a:r>
              <a:endParaRPr lang="ko-KR" altLang="en-US" sz="1200" dirty="0"/>
            </a:p>
          </p:txBody>
        </p:sp>
        <p:sp>
          <p:nvSpPr>
            <p:cNvPr id="29" name="Rectangle 16"/>
            <p:cNvSpPr>
              <a:spLocks noChangeArrowheads="1"/>
            </p:cNvSpPr>
            <p:nvPr/>
          </p:nvSpPr>
          <p:spPr bwMode="auto">
            <a:xfrm>
              <a:off x="7701260" y="1330820"/>
              <a:ext cx="201613" cy="288925"/>
            </a:xfrm>
            <a:prstGeom prst="rect">
              <a:avLst/>
            </a:prstGeom>
            <a:solidFill>
              <a:schemeClr val="accent1"/>
            </a:solidFill>
            <a:ln w="9525">
              <a:solidFill>
                <a:schemeClr val="tx1"/>
              </a:solidFill>
              <a:miter lim="800000"/>
              <a:headEnd/>
              <a:tailEnd/>
            </a:ln>
          </p:spPr>
          <p:txBody>
            <a:bodyPr wrap="none" anchor="ctr"/>
            <a:lstStyle/>
            <a:p>
              <a:pPr algn="ctr"/>
              <a:r>
                <a:rPr lang="en-US" altLang="ko-KR"/>
                <a:t>▼</a:t>
              </a:r>
            </a:p>
          </p:txBody>
        </p:sp>
        <p:sp>
          <p:nvSpPr>
            <p:cNvPr id="30" name="Rectangle 17"/>
            <p:cNvSpPr>
              <a:spLocks noChangeArrowheads="1"/>
            </p:cNvSpPr>
            <p:nvPr/>
          </p:nvSpPr>
          <p:spPr bwMode="auto">
            <a:xfrm>
              <a:off x="6641813" y="1619745"/>
              <a:ext cx="1418222" cy="1150939"/>
            </a:xfrm>
            <a:prstGeom prst="rect">
              <a:avLst/>
            </a:prstGeom>
            <a:solidFill>
              <a:schemeClr val="bg1"/>
            </a:solidFill>
            <a:ln w="9525">
              <a:solidFill>
                <a:schemeClr val="tx1"/>
              </a:solidFill>
              <a:miter lim="800000"/>
              <a:headEnd/>
              <a:tailEnd/>
            </a:ln>
            <a:effectLst/>
          </p:spPr>
          <p:txBody>
            <a:bodyPr wrap="none"/>
            <a:lstStyle/>
            <a:p>
              <a:pPr>
                <a:defRPr/>
              </a:pPr>
              <a:r>
                <a:rPr lang="en-US" sz="1200" dirty="0"/>
                <a:t>Rice plant</a:t>
              </a:r>
              <a:endParaRPr lang="ko-KR" altLang="en-US" sz="1200" dirty="0"/>
            </a:p>
            <a:p>
              <a:pPr>
                <a:defRPr/>
              </a:pPr>
              <a:r>
                <a:rPr kumimoji="0" lang="en-US" altLang="en-US" sz="1200" b="1" i="0" u="none" strike="noStrike" cap="none" normalizeH="0" baseline="0" dirty="0">
                  <a:ln>
                    <a:noFill/>
                  </a:ln>
                  <a:solidFill>
                    <a:schemeClr val="tx1"/>
                  </a:solidFill>
                  <a:effectLst>
                    <a:outerShdw blurRad="38100" dist="38100" dir="2700000" algn="tl">
                      <a:srgbClr val="000000">
                        <a:alpha val="43137"/>
                      </a:srgbClr>
                    </a:outerShdw>
                  </a:effectLst>
                  <a:latin typeface="Arial" panose="020B0604020202020204" pitchFamily="34" charset="0"/>
                </a:rPr>
                <a:t>Chili pepper</a:t>
              </a:r>
              <a:endParaRPr lang="ko-KR" altLang="en-US" sz="1200" b="1" dirty="0">
                <a:effectLst>
                  <a:outerShdw blurRad="38100" dist="38100" dir="2700000" algn="tl">
                    <a:srgbClr val="000000">
                      <a:alpha val="43137"/>
                    </a:srgbClr>
                  </a:outerShdw>
                </a:effectLst>
              </a:endParaRPr>
            </a:p>
            <a:p>
              <a:pPr>
                <a:defRPr/>
              </a:pPr>
              <a:r>
                <a:rPr lang="en-US" altLang="ko-KR" sz="1200" dirty="0"/>
                <a:t>Apple</a:t>
              </a:r>
              <a:endParaRPr lang="ko-KR" altLang="en-US" sz="1200" dirty="0"/>
            </a:p>
            <a:p>
              <a:pPr>
                <a:defRPr/>
              </a:pPr>
              <a:r>
                <a:rPr lang="en-US" altLang="ko-KR" sz="1200" dirty="0"/>
                <a:t>Pear</a:t>
              </a:r>
              <a:endParaRPr lang="ko-KR" altLang="en-US" sz="1200" dirty="0"/>
            </a:p>
            <a:p>
              <a:pPr>
                <a:defRPr/>
              </a:pPr>
              <a:r>
                <a:rPr lang="en-US" altLang="ko-KR" sz="1200" dirty="0"/>
                <a:t>Tangerine</a:t>
              </a:r>
              <a:endParaRPr lang="ko-KR" altLang="en-US" sz="1200" dirty="0"/>
            </a:p>
            <a:p>
              <a:pPr>
                <a:defRPr/>
              </a:pPr>
              <a:r>
                <a:rPr lang="en-US" altLang="ko-KR" sz="1200" dirty="0"/>
                <a:t>Tomato</a:t>
              </a:r>
              <a:endParaRPr lang="ko-KR" altLang="en-US" sz="1200" dirty="0"/>
            </a:p>
          </p:txBody>
        </p:sp>
        <p:sp>
          <p:nvSpPr>
            <p:cNvPr id="31" name="Rectangle 18"/>
            <p:cNvSpPr>
              <a:spLocks noChangeArrowheads="1"/>
            </p:cNvSpPr>
            <p:nvPr/>
          </p:nvSpPr>
          <p:spPr bwMode="auto">
            <a:xfrm>
              <a:off x="7917160" y="2481759"/>
              <a:ext cx="201613" cy="288925"/>
            </a:xfrm>
            <a:prstGeom prst="rect">
              <a:avLst/>
            </a:prstGeom>
            <a:solidFill>
              <a:schemeClr val="accent1"/>
            </a:solidFill>
            <a:ln w="9525">
              <a:solidFill>
                <a:schemeClr val="tx1"/>
              </a:solidFill>
              <a:miter lim="800000"/>
              <a:headEnd/>
              <a:tailEnd/>
            </a:ln>
          </p:spPr>
          <p:txBody>
            <a:bodyPr wrap="none" anchor="ctr"/>
            <a:lstStyle/>
            <a:p>
              <a:pPr algn="ctr"/>
              <a:r>
                <a:rPr lang="en-US" altLang="ko-KR"/>
                <a:t>▼</a:t>
              </a:r>
            </a:p>
          </p:txBody>
        </p:sp>
        <p:sp>
          <p:nvSpPr>
            <p:cNvPr id="32" name="Rectangle 19"/>
            <p:cNvSpPr>
              <a:spLocks noChangeArrowheads="1"/>
            </p:cNvSpPr>
            <p:nvPr/>
          </p:nvSpPr>
          <p:spPr bwMode="auto">
            <a:xfrm>
              <a:off x="7917160" y="1632445"/>
              <a:ext cx="201613" cy="288925"/>
            </a:xfrm>
            <a:prstGeom prst="rect">
              <a:avLst/>
            </a:prstGeom>
            <a:solidFill>
              <a:schemeClr val="accent1"/>
            </a:solidFill>
            <a:ln w="9525">
              <a:solidFill>
                <a:schemeClr val="tx1"/>
              </a:solidFill>
              <a:miter lim="800000"/>
              <a:headEnd/>
              <a:tailEnd/>
            </a:ln>
          </p:spPr>
          <p:txBody>
            <a:bodyPr wrap="none" anchor="ctr"/>
            <a:lstStyle/>
            <a:p>
              <a:pPr algn="ctr"/>
              <a:r>
                <a:rPr lang="en-US" altLang="ko-KR"/>
                <a:t>▲</a:t>
              </a:r>
            </a:p>
          </p:txBody>
        </p:sp>
        <p:sp>
          <p:nvSpPr>
            <p:cNvPr id="33" name="Rectangle 20"/>
            <p:cNvSpPr>
              <a:spLocks noChangeArrowheads="1"/>
            </p:cNvSpPr>
            <p:nvPr/>
          </p:nvSpPr>
          <p:spPr bwMode="auto">
            <a:xfrm>
              <a:off x="7917160" y="1907083"/>
              <a:ext cx="201613" cy="576263"/>
            </a:xfrm>
            <a:prstGeom prst="rect">
              <a:avLst/>
            </a:prstGeom>
            <a:solidFill>
              <a:schemeClr val="bg1"/>
            </a:solidFill>
            <a:ln w="9525">
              <a:solidFill>
                <a:schemeClr val="tx1"/>
              </a:solidFill>
              <a:miter lim="800000"/>
              <a:headEnd/>
              <a:tailEnd/>
            </a:ln>
          </p:spPr>
          <p:txBody>
            <a:bodyPr wrap="none" anchor="ctr"/>
            <a:lstStyle/>
            <a:p>
              <a:pPr algn="ctr"/>
              <a:endParaRPr lang="ko-KR" altLang="ko-KR"/>
            </a:p>
          </p:txBody>
        </p:sp>
      </p:grpSp>
      <p:sp>
        <p:nvSpPr>
          <p:cNvPr id="34" name="Text Box 21"/>
          <p:cNvSpPr txBox="1">
            <a:spLocks noChangeArrowheads="1"/>
          </p:cNvSpPr>
          <p:nvPr/>
        </p:nvSpPr>
        <p:spPr bwMode="auto">
          <a:xfrm>
            <a:off x="1226588" y="1576126"/>
            <a:ext cx="534987" cy="276999"/>
          </a:xfrm>
          <a:prstGeom prst="rect">
            <a:avLst/>
          </a:prstGeom>
          <a:noFill/>
          <a:ln w="9525">
            <a:noFill/>
            <a:miter lim="800000"/>
            <a:headEnd/>
            <a:tailEnd/>
          </a:ln>
        </p:spPr>
        <p:txBody>
          <a:bodyPr>
            <a:spAutoFit/>
          </a:bodyPr>
          <a:lstStyle/>
          <a:p>
            <a:pPr algn="r">
              <a:spcBef>
                <a:spcPct val="50000"/>
              </a:spcBef>
            </a:pPr>
            <a:r>
              <a:rPr lang="en-PH" sz="1200" dirty="0"/>
              <a:t>date </a:t>
            </a:r>
            <a:r>
              <a:rPr lang="en-US" altLang="ko-KR" sz="1200" b="1" dirty="0"/>
              <a:t>:</a:t>
            </a:r>
          </a:p>
        </p:txBody>
      </p:sp>
      <p:sp>
        <p:nvSpPr>
          <p:cNvPr id="35" name="Rectangle 22"/>
          <p:cNvSpPr>
            <a:spLocks noChangeArrowheads="1"/>
          </p:cNvSpPr>
          <p:nvPr/>
        </p:nvSpPr>
        <p:spPr bwMode="auto">
          <a:xfrm>
            <a:off x="1763163" y="1576127"/>
            <a:ext cx="1006475" cy="288925"/>
          </a:xfrm>
          <a:prstGeom prst="rect">
            <a:avLst/>
          </a:prstGeom>
          <a:solidFill>
            <a:schemeClr val="bg1"/>
          </a:solidFill>
          <a:ln w="9525">
            <a:solidFill>
              <a:schemeClr val="tx1"/>
            </a:solidFill>
            <a:miter lim="800000"/>
            <a:headEnd/>
            <a:tailEnd/>
          </a:ln>
        </p:spPr>
        <p:txBody>
          <a:bodyPr wrap="none" anchor="ctr"/>
          <a:lstStyle/>
          <a:p>
            <a:pPr algn="ctr"/>
            <a:r>
              <a:rPr lang="en-US" altLang="ko-KR" sz="1200"/>
              <a:t>2009/10/31</a:t>
            </a:r>
          </a:p>
        </p:txBody>
      </p:sp>
      <p:sp>
        <p:nvSpPr>
          <p:cNvPr id="36" name="Rectangle 23"/>
          <p:cNvSpPr>
            <a:spLocks noChangeArrowheads="1"/>
          </p:cNvSpPr>
          <p:nvPr/>
        </p:nvSpPr>
        <p:spPr bwMode="auto">
          <a:xfrm>
            <a:off x="2695025" y="1576127"/>
            <a:ext cx="201613" cy="288925"/>
          </a:xfrm>
          <a:prstGeom prst="rect">
            <a:avLst/>
          </a:prstGeom>
          <a:solidFill>
            <a:schemeClr val="accent1"/>
          </a:solidFill>
          <a:ln w="9525">
            <a:solidFill>
              <a:schemeClr val="tx1"/>
            </a:solidFill>
            <a:miter lim="800000"/>
            <a:headEnd/>
            <a:tailEnd/>
          </a:ln>
        </p:spPr>
        <p:txBody>
          <a:bodyPr wrap="none" anchor="ctr"/>
          <a:lstStyle/>
          <a:p>
            <a:pPr algn="ctr"/>
            <a:r>
              <a:rPr lang="en-US" altLang="ko-KR"/>
              <a:t>▦</a:t>
            </a:r>
          </a:p>
        </p:txBody>
      </p:sp>
      <p:pic>
        <p:nvPicPr>
          <p:cNvPr id="37" name="Picture 24"/>
          <p:cNvPicPr>
            <a:picLocks noChangeAspect="1" noChangeArrowheads="1"/>
          </p:cNvPicPr>
          <p:nvPr/>
        </p:nvPicPr>
        <p:blipFill>
          <a:blip r:embed="rId3" cstate="print"/>
          <a:srcRect/>
          <a:stretch>
            <a:fillRect/>
          </a:stretch>
        </p:blipFill>
        <p:spPr bwMode="auto">
          <a:xfrm>
            <a:off x="1226588" y="1879339"/>
            <a:ext cx="1926083" cy="1162050"/>
          </a:xfrm>
          <a:prstGeom prst="rect">
            <a:avLst/>
          </a:prstGeom>
          <a:noFill/>
          <a:ln w="9525">
            <a:noFill/>
            <a:miter lim="800000"/>
            <a:headEnd/>
            <a:tailEnd/>
          </a:ln>
        </p:spPr>
      </p:pic>
      <p:grpSp>
        <p:nvGrpSpPr>
          <p:cNvPr id="72" name="Group 71">
            <a:extLst>
              <a:ext uri="{FF2B5EF4-FFF2-40B4-BE49-F238E27FC236}">
                <a16:creationId xmlns:a16="http://schemas.microsoft.com/office/drawing/2014/main" id="{92007BEA-E5F8-3F2C-0B00-014B526DCFA6}"/>
              </a:ext>
            </a:extLst>
          </p:cNvPr>
          <p:cNvGrpSpPr/>
          <p:nvPr/>
        </p:nvGrpSpPr>
        <p:grpSpPr>
          <a:xfrm>
            <a:off x="7239690" y="1525325"/>
            <a:ext cx="1643066" cy="1516064"/>
            <a:chOff x="7902877" y="1254620"/>
            <a:chExt cx="1643066" cy="1516064"/>
          </a:xfrm>
        </p:grpSpPr>
        <p:sp>
          <p:nvSpPr>
            <p:cNvPr id="39" name="Text Box 26"/>
            <p:cNvSpPr txBox="1">
              <a:spLocks noChangeArrowheads="1"/>
            </p:cNvSpPr>
            <p:nvPr/>
          </p:nvSpPr>
          <p:spPr bwMode="auto">
            <a:xfrm>
              <a:off x="7902877" y="1254620"/>
              <a:ext cx="577851" cy="415925"/>
            </a:xfrm>
            <a:prstGeom prst="rect">
              <a:avLst/>
            </a:prstGeom>
            <a:noFill/>
            <a:ln w="9525">
              <a:noFill/>
              <a:miter lim="800000"/>
              <a:headEnd/>
              <a:tailEnd/>
            </a:ln>
          </p:spPr>
          <p:txBody>
            <a:bodyPr wrap="square">
              <a:spAutoFit/>
            </a:bodyPr>
            <a:lstStyle/>
            <a:p>
              <a:pPr algn="r">
                <a:spcBef>
                  <a:spcPct val="50000"/>
                </a:spcBef>
              </a:pPr>
              <a:r>
                <a:rPr lang="en-PH" sz="1050" dirty="0"/>
                <a:t>classification </a:t>
              </a:r>
              <a:r>
                <a:rPr lang="en-US" altLang="ko-KR" sz="1050" b="1" dirty="0"/>
                <a:t>:</a:t>
              </a:r>
            </a:p>
          </p:txBody>
        </p:sp>
        <p:sp>
          <p:nvSpPr>
            <p:cNvPr id="40" name="Rectangle 27"/>
            <p:cNvSpPr>
              <a:spLocks noChangeArrowheads="1"/>
            </p:cNvSpPr>
            <p:nvPr/>
          </p:nvSpPr>
          <p:spPr bwMode="auto">
            <a:xfrm>
              <a:off x="8482315" y="1330820"/>
              <a:ext cx="779277" cy="288925"/>
            </a:xfrm>
            <a:prstGeom prst="rect">
              <a:avLst/>
            </a:prstGeom>
            <a:solidFill>
              <a:schemeClr val="bg1"/>
            </a:solidFill>
            <a:ln w="9525">
              <a:solidFill>
                <a:schemeClr val="tx1"/>
              </a:solidFill>
              <a:miter lim="800000"/>
              <a:headEnd/>
              <a:tailEnd/>
            </a:ln>
          </p:spPr>
          <p:txBody>
            <a:bodyPr wrap="none" anchor="ctr"/>
            <a:lstStyle/>
            <a:p>
              <a:pPr algn="ctr"/>
              <a:r>
                <a:rPr lang="en-US" sz="1200" b="1" dirty="0"/>
                <a:t>monitoring</a:t>
              </a:r>
              <a:endParaRPr lang="ko-KR" altLang="en-US" sz="1200" dirty="0"/>
            </a:p>
          </p:txBody>
        </p:sp>
        <p:sp>
          <p:nvSpPr>
            <p:cNvPr id="41" name="Rectangle 28"/>
            <p:cNvSpPr>
              <a:spLocks noChangeArrowheads="1"/>
            </p:cNvSpPr>
            <p:nvPr/>
          </p:nvSpPr>
          <p:spPr bwMode="auto">
            <a:xfrm>
              <a:off x="9261593" y="1330820"/>
              <a:ext cx="201613" cy="288925"/>
            </a:xfrm>
            <a:prstGeom prst="rect">
              <a:avLst/>
            </a:prstGeom>
            <a:solidFill>
              <a:schemeClr val="accent1"/>
            </a:solidFill>
            <a:ln w="9525">
              <a:solidFill>
                <a:schemeClr val="tx1"/>
              </a:solidFill>
              <a:miter lim="800000"/>
              <a:headEnd/>
              <a:tailEnd/>
            </a:ln>
          </p:spPr>
          <p:txBody>
            <a:bodyPr wrap="none" anchor="ctr"/>
            <a:lstStyle/>
            <a:p>
              <a:pPr algn="ctr"/>
              <a:r>
                <a:rPr lang="en-US" altLang="ko-KR" dirty="0"/>
                <a:t>▼</a:t>
              </a:r>
            </a:p>
          </p:txBody>
        </p:sp>
        <p:sp>
          <p:nvSpPr>
            <p:cNvPr id="42" name="Rectangle 29"/>
            <p:cNvSpPr>
              <a:spLocks noChangeArrowheads="1"/>
            </p:cNvSpPr>
            <p:nvPr/>
          </p:nvSpPr>
          <p:spPr bwMode="auto">
            <a:xfrm>
              <a:off x="8072540" y="1619745"/>
              <a:ext cx="1341640" cy="1150939"/>
            </a:xfrm>
            <a:prstGeom prst="rect">
              <a:avLst/>
            </a:prstGeom>
            <a:solidFill>
              <a:schemeClr val="bg1"/>
            </a:solidFill>
            <a:ln w="9525">
              <a:solidFill>
                <a:schemeClr val="tx1"/>
              </a:solidFill>
              <a:miter lim="800000"/>
              <a:headEnd/>
              <a:tailEnd/>
            </a:ln>
            <a:effectLst/>
          </p:spPr>
          <p:txBody>
            <a:bodyPr wrap="none"/>
            <a:lstStyle/>
            <a:p>
              <a:pPr>
                <a:defRPr/>
              </a:pPr>
              <a:r>
                <a:rPr lang="en-US" altLang="ko-KR" sz="1200" b="1" dirty="0">
                  <a:effectLst>
                    <a:outerShdw blurRad="38100" dist="38100" dir="2700000" algn="tl">
                      <a:srgbClr val="C0C0C0"/>
                    </a:outerShdw>
                  </a:effectLst>
                </a:rPr>
                <a:t>Monitoring</a:t>
              </a:r>
              <a:endParaRPr lang="ko-KR" altLang="en-US" sz="1200" b="1" dirty="0">
                <a:effectLst>
                  <a:outerShdw blurRad="38100" dist="38100" dir="2700000" algn="tl">
                    <a:srgbClr val="C0C0C0"/>
                  </a:outerShdw>
                </a:effectLst>
              </a:endParaRPr>
            </a:p>
            <a:p>
              <a:pPr>
                <a:defRPr/>
              </a:pPr>
              <a:r>
                <a:rPr lang="en-US" altLang="ko-KR" sz="1200" dirty="0"/>
                <a:t>Diagnosis</a:t>
              </a:r>
              <a:endParaRPr lang="ko-KR" altLang="en-US" sz="1200" dirty="0"/>
            </a:p>
            <a:p>
              <a:pPr>
                <a:defRPr/>
              </a:pPr>
              <a:r>
                <a:rPr lang="en-US" altLang="ko-KR" sz="1200" dirty="0"/>
                <a:t>Official Control</a:t>
              </a:r>
              <a:endParaRPr lang="ko-KR" altLang="en-US" sz="1200" dirty="0"/>
            </a:p>
            <a:p>
              <a:pPr>
                <a:defRPr/>
              </a:pPr>
              <a:r>
                <a:rPr lang="en-US" altLang="ko-KR" sz="1200" dirty="0"/>
                <a:t>General Control</a:t>
              </a:r>
              <a:endParaRPr lang="ko-KR" altLang="en-US" sz="1200" dirty="0"/>
            </a:p>
            <a:p>
              <a:pPr>
                <a:defRPr/>
              </a:pPr>
              <a:r>
                <a:rPr lang="en-US" altLang="ko-KR" sz="1200" dirty="0"/>
                <a:t>Emergency</a:t>
              </a:r>
              <a:r>
                <a:rPr lang="ko-KR" altLang="en-US" sz="1200" dirty="0"/>
                <a:t> </a:t>
              </a:r>
              <a:r>
                <a:rPr lang="en-US" altLang="ko-KR" sz="1200" dirty="0"/>
                <a:t>Control</a:t>
              </a:r>
            </a:p>
            <a:p>
              <a:pPr>
                <a:defRPr/>
              </a:pPr>
              <a:r>
                <a:rPr lang="en-US" altLang="ko-KR" sz="1200" dirty="0"/>
                <a:t>Reporting</a:t>
              </a:r>
              <a:endParaRPr lang="ko-KR" altLang="en-US" sz="1200" dirty="0"/>
            </a:p>
          </p:txBody>
        </p:sp>
        <p:sp>
          <p:nvSpPr>
            <p:cNvPr id="43" name="Rectangle 30"/>
            <p:cNvSpPr>
              <a:spLocks noChangeArrowheads="1"/>
            </p:cNvSpPr>
            <p:nvPr/>
          </p:nvSpPr>
          <p:spPr bwMode="auto">
            <a:xfrm>
              <a:off x="9344330" y="2481759"/>
              <a:ext cx="201613" cy="288925"/>
            </a:xfrm>
            <a:prstGeom prst="rect">
              <a:avLst/>
            </a:prstGeom>
            <a:solidFill>
              <a:schemeClr val="accent1"/>
            </a:solidFill>
            <a:ln w="9525">
              <a:solidFill>
                <a:schemeClr val="tx1"/>
              </a:solidFill>
              <a:miter lim="800000"/>
              <a:headEnd/>
              <a:tailEnd/>
            </a:ln>
          </p:spPr>
          <p:txBody>
            <a:bodyPr wrap="none" anchor="ctr"/>
            <a:lstStyle/>
            <a:p>
              <a:pPr algn="ctr"/>
              <a:r>
                <a:rPr lang="en-US" altLang="ko-KR"/>
                <a:t>▼</a:t>
              </a:r>
            </a:p>
          </p:txBody>
        </p:sp>
        <p:sp>
          <p:nvSpPr>
            <p:cNvPr id="44" name="Rectangle 31"/>
            <p:cNvSpPr>
              <a:spLocks noChangeArrowheads="1"/>
            </p:cNvSpPr>
            <p:nvPr/>
          </p:nvSpPr>
          <p:spPr bwMode="auto">
            <a:xfrm>
              <a:off x="9344330" y="1632445"/>
              <a:ext cx="201613" cy="288925"/>
            </a:xfrm>
            <a:prstGeom prst="rect">
              <a:avLst/>
            </a:prstGeom>
            <a:solidFill>
              <a:schemeClr val="accent1"/>
            </a:solidFill>
            <a:ln w="9525">
              <a:solidFill>
                <a:schemeClr val="tx1"/>
              </a:solidFill>
              <a:miter lim="800000"/>
              <a:headEnd/>
              <a:tailEnd/>
            </a:ln>
          </p:spPr>
          <p:txBody>
            <a:bodyPr wrap="none" anchor="ctr"/>
            <a:lstStyle/>
            <a:p>
              <a:pPr algn="ctr"/>
              <a:r>
                <a:rPr lang="en-US" altLang="ko-KR"/>
                <a:t>▲</a:t>
              </a:r>
            </a:p>
          </p:txBody>
        </p:sp>
        <p:sp>
          <p:nvSpPr>
            <p:cNvPr id="45" name="Rectangle 32"/>
            <p:cNvSpPr>
              <a:spLocks noChangeArrowheads="1"/>
            </p:cNvSpPr>
            <p:nvPr/>
          </p:nvSpPr>
          <p:spPr bwMode="auto">
            <a:xfrm>
              <a:off x="9344330" y="1907083"/>
              <a:ext cx="201613" cy="576263"/>
            </a:xfrm>
            <a:prstGeom prst="rect">
              <a:avLst/>
            </a:prstGeom>
            <a:solidFill>
              <a:schemeClr val="bg1"/>
            </a:solidFill>
            <a:ln w="9525">
              <a:solidFill>
                <a:schemeClr val="tx1"/>
              </a:solidFill>
              <a:miter lim="800000"/>
              <a:headEnd/>
              <a:tailEnd/>
            </a:ln>
          </p:spPr>
          <p:txBody>
            <a:bodyPr wrap="none" anchor="ctr"/>
            <a:lstStyle/>
            <a:p>
              <a:pPr algn="ctr"/>
              <a:endParaRPr lang="ko-KR" altLang="ko-KR"/>
            </a:p>
          </p:txBody>
        </p:sp>
      </p:grpSp>
      <p:sp>
        <p:nvSpPr>
          <p:cNvPr id="46" name="Text Box 33"/>
          <p:cNvSpPr txBox="1">
            <a:spLocks noChangeArrowheads="1"/>
          </p:cNvSpPr>
          <p:nvPr/>
        </p:nvSpPr>
        <p:spPr bwMode="auto">
          <a:xfrm>
            <a:off x="8942825" y="1462103"/>
            <a:ext cx="534975" cy="461665"/>
          </a:xfrm>
          <a:prstGeom prst="rect">
            <a:avLst/>
          </a:prstGeom>
          <a:noFill/>
          <a:ln w="9525">
            <a:noFill/>
            <a:miter lim="800000"/>
            <a:headEnd/>
            <a:tailEnd/>
          </a:ln>
        </p:spPr>
        <p:txBody>
          <a:bodyPr wrap="square">
            <a:spAutoFit/>
          </a:bodyPr>
          <a:lstStyle/>
          <a:p>
            <a:pPr algn="r">
              <a:spcBef>
                <a:spcPct val="50000"/>
              </a:spcBef>
            </a:pPr>
            <a:r>
              <a:rPr lang="en-PH" sz="1200" dirty="0"/>
              <a:t>condition </a:t>
            </a:r>
            <a:r>
              <a:rPr lang="en-US" altLang="ko-KR" sz="1200" b="1" dirty="0"/>
              <a:t>:</a:t>
            </a:r>
          </a:p>
        </p:txBody>
      </p:sp>
      <p:sp>
        <p:nvSpPr>
          <p:cNvPr id="47" name="Rectangle 34"/>
          <p:cNvSpPr>
            <a:spLocks noChangeArrowheads="1"/>
          </p:cNvSpPr>
          <p:nvPr/>
        </p:nvSpPr>
        <p:spPr bwMode="auto">
          <a:xfrm>
            <a:off x="9442439" y="1554733"/>
            <a:ext cx="644525" cy="288925"/>
          </a:xfrm>
          <a:prstGeom prst="rect">
            <a:avLst/>
          </a:prstGeom>
          <a:solidFill>
            <a:schemeClr val="bg1"/>
          </a:solidFill>
          <a:ln w="9525">
            <a:solidFill>
              <a:schemeClr val="tx1"/>
            </a:solidFill>
            <a:miter lim="800000"/>
            <a:headEnd/>
            <a:tailEnd/>
          </a:ln>
        </p:spPr>
        <p:txBody>
          <a:bodyPr wrap="none" anchor="ctr"/>
          <a:lstStyle/>
          <a:p>
            <a:pPr algn="ctr"/>
            <a:r>
              <a:rPr lang="en-US" sz="1200" dirty="0"/>
              <a:t>request</a:t>
            </a:r>
            <a:endParaRPr lang="ko-KR" altLang="en-US" sz="1200" dirty="0"/>
          </a:p>
        </p:txBody>
      </p:sp>
      <p:sp>
        <p:nvSpPr>
          <p:cNvPr id="48" name="Rectangle 35"/>
          <p:cNvSpPr>
            <a:spLocks noChangeArrowheads="1"/>
          </p:cNvSpPr>
          <p:nvPr/>
        </p:nvSpPr>
        <p:spPr bwMode="auto">
          <a:xfrm>
            <a:off x="10105176" y="1554733"/>
            <a:ext cx="201612" cy="288925"/>
          </a:xfrm>
          <a:prstGeom prst="rect">
            <a:avLst/>
          </a:prstGeom>
          <a:solidFill>
            <a:schemeClr val="accent1"/>
          </a:solidFill>
          <a:ln w="9525">
            <a:solidFill>
              <a:schemeClr val="tx1"/>
            </a:solidFill>
            <a:miter lim="800000"/>
            <a:headEnd/>
            <a:tailEnd/>
          </a:ln>
        </p:spPr>
        <p:txBody>
          <a:bodyPr wrap="none" anchor="ctr"/>
          <a:lstStyle/>
          <a:p>
            <a:pPr algn="ctr"/>
            <a:r>
              <a:rPr lang="en-US" altLang="ko-KR" dirty="0"/>
              <a:t>▼</a:t>
            </a:r>
          </a:p>
        </p:txBody>
      </p:sp>
      <p:sp>
        <p:nvSpPr>
          <p:cNvPr id="49" name="Rectangle 36"/>
          <p:cNvSpPr>
            <a:spLocks noChangeArrowheads="1"/>
          </p:cNvSpPr>
          <p:nvPr/>
        </p:nvSpPr>
        <p:spPr bwMode="auto">
          <a:xfrm>
            <a:off x="9135035" y="1843657"/>
            <a:ext cx="1239267" cy="1366838"/>
          </a:xfrm>
          <a:prstGeom prst="rect">
            <a:avLst/>
          </a:prstGeom>
          <a:solidFill>
            <a:schemeClr val="bg1"/>
          </a:solidFill>
          <a:ln w="9525">
            <a:solidFill>
              <a:schemeClr val="tx1"/>
            </a:solidFill>
            <a:miter lim="800000"/>
            <a:headEnd/>
            <a:tailEnd/>
          </a:ln>
          <a:effectLst/>
        </p:spPr>
        <p:txBody>
          <a:bodyPr wrap="none"/>
          <a:lstStyle/>
          <a:p>
            <a:pPr>
              <a:defRPr/>
            </a:pPr>
            <a:r>
              <a:rPr lang="en-US" altLang="ko-KR" sz="1200" b="1" dirty="0">
                <a:effectLst>
                  <a:outerShdw blurRad="38100" dist="38100" dir="2700000" algn="tl">
                    <a:srgbClr val="C0C0C0"/>
                  </a:outerShdw>
                </a:effectLst>
              </a:rPr>
              <a:t>Input</a:t>
            </a:r>
            <a:endParaRPr lang="ko-KR" altLang="en-US" sz="1200" b="1" dirty="0">
              <a:effectLst>
                <a:outerShdw blurRad="38100" dist="38100" dir="2700000" algn="tl">
                  <a:srgbClr val="C0C0C0"/>
                </a:outerShdw>
              </a:effectLst>
            </a:endParaRPr>
          </a:p>
          <a:p>
            <a:pPr>
              <a:defRPr/>
            </a:pPr>
            <a:r>
              <a:rPr lang="en-US" altLang="ko-KR" sz="1200" dirty="0"/>
              <a:t>Diagnostic</a:t>
            </a:r>
            <a:r>
              <a:rPr lang="ko-KR" altLang="en-US" sz="1200" dirty="0"/>
              <a:t> </a:t>
            </a:r>
            <a:r>
              <a:rPr lang="en-US" altLang="ko-KR" sz="1200" dirty="0"/>
              <a:t>Request</a:t>
            </a:r>
            <a:endParaRPr lang="ko-KR" altLang="en-US" sz="1200" dirty="0"/>
          </a:p>
          <a:p>
            <a:pPr>
              <a:defRPr/>
            </a:pPr>
            <a:r>
              <a:rPr lang="en-US" altLang="ko-KR" sz="1200" dirty="0"/>
              <a:t>Diagnostic</a:t>
            </a:r>
            <a:r>
              <a:rPr lang="ko-KR" altLang="en-US" sz="1200" dirty="0"/>
              <a:t> </a:t>
            </a:r>
            <a:r>
              <a:rPr lang="en-US" altLang="ko-KR" sz="1200" dirty="0" err="1"/>
              <a:t>Assgn</a:t>
            </a:r>
            <a:r>
              <a:rPr lang="en-US" altLang="ko-KR" sz="1200" dirty="0"/>
              <a:t>.</a:t>
            </a:r>
            <a:endParaRPr lang="ko-KR" altLang="en-US" sz="1200" dirty="0"/>
          </a:p>
          <a:p>
            <a:pPr>
              <a:defRPr/>
            </a:pPr>
            <a:r>
              <a:rPr lang="en-US" altLang="ko-KR" sz="1200" dirty="0"/>
              <a:t>Diagnostic</a:t>
            </a:r>
            <a:r>
              <a:rPr lang="ko-KR" altLang="en-US" sz="1200" dirty="0"/>
              <a:t> </a:t>
            </a:r>
            <a:r>
              <a:rPr lang="en-US" altLang="ko-KR" sz="1200" dirty="0"/>
              <a:t>Intake</a:t>
            </a:r>
            <a:endParaRPr lang="ko-KR" altLang="en-US" sz="1200" dirty="0"/>
          </a:p>
          <a:p>
            <a:pPr>
              <a:defRPr/>
            </a:pPr>
            <a:r>
              <a:rPr lang="en-US" altLang="ko-KR" sz="1200" dirty="0"/>
              <a:t>Notification</a:t>
            </a:r>
            <a:endParaRPr lang="ko-KR" altLang="en-US" sz="1200" dirty="0"/>
          </a:p>
          <a:p>
            <a:pPr>
              <a:defRPr/>
            </a:pPr>
            <a:r>
              <a:rPr lang="en-US" altLang="ko-KR" sz="1200" dirty="0"/>
              <a:t>Control</a:t>
            </a:r>
            <a:endParaRPr lang="ko-KR" altLang="en-US" sz="1200" dirty="0"/>
          </a:p>
          <a:p>
            <a:pPr>
              <a:defRPr/>
            </a:pPr>
            <a:r>
              <a:rPr lang="en-US" altLang="ko-KR" sz="1200" dirty="0"/>
              <a:t>Completion</a:t>
            </a:r>
            <a:endParaRPr lang="ko-KR" altLang="en-US" sz="1200" dirty="0"/>
          </a:p>
        </p:txBody>
      </p:sp>
      <p:sp>
        <p:nvSpPr>
          <p:cNvPr id="50" name="Rectangle 37"/>
          <p:cNvSpPr>
            <a:spLocks noChangeArrowheads="1"/>
          </p:cNvSpPr>
          <p:nvPr/>
        </p:nvSpPr>
        <p:spPr bwMode="auto">
          <a:xfrm>
            <a:off x="10387191" y="2921571"/>
            <a:ext cx="201612" cy="288925"/>
          </a:xfrm>
          <a:prstGeom prst="rect">
            <a:avLst/>
          </a:prstGeom>
          <a:solidFill>
            <a:schemeClr val="accent1"/>
          </a:solidFill>
          <a:ln w="9525">
            <a:solidFill>
              <a:schemeClr val="tx1"/>
            </a:solidFill>
            <a:miter lim="800000"/>
            <a:headEnd/>
            <a:tailEnd/>
          </a:ln>
        </p:spPr>
        <p:txBody>
          <a:bodyPr wrap="none" anchor="ctr"/>
          <a:lstStyle/>
          <a:p>
            <a:pPr algn="ctr"/>
            <a:r>
              <a:rPr lang="en-US" altLang="ko-KR" dirty="0"/>
              <a:t>▼</a:t>
            </a:r>
          </a:p>
        </p:txBody>
      </p:sp>
      <p:sp>
        <p:nvSpPr>
          <p:cNvPr id="51" name="Rectangle 38"/>
          <p:cNvSpPr>
            <a:spLocks noChangeArrowheads="1"/>
          </p:cNvSpPr>
          <p:nvPr/>
        </p:nvSpPr>
        <p:spPr bwMode="auto">
          <a:xfrm>
            <a:off x="10373240" y="1857128"/>
            <a:ext cx="201612" cy="288925"/>
          </a:xfrm>
          <a:prstGeom prst="rect">
            <a:avLst/>
          </a:prstGeom>
          <a:solidFill>
            <a:schemeClr val="accent1"/>
          </a:solidFill>
          <a:ln w="9525">
            <a:solidFill>
              <a:schemeClr val="tx1"/>
            </a:solidFill>
            <a:miter lim="800000"/>
            <a:headEnd/>
            <a:tailEnd/>
          </a:ln>
        </p:spPr>
        <p:txBody>
          <a:bodyPr wrap="none" anchor="ctr"/>
          <a:lstStyle/>
          <a:p>
            <a:pPr algn="ctr"/>
            <a:r>
              <a:rPr lang="en-US" altLang="ko-KR" dirty="0"/>
              <a:t>▲</a:t>
            </a:r>
          </a:p>
        </p:txBody>
      </p:sp>
      <p:sp>
        <p:nvSpPr>
          <p:cNvPr id="52" name="Rectangle 39"/>
          <p:cNvSpPr>
            <a:spLocks noChangeArrowheads="1"/>
          </p:cNvSpPr>
          <p:nvPr/>
        </p:nvSpPr>
        <p:spPr bwMode="auto">
          <a:xfrm>
            <a:off x="10369261" y="2130995"/>
            <a:ext cx="201612" cy="792162"/>
          </a:xfrm>
          <a:prstGeom prst="rect">
            <a:avLst/>
          </a:prstGeom>
          <a:solidFill>
            <a:schemeClr val="bg1"/>
          </a:solidFill>
          <a:ln w="9525">
            <a:solidFill>
              <a:schemeClr val="tx1"/>
            </a:solidFill>
            <a:miter lim="800000"/>
            <a:headEnd/>
            <a:tailEnd/>
          </a:ln>
        </p:spPr>
        <p:txBody>
          <a:bodyPr wrap="none" anchor="ctr"/>
          <a:lstStyle/>
          <a:p>
            <a:pPr algn="ctr"/>
            <a:endParaRPr lang="ko-KR" altLang="ko-KR"/>
          </a:p>
        </p:txBody>
      </p:sp>
      <p:graphicFrame>
        <p:nvGraphicFramePr>
          <p:cNvPr id="53" name="Group 144"/>
          <p:cNvGraphicFramePr>
            <a:graphicFrameLocks noGrp="1"/>
          </p:cNvGraphicFramePr>
          <p:nvPr>
            <p:extLst>
              <p:ext uri="{D42A27DB-BD31-4B8C-83A1-F6EECF244321}">
                <p14:modId xmlns:p14="http://schemas.microsoft.com/office/powerpoint/2010/main" val="2611070846"/>
              </p:ext>
            </p:extLst>
          </p:nvPr>
        </p:nvGraphicFramePr>
        <p:xfrm>
          <a:off x="999876" y="3105769"/>
          <a:ext cx="10439238" cy="2250872"/>
        </p:xfrm>
        <a:graphic>
          <a:graphicData uri="http://schemas.openxmlformats.org/drawingml/2006/table">
            <a:tbl>
              <a:tblPr/>
              <a:tblGrid>
                <a:gridCol w="417997">
                  <a:extLst>
                    <a:ext uri="{9D8B030D-6E8A-4147-A177-3AD203B41FA5}">
                      <a16:colId xmlns:a16="http://schemas.microsoft.com/office/drawing/2014/main" val="20000"/>
                    </a:ext>
                  </a:extLst>
                </a:gridCol>
                <a:gridCol w="1752624">
                  <a:extLst>
                    <a:ext uri="{9D8B030D-6E8A-4147-A177-3AD203B41FA5}">
                      <a16:colId xmlns:a16="http://schemas.microsoft.com/office/drawing/2014/main" val="20001"/>
                    </a:ext>
                  </a:extLst>
                </a:gridCol>
                <a:gridCol w="725665">
                  <a:extLst>
                    <a:ext uri="{9D8B030D-6E8A-4147-A177-3AD203B41FA5}">
                      <a16:colId xmlns:a16="http://schemas.microsoft.com/office/drawing/2014/main" val="20002"/>
                    </a:ext>
                  </a:extLst>
                </a:gridCol>
                <a:gridCol w="944283">
                  <a:extLst>
                    <a:ext uri="{9D8B030D-6E8A-4147-A177-3AD203B41FA5}">
                      <a16:colId xmlns:a16="http://schemas.microsoft.com/office/drawing/2014/main" val="20003"/>
                    </a:ext>
                  </a:extLst>
                </a:gridCol>
                <a:gridCol w="881330">
                  <a:extLst>
                    <a:ext uri="{9D8B030D-6E8A-4147-A177-3AD203B41FA5}">
                      <a16:colId xmlns:a16="http://schemas.microsoft.com/office/drawing/2014/main" val="20004"/>
                    </a:ext>
                  </a:extLst>
                </a:gridCol>
                <a:gridCol w="2327515">
                  <a:extLst>
                    <a:ext uri="{9D8B030D-6E8A-4147-A177-3AD203B41FA5}">
                      <a16:colId xmlns:a16="http://schemas.microsoft.com/office/drawing/2014/main" val="20005"/>
                    </a:ext>
                  </a:extLst>
                </a:gridCol>
                <a:gridCol w="1243305">
                  <a:extLst>
                    <a:ext uri="{9D8B030D-6E8A-4147-A177-3AD203B41FA5}">
                      <a16:colId xmlns:a16="http://schemas.microsoft.com/office/drawing/2014/main" val="20006"/>
                    </a:ext>
                  </a:extLst>
                </a:gridCol>
                <a:gridCol w="1101663">
                  <a:extLst>
                    <a:ext uri="{9D8B030D-6E8A-4147-A177-3AD203B41FA5}">
                      <a16:colId xmlns:a16="http://schemas.microsoft.com/office/drawing/2014/main" val="20007"/>
                    </a:ext>
                  </a:extLst>
                </a:gridCol>
                <a:gridCol w="1044856">
                  <a:extLst>
                    <a:ext uri="{9D8B030D-6E8A-4147-A177-3AD203B41FA5}">
                      <a16:colId xmlns:a16="http://schemas.microsoft.com/office/drawing/2014/main" val="20008"/>
                    </a:ext>
                  </a:extLst>
                </a:gridCol>
              </a:tblGrid>
              <a:tr h="312344">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000" b="1" i="0" u="none" strike="noStrike" cap="none" normalizeH="0" baseline="0" dirty="0">
                          <a:ln>
                            <a:noFill/>
                          </a:ln>
                          <a:solidFill>
                            <a:schemeClr val="tx1"/>
                          </a:solidFill>
                          <a:effectLst/>
                          <a:latin typeface="굴림" pitchFamily="50" charset="-127"/>
                          <a:ea typeface="굴림" pitchFamily="50" charset="-127"/>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lang="en-PH" sz="1000" b="1" dirty="0"/>
                        <a:t>CITY/COUNTY</a:t>
                      </a:r>
                      <a:endParaRPr kumimoji="1" lang="ko-KR" altLang="en-US" sz="1000" b="1"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lang="en-PH" sz="1050" b="1" dirty="0">
                          <a:solidFill>
                            <a:schemeClr val="tx1"/>
                          </a:solidFill>
                        </a:rPr>
                        <a:t>CROP</a:t>
                      </a:r>
                      <a:endParaRPr kumimoji="1" lang="ko-KR" altLang="en-US" sz="1050" b="1"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lang="en-PH" sz="800" b="1" dirty="0"/>
                        <a:t>CATEGORY</a:t>
                      </a:r>
                      <a:endParaRPr kumimoji="1" lang="ko-KR" altLang="en-US" sz="800" b="1"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lang="en-PH" sz="900" b="1" dirty="0"/>
                        <a:t>STATUS</a:t>
                      </a:r>
                      <a:endParaRPr kumimoji="1" lang="ko-KR" altLang="en-US" sz="900" b="1"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lang="en-PH" sz="1100" b="1" dirty="0"/>
                        <a:t>DETAILS</a:t>
                      </a:r>
                      <a:endParaRPr kumimoji="1" lang="ko-KR" altLang="en-US" sz="1100" b="1"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lang="en-PH" sz="1200" b="1" dirty="0"/>
                        <a:t>CLIENT</a:t>
                      </a:r>
                      <a:endParaRPr kumimoji="1" lang="ko-KR" altLang="en-US" sz="1200" b="1"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lang="en-PH" sz="1200" b="1" dirty="0"/>
                        <a:t>HANDLER</a:t>
                      </a:r>
                      <a:endParaRPr kumimoji="1" lang="ko-KR" altLang="en-US" sz="1200" b="1"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lang="en-PH" sz="800" b="1" dirty="0"/>
                        <a:t>VIEW DETAILS</a:t>
                      </a:r>
                      <a:endParaRPr kumimoji="1" lang="ko-KR" altLang="en-US" sz="800" b="1"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32476">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000" b="0" i="0" u="none" strike="noStrike" cap="none" normalizeH="0" baseline="0">
                          <a:ln>
                            <a:noFill/>
                          </a:ln>
                          <a:solidFill>
                            <a:schemeClr val="tx1"/>
                          </a:solidFill>
                          <a:effectLst/>
                          <a:latin typeface="굴림" pitchFamily="50" charset="-127"/>
                          <a:ea typeface="굴림" pitchFamily="50" charset="-127"/>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200" dirty="0"/>
                        <a:t>Pyeongtaek City, </a:t>
                      </a:r>
                    </a:p>
                    <a:p>
                      <a:pPr marL="0" marR="0" lvl="0" indent="0" algn="l" defTabSz="914400" rtl="0" eaLnBrk="1" fontAlgn="base" latinLnBrk="1" hangingPunct="1">
                        <a:lnSpc>
                          <a:spcPct val="100000"/>
                        </a:lnSpc>
                        <a:spcBef>
                          <a:spcPct val="20000"/>
                        </a:spcBef>
                        <a:spcAft>
                          <a:spcPct val="0"/>
                        </a:spcAft>
                        <a:buClrTx/>
                        <a:buSzTx/>
                        <a:buFontTx/>
                        <a:buNone/>
                        <a:tabLst/>
                      </a:pPr>
                      <a:r>
                        <a:rPr lang="en-PH" sz="1200" dirty="0"/>
                        <a:t>Gyeonggi Province</a:t>
                      </a:r>
                      <a:endParaRPr kumimoji="1" lang="ko-KR" altLang="en-US" sz="12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000" dirty="0"/>
                        <a:t>Pear</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000" dirty="0"/>
                        <a:t>Monitoring</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000" dirty="0"/>
                        <a:t>input</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US" sz="1000" dirty="0"/>
                        <a:t>The stem is turning black and wilting</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000" dirty="0"/>
                        <a:t>Hong Gil-dong</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endParaRPr kumimoji="1" lang="ko-KR" altLang="ko-KR"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endParaRPr kumimoji="1" lang="ko-KR" altLang="ko-KR" sz="1000" b="0" i="0" u="none" strike="noStrike" cap="none" normalizeH="0" baseline="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96436">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000" b="0" i="0" u="none" strike="noStrike" cap="none" normalizeH="0" baseline="0">
                          <a:ln>
                            <a:noFill/>
                          </a:ln>
                          <a:solidFill>
                            <a:schemeClr val="tx1"/>
                          </a:solidFill>
                          <a:effectLst/>
                          <a:latin typeface="굴림" pitchFamily="50" charset="-127"/>
                          <a:ea typeface="굴림" pitchFamily="50" charset="-127"/>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200" dirty="0" err="1"/>
                        <a:t>Yangpyeong</a:t>
                      </a:r>
                      <a:r>
                        <a:rPr lang="en-PH" sz="1200" dirty="0"/>
                        <a:t> County, </a:t>
                      </a:r>
                    </a:p>
                    <a:p>
                      <a:pPr marL="0" marR="0" lvl="0" indent="0" algn="l" defTabSz="914400" rtl="0" eaLnBrk="1" fontAlgn="base" latinLnBrk="1" hangingPunct="1">
                        <a:lnSpc>
                          <a:spcPct val="100000"/>
                        </a:lnSpc>
                        <a:spcBef>
                          <a:spcPct val="20000"/>
                        </a:spcBef>
                        <a:spcAft>
                          <a:spcPct val="0"/>
                        </a:spcAft>
                        <a:buClrTx/>
                        <a:buSzTx/>
                        <a:buFontTx/>
                        <a:buNone/>
                        <a:tabLst/>
                      </a:pPr>
                      <a:r>
                        <a:rPr lang="en-PH" sz="1200" dirty="0"/>
                        <a:t>Gyeonggi Province</a:t>
                      </a:r>
                      <a:endParaRPr kumimoji="1" lang="ko-KR" altLang="en-US" sz="12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000" dirty="0"/>
                        <a:t>Tomato</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000" dirty="0"/>
                        <a:t>Diagnosis</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000" dirty="0"/>
                        <a:t>request</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US" sz="1000" dirty="0"/>
                        <a:t>The leaves are turning yellow.</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000" dirty="0" err="1"/>
                        <a:t>Im</a:t>
                      </a:r>
                      <a:r>
                        <a:rPr lang="en-PH" sz="1000" dirty="0"/>
                        <a:t> </a:t>
                      </a:r>
                      <a:r>
                        <a:rPr lang="en-PH" sz="1000" dirty="0" err="1"/>
                        <a:t>Kkeok-jeong</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endParaRPr kumimoji="1" lang="ko-KR" altLang="ko-KR"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endParaRPr kumimoji="1" lang="ko-KR" altLang="ko-KR" sz="1000" b="0" i="0" u="none" strike="noStrike" cap="none" normalizeH="0" baseline="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78416">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000" b="0" i="0" u="none" strike="noStrike" cap="none" normalizeH="0" baseline="0">
                          <a:ln>
                            <a:noFill/>
                          </a:ln>
                          <a:solidFill>
                            <a:schemeClr val="tx1"/>
                          </a:solidFill>
                          <a:effectLst/>
                          <a:latin typeface="굴림" pitchFamily="50" charset="-127"/>
                          <a:ea typeface="굴림" pitchFamily="50" charset="-127"/>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200" dirty="0"/>
                        <a:t>Pyeongchang County,</a:t>
                      </a:r>
                    </a:p>
                    <a:p>
                      <a:pPr marL="0" marR="0" lvl="0" indent="0" algn="l" defTabSz="914400" rtl="0" eaLnBrk="1" fontAlgn="base" latinLnBrk="1" hangingPunct="1">
                        <a:lnSpc>
                          <a:spcPct val="100000"/>
                        </a:lnSpc>
                        <a:spcBef>
                          <a:spcPct val="20000"/>
                        </a:spcBef>
                        <a:spcAft>
                          <a:spcPct val="0"/>
                        </a:spcAft>
                        <a:buClrTx/>
                        <a:buSzTx/>
                        <a:buFontTx/>
                        <a:buNone/>
                        <a:tabLst/>
                      </a:pPr>
                      <a:r>
                        <a:rPr lang="en-PH" sz="1200" dirty="0"/>
                        <a:t> Gangwon Province</a:t>
                      </a:r>
                      <a:endParaRPr kumimoji="1" lang="ko-KR" altLang="en-US" sz="12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ts val="0"/>
                        </a:spcBef>
                        <a:spcAft>
                          <a:spcPct val="0"/>
                        </a:spcAft>
                        <a:buClrTx/>
                        <a:buSzTx/>
                        <a:buFontTx/>
                        <a:buNone/>
                        <a:tabLst/>
                      </a:pPr>
                      <a:r>
                        <a:rPr lang="en-PH" sz="1000" dirty="0"/>
                        <a:t>red </a:t>
                      </a:r>
                    </a:p>
                    <a:p>
                      <a:pPr marL="0" marR="0" lvl="0" indent="0" algn="l" defTabSz="914400" rtl="0" eaLnBrk="1" fontAlgn="base" latinLnBrk="1" hangingPunct="1">
                        <a:lnSpc>
                          <a:spcPct val="100000"/>
                        </a:lnSpc>
                        <a:spcBef>
                          <a:spcPts val="0"/>
                        </a:spcBef>
                        <a:spcAft>
                          <a:spcPct val="0"/>
                        </a:spcAft>
                        <a:buClrTx/>
                        <a:buSzTx/>
                        <a:buFontTx/>
                        <a:buNone/>
                        <a:tabLst/>
                      </a:pPr>
                      <a:r>
                        <a:rPr lang="en-PH" sz="1000" dirty="0"/>
                        <a:t>pepper</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000" dirty="0"/>
                        <a:t>Diagnosis</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000" dirty="0"/>
                        <a:t>distribution</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US" sz="1000" dirty="0"/>
                        <a:t>The chili peppers are rotting</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000" dirty="0"/>
                        <a:t>Lee Su-</a:t>
                      </a:r>
                      <a:r>
                        <a:rPr lang="en-PH" sz="1000" dirty="0" err="1"/>
                        <a:t>il</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000" dirty="0" err="1"/>
                        <a:t>im</a:t>
                      </a:r>
                      <a:r>
                        <a:rPr lang="en-PH" sz="1000" dirty="0"/>
                        <a:t> Soon-</a:t>
                      </a:r>
                      <a:r>
                        <a:rPr lang="en-PH" sz="1000" dirty="0" err="1"/>
                        <a:t>ae</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endParaRPr kumimoji="1" lang="ko-KR" altLang="ko-KR"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32476">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000" b="0" i="0" u="none" strike="noStrike" cap="none" normalizeH="0" baseline="0">
                          <a:ln>
                            <a:noFill/>
                          </a:ln>
                          <a:solidFill>
                            <a:schemeClr val="tx1"/>
                          </a:solidFill>
                          <a:effectLst/>
                          <a:latin typeface="굴림" pitchFamily="50" charset="-127"/>
                          <a:ea typeface="굴림" pitchFamily="50" charset="-127"/>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200" dirty="0" err="1"/>
                        <a:t>Hampyeong</a:t>
                      </a:r>
                      <a:r>
                        <a:rPr lang="en-PH" sz="1200" dirty="0"/>
                        <a:t>, South </a:t>
                      </a:r>
                      <a:r>
                        <a:rPr lang="en-PH" sz="1200" dirty="0" err="1"/>
                        <a:t>Jeolla</a:t>
                      </a:r>
                      <a:r>
                        <a:rPr lang="en-PH" sz="1200" dirty="0"/>
                        <a:t> Province</a:t>
                      </a:r>
                      <a:endParaRPr kumimoji="1" lang="ko-KR" altLang="en-US" sz="12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900" dirty="0"/>
                        <a:t>Rice plant</a:t>
                      </a:r>
                      <a:endParaRPr kumimoji="1" lang="ko-KR" altLang="en-US" sz="9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900" dirty="0"/>
                        <a:t>general pest control</a:t>
                      </a:r>
                      <a:endParaRPr kumimoji="1" lang="ko-KR" altLang="en-US" sz="9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000" dirty="0"/>
                        <a:t>disaster control</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US" sz="1000" dirty="0"/>
                        <a:t>They are chewing on (or eating) the leaves</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000" dirty="0"/>
                        <a:t>Romeo</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lang="en-PH" sz="1000" dirty="0"/>
                        <a:t>Juliet</a:t>
                      </a:r>
                      <a:endParaRPr kumimoji="1" lang="ko-KR" altLang="en-US"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endParaRPr kumimoji="1" lang="ko-KR" altLang="ko-KR" sz="1000" b="0" i="0" u="none" strike="noStrike" cap="none" normalizeH="0" baseline="0" dirty="0">
                        <a:ln>
                          <a:noFill/>
                        </a:ln>
                        <a:solidFill>
                          <a:schemeClr val="tx1"/>
                        </a:solidFill>
                        <a:effectLst/>
                        <a:latin typeface="굴림" pitchFamily="50" charset="-127"/>
                        <a:ea typeface="굴림"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sp>
        <p:nvSpPr>
          <p:cNvPr id="54" name="Rectangle 102"/>
          <p:cNvSpPr>
            <a:spLocks noChangeArrowheads="1"/>
          </p:cNvSpPr>
          <p:nvPr/>
        </p:nvSpPr>
        <p:spPr bwMode="auto">
          <a:xfrm>
            <a:off x="10689676" y="1899976"/>
            <a:ext cx="719137" cy="287337"/>
          </a:xfrm>
          <a:prstGeom prst="rect">
            <a:avLst/>
          </a:prstGeom>
          <a:solidFill>
            <a:srgbClr val="C0C0C0"/>
          </a:solidFill>
          <a:ln w="9525">
            <a:noFill/>
            <a:miter lim="800000"/>
            <a:headEnd/>
            <a:tailEnd/>
          </a:ln>
          <a:effectLst>
            <a:outerShdw dist="35921" dir="2700000" algn="ctr" rotWithShape="0">
              <a:schemeClr val="bg2"/>
            </a:outerShdw>
          </a:effectLst>
        </p:spPr>
        <p:txBody>
          <a:bodyPr wrap="none" anchor="ctr"/>
          <a:lstStyle/>
          <a:p>
            <a:pPr algn="ctr">
              <a:defRPr/>
            </a:pPr>
            <a:r>
              <a:rPr lang="en-US" altLang="ko-KR" sz="1200" b="1" dirty="0"/>
              <a:t>Search</a:t>
            </a:r>
            <a:endParaRPr lang="ko-KR" altLang="en-US" sz="1200" b="1" dirty="0"/>
          </a:p>
        </p:txBody>
      </p:sp>
      <p:sp>
        <p:nvSpPr>
          <p:cNvPr id="55" name="Rectangle 103"/>
          <p:cNvSpPr>
            <a:spLocks noChangeArrowheads="1"/>
          </p:cNvSpPr>
          <p:nvPr/>
        </p:nvSpPr>
        <p:spPr bwMode="auto">
          <a:xfrm>
            <a:off x="10689676" y="2260337"/>
            <a:ext cx="719137" cy="287338"/>
          </a:xfrm>
          <a:prstGeom prst="rect">
            <a:avLst/>
          </a:prstGeom>
          <a:solidFill>
            <a:srgbClr val="C0C0C0"/>
          </a:solidFill>
          <a:ln w="9525">
            <a:noFill/>
            <a:miter lim="800000"/>
            <a:headEnd/>
            <a:tailEnd/>
          </a:ln>
          <a:effectLst>
            <a:outerShdw dist="35921" dir="2700000" algn="ctr" rotWithShape="0">
              <a:schemeClr val="bg2"/>
            </a:outerShdw>
          </a:effectLst>
        </p:spPr>
        <p:txBody>
          <a:bodyPr wrap="none" anchor="ctr"/>
          <a:lstStyle/>
          <a:p>
            <a:pPr algn="ctr">
              <a:defRPr/>
            </a:pPr>
            <a:r>
              <a:rPr lang="en-US" altLang="ko-KR" sz="1200" b="1" dirty="0"/>
              <a:t>Enter</a:t>
            </a:r>
            <a:endParaRPr lang="ko-KR" altLang="en-US" sz="1200" b="1" dirty="0"/>
          </a:p>
        </p:txBody>
      </p:sp>
      <p:sp>
        <p:nvSpPr>
          <p:cNvPr id="56" name="Rectangle 104"/>
          <p:cNvSpPr>
            <a:spLocks noChangeArrowheads="1"/>
          </p:cNvSpPr>
          <p:nvPr/>
        </p:nvSpPr>
        <p:spPr bwMode="auto">
          <a:xfrm>
            <a:off x="10595401" y="3567355"/>
            <a:ext cx="719138" cy="215900"/>
          </a:xfrm>
          <a:prstGeom prst="rect">
            <a:avLst/>
          </a:prstGeom>
          <a:solidFill>
            <a:srgbClr val="C0C0C0"/>
          </a:solidFill>
          <a:ln w="9525">
            <a:noFill/>
            <a:miter lim="800000"/>
            <a:headEnd/>
            <a:tailEnd/>
          </a:ln>
          <a:effectLst>
            <a:outerShdw dist="35921" dir="2700000" algn="ctr" rotWithShape="0">
              <a:schemeClr val="bg2"/>
            </a:outerShdw>
          </a:effectLst>
        </p:spPr>
        <p:txBody>
          <a:bodyPr wrap="none" anchor="ctr"/>
          <a:lstStyle/>
          <a:p>
            <a:pPr algn="ctr">
              <a:defRPr/>
            </a:pPr>
            <a:r>
              <a:rPr lang="en-PH" sz="1200" dirty="0"/>
              <a:t>looking</a:t>
            </a:r>
            <a:endParaRPr lang="ko-KR" altLang="en-US" sz="1200" b="1" dirty="0"/>
          </a:p>
        </p:txBody>
      </p:sp>
      <p:sp>
        <p:nvSpPr>
          <p:cNvPr id="57" name="Rectangle 105"/>
          <p:cNvSpPr>
            <a:spLocks noChangeArrowheads="1"/>
          </p:cNvSpPr>
          <p:nvPr/>
        </p:nvSpPr>
        <p:spPr bwMode="auto">
          <a:xfrm>
            <a:off x="10611318" y="4056468"/>
            <a:ext cx="719137" cy="215900"/>
          </a:xfrm>
          <a:prstGeom prst="rect">
            <a:avLst/>
          </a:prstGeom>
          <a:solidFill>
            <a:srgbClr val="C0C0C0"/>
          </a:solidFill>
          <a:ln w="9525">
            <a:noFill/>
            <a:miter lim="800000"/>
            <a:headEnd/>
            <a:tailEnd/>
          </a:ln>
          <a:effectLst>
            <a:outerShdw dist="35921" dir="2700000" algn="ctr" rotWithShape="0">
              <a:schemeClr val="bg2"/>
            </a:outerShdw>
          </a:effectLst>
        </p:spPr>
        <p:txBody>
          <a:bodyPr wrap="none" anchor="ctr"/>
          <a:lstStyle/>
          <a:p>
            <a:pPr algn="ctr">
              <a:defRPr/>
            </a:pPr>
            <a:r>
              <a:rPr lang="en-PH" sz="1200" dirty="0"/>
              <a:t>looking</a:t>
            </a:r>
            <a:endParaRPr lang="ko-KR" altLang="en-US" sz="1200" b="1" dirty="0"/>
          </a:p>
        </p:txBody>
      </p:sp>
      <p:sp>
        <p:nvSpPr>
          <p:cNvPr id="58" name="Rectangle 106"/>
          <p:cNvSpPr>
            <a:spLocks noChangeArrowheads="1"/>
          </p:cNvSpPr>
          <p:nvPr/>
        </p:nvSpPr>
        <p:spPr bwMode="auto">
          <a:xfrm>
            <a:off x="10611318" y="4527841"/>
            <a:ext cx="719137" cy="215900"/>
          </a:xfrm>
          <a:prstGeom prst="rect">
            <a:avLst/>
          </a:prstGeom>
          <a:solidFill>
            <a:srgbClr val="C0C0C0"/>
          </a:solidFill>
          <a:ln w="9525">
            <a:noFill/>
            <a:miter lim="800000"/>
            <a:headEnd/>
            <a:tailEnd/>
          </a:ln>
          <a:effectLst>
            <a:outerShdw dist="35921" dir="2700000" algn="ctr" rotWithShape="0">
              <a:schemeClr val="bg2"/>
            </a:outerShdw>
          </a:effectLst>
        </p:spPr>
        <p:txBody>
          <a:bodyPr wrap="none" anchor="ctr"/>
          <a:lstStyle/>
          <a:p>
            <a:pPr algn="ctr">
              <a:defRPr/>
            </a:pPr>
            <a:r>
              <a:rPr lang="en-PH" sz="1200" dirty="0"/>
              <a:t>looking</a:t>
            </a:r>
            <a:endParaRPr lang="ko-KR" altLang="en-US" sz="1200" b="1" dirty="0"/>
          </a:p>
        </p:txBody>
      </p:sp>
      <p:sp>
        <p:nvSpPr>
          <p:cNvPr id="59" name="Rectangle 107"/>
          <p:cNvSpPr>
            <a:spLocks noChangeArrowheads="1"/>
          </p:cNvSpPr>
          <p:nvPr/>
        </p:nvSpPr>
        <p:spPr bwMode="auto">
          <a:xfrm>
            <a:off x="10611318" y="5045366"/>
            <a:ext cx="719138" cy="215900"/>
          </a:xfrm>
          <a:prstGeom prst="rect">
            <a:avLst/>
          </a:prstGeom>
          <a:solidFill>
            <a:srgbClr val="C0C0C0"/>
          </a:solidFill>
          <a:ln w="9525">
            <a:noFill/>
            <a:miter lim="800000"/>
            <a:headEnd/>
            <a:tailEnd/>
          </a:ln>
          <a:effectLst>
            <a:outerShdw dist="35921" dir="2700000" algn="ctr" rotWithShape="0">
              <a:schemeClr val="bg2"/>
            </a:outerShdw>
          </a:effectLst>
        </p:spPr>
        <p:txBody>
          <a:bodyPr wrap="none" anchor="ctr"/>
          <a:lstStyle/>
          <a:p>
            <a:pPr algn="ctr">
              <a:defRPr/>
            </a:pPr>
            <a:r>
              <a:rPr lang="en-PH" sz="1200" dirty="0"/>
              <a:t>looking</a:t>
            </a:r>
            <a:endParaRPr lang="ko-KR" altLang="en-US" sz="1200" b="1" dirty="0"/>
          </a:p>
        </p:txBody>
      </p:sp>
      <p:sp>
        <p:nvSpPr>
          <p:cNvPr id="60" name="Text Box 111"/>
          <p:cNvSpPr txBox="1">
            <a:spLocks noChangeArrowheads="1"/>
          </p:cNvSpPr>
          <p:nvPr/>
        </p:nvSpPr>
        <p:spPr bwMode="auto">
          <a:xfrm>
            <a:off x="1936347" y="1107575"/>
            <a:ext cx="8877102" cy="369332"/>
          </a:xfrm>
          <a:prstGeom prst="rect">
            <a:avLst/>
          </a:prstGeom>
          <a:noFill/>
          <a:ln w="9525">
            <a:noFill/>
            <a:miter lim="800000"/>
            <a:headEnd/>
            <a:tailEnd/>
          </a:ln>
          <a:effectLst/>
        </p:spPr>
        <p:txBody>
          <a:bodyPr wrap="square">
            <a:spAutoFit/>
          </a:bodyPr>
          <a:lstStyle/>
          <a:p>
            <a:pPr>
              <a:spcBef>
                <a:spcPct val="50000"/>
              </a:spcBef>
              <a:defRPr/>
            </a:pPr>
            <a:r>
              <a:rPr lang="en-US" altLang="ko-KR" b="1" dirty="0">
                <a:effectLst>
                  <a:outerShdw blurRad="38100" dist="38100" dir="2700000" algn="tl">
                    <a:srgbClr val="C0C0C0"/>
                  </a:outerShdw>
                </a:effectLst>
              </a:rPr>
              <a:t>Comprehensive status of pest control/prevention - Input function &amp; Detailed view function</a:t>
            </a:r>
            <a:endParaRPr lang="ko-KR" altLang="en-US" b="1" dirty="0">
              <a:effectLst>
                <a:outerShdw blurRad="38100" dist="38100" dir="2700000" algn="tl">
                  <a:srgbClr val="C0C0C0"/>
                </a:outerShdw>
              </a:effectLst>
            </a:endParaRPr>
          </a:p>
        </p:txBody>
      </p:sp>
      <p:sp>
        <p:nvSpPr>
          <p:cNvPr id="61" name="AutoShape 134"/>
          <p:cNvSpPr>
            <a:spLocks noChangeArrowheads="1"/>
          </p:cNvSpPr>
          <p:nvPr/>
        </p:nvSpPr>
        <p:spPr bwMode="auto">
          <a:xfrm>
            <a:off x="1308848" y="5377155"/>
            <a:ext cx="9884066" cy="1202771"/>
          </a:xfrm>
          <a:prstGeom prst="wedgeRectCallout">
            <a:avLst>
              <a:gd name="adj1" fmla="val 33954"/>
              <a:gd name="adj2" fmla="val -65269"/>
            </a:avLst>
          </a:prstGeom>
          <a:solidFill>
            <a:schemeClr val="accent1"/>
          </a:solidFill>
          <a:ln w="9525">
            <a:solidFill>
              <a:schemeClr val="tx1"/>
            </a:solidFill>
            <a:miter lim="800000"/>
            <a:headEnd/>
            <a:tailEnd/>
          </a:ln>
        </p:spPr>
        <p:txBody>
          <a:bodyPr/>
          <a:lstStyle/>
          <a:p>
            <a:pPr algn="ctr"/>
            <a:endParaRPr lang="ko-KR" altLang="ko-KR"/>
          </a:p>
        </p:txBody>
      </p:sp>
      <p:sp>
        <p:nvSpPr>
          <p:cNvPr id="62" name="Rectangle 109"/>
          <p:cNvSpPr>
            <a:spLocks noChangeArrowheads="1"/>
          </p:cNvSpPr>
          <p:nvPr/>
        </p:nvSpPr>
        <p:spPr bwMode="auto">
          <a:xfrm>
            <a:off x="1694329" y="5420018"/>
            <a:ext cx="7771383" cy="799545"/>
          </a:xfrm>
          <a:prstGeom prst="rect">
            <a:avLst/>
          </a:prstGeom>
          <a:solidFill>
            <a:schemeClr val="bg1"/>
          </a:solidFill>
          <a:ln w="9525">
            <a:solidFill>
              <a:schemeClr val="tx1"/>
            </a:solidFill>
            <a:miter lim="800000"/>
            <a:headEnd/>
            <a:tailEnd/>
          </a:ln>
        </p:spPr>
        <p:txBody>
          <a:bodyPr anchor="ctr"/>
          <a:lstStyle/>
          <a:p>
            <a:r>
              <a:rPr lang="en-US" sz="1500" dirty="0"/>
              <a:t>Initially, yellow or brown blight symptoms appear on some parts of the leaf surface, which gradually change to dark brown or black. Yellow bands are present around the lesions.</a:t>
            </a:r>
            <a:endParaRPr lang="ko-KR" altLang="en-US" sz="1500" dirty="0"/>
          </a:p>
        </p:txBody>
      </p:sp>
      <p:pic>
        <p:nvPicPr>
          <p:cNvPr id="63" name="Picture 110"/>
          <p:cNvPicPr>
            <a:picLocks noChangeAspect="1" noChangeArrowheads="1"/>
          </p:cNvPicPr>
          <p:nvPr/>
        </p:nvPicPr>
        <p:blipFill>
          <a:blip r:embed="rId4" cstate="print"/>
          <a:srcRect/>
          <a:stretch>
            <a:fillRect/>
          </a:stretch>
        </p:blipFill>
        <p:spPr bwMode="auto">
          <a:xfrm>
            <a:off x="9556984" y="5420017"/>
            <a:ext cx="1511300" cy="792162"/>
          </a:xfrm>
          <a:prstGeom prst="rect">
            <a:avLst/>
          </a:prstGeom>
          <a:noFill/>
          <a:ln w="9525">
            <a:noFill/>
            <a:miter lim="800000"/>
            <a:headEnd/>
            <a:tailEnd/>
          </a:ln>
        </p:spPr>
      </p:pic>
      <p:sp>
        <p:nvSpPr>
          <p:cNvPr id="64" name="Rectangle 130"/>
          <p:cNvSpPr>
            <a:spLocks noChangeArrowheads="1"/>
          </p:cNvSpPr>
          <p:nvPr/>
        </p:nvSpPr>
        <p:spPr bwMode="auto">
          <a:xfrm>
            <a:off x="8634401" y="6259794"/>
            <a:ext cx="719137" cy="287338"/>
          </a:xfrm>
          <a:prstGeom prst="rect">
            <a:avLst/>
          </a:prstGeom>
          <a:solidFill>
            <a:srgbClr val="C0C0C0"/>
          </a:solidFill>
          <a:ln w="9525">
            <a:noFill/>
            <a:miter lim="800000"/>
            <a:headEnd/>
            <a:tailEnd/>
          </a:ln>
          <a:effectLst>
            <a:outerShdw dist="35921" dir="2700000" algn="ctr" rotWithShape="0">
              <a:schemeClr val="bg2"/>
            </a:outerShdw>
          </a:effectLst>
        </p:spPr>
        <p:txBody>
          <a:bodyPr wrap="none" anchor="ctr"/>
          <a:lstStyle/>
          <a:p>
            <a:pPr algn="ctr">
              <a:defRPr/>
            </a:pPr>
            <a:r>
              <a:rPr lang="en-PH" altLang="ko-KR" sz="1400" b="1" dirty="0"/>
              <a:t>SAVE</a:t>
            </a:r>
            <a:endParaRPr lang="ko-KR" altLang="en-US" sz="1400" b="1" dirty="0"/>
          </a:p>
        </p:txBody>
      </p:sp>
      <p:sp>
        <p:nvSpPr>
          <p:cNvPr id="65" name="Rectangle 132"/>
          <p:cNvSpPr>
            <a:spLocks noChangeArrowheads="1"/>
          </p:cNvSpPr>
          <p:nvPr/>
        </p:nvSpPr>
        <p:spPr bwMode="auto">
          <a:xfrm>
            <a:off x="9826075" y="6249725"/>
            <a:ext cx="863600" cy="273050"/>
          </a:xfrm>
          <a:prstGeom prst="rect">
            <a:avLst/>
          </a:prstGeom>
          <a:solidFill>
            <a:srgbClr val="C0C0C0"/>
          </a:solidFill>
          <a:ln w="9525">
            <a:noFill/>
            <a:miter lim="800000"/>
            <a:headEnd/>
            <a:tailEnd/>
          </a:ln>
          <a:effectLst>
            <a:outerShdw dist="35921" dir="2700000" algn="ctr" rotWithShape="0">
              <a:schemeClr val="bg2"/>
            </a:outerShdw>
          </a:effectLst>
        </p:spPr>
        <p:txBody>
          <a:bodyPr wrap="none" anchor="ctr"/>
          <a:lstStyle/>
          <a:p>
            <a:pPr algn="ctr">
              <a:defRPr/>
            </a:pPr>
            <a:r>
              <a:rPr lang="en-PH" altLang="ko-KR" sz="1100" b="1" dirty="0"/>
              <a:t>Upload a photo</a:t>
            </a:r>
            <a:endParaRPr lang="ko-KR" altLang="en-US" sz="1100" b="1" dirty="0"/>
          </a:p>
        </p:txBody>
      </p:sp>
      <p:sp>
        <p:nvSpPr>
          <p:cNvPr id="66" name="Rectangle 145"/>
          <p:cNvSpPr>
            <a:spLocks noChangeArrowheads="1"/>
          </p:cNvSpPr>
          <p:nvPr/>
        </p:nvSpPr>
        <p:spPr bwMode="auto">
          <a:xfrm>
            <a:off x="9377596" y="3435810"/>
            <a:ext cx="935038" cy="422045"/>
          </a:xfrm>
          <a:prstGeom prst="rect">
            <a:avLst/>
          </a:prstGeom>
          <a:solidFill>
            <a:srgbClr val="C0C0C0"/>
          </a:solidFill>
          <a:ln w="9525">
            <a:noFill/>
            <a:miter lim="800000"/>
            <a:headEnd/>
            <a:tailEnd/>
          </a:ln>
          <a:effectLst>
            <a:outerShdw dist="35921" dir="2700000" algn="ctr" rotWithShape="0">
              <a:schemeClr val="bg2"/>
            </a:outerShdw>
          </a:effectLst>
        </p:spPr>
        <p:txBody>
          <a:bodyPr wrap="none" anchor="ctr"/>
          <a:lstStyle/>
          <a:p>
            <a:pPr algn="ctr">
              <a:defRPr/>
            </a:pPr>
            <a:r>
              <a:rPr lang="en-US" sz="1100" dirty="0"/>
              <a:t>designation </a:t>
            </a:r>
          </a:p>
          <a:p>
            <a:pPr algn="ctr">
              <a:defRPr/>
            </a:pPr>
            <a:r>
              <a:rPr lang="en-US" sz="1100" dirty="0"/>
              <a:t>of a person </a:t>
            </a:r>
          </a:p>
          <a:p>
            <a:pPr algn="ctr">
              <a:defRPr/>
            </a:pPr>
            <a:r>
              <a:rPr lang="en-US" sz="1100" dirty="0"/>
              <a:t>in charge</a:t>
            </a:r>
            <a:endParaRPr lang="ko-KR" altLang="en-US" sz="1100" b="1" dirty="0"/>
          </a:p>
        </p:txBody>
      </p:sp>
      <p:sp>
        <p:nvSpPr>
          <p:cNvPr id="67" name="Rectangle 146"/>
          <p:cNvSpPr>
            <a:spLocks noChangeArrowheads="1"/>
          </p:cNvSpPr>
          <p:nvPr/>
        </p:nvSpPr>
        <p:spPr bwMode="auto">
          <a:xfrm>
            <a:off x="9377596" y="3947634"/>
            <a:ext cx="935038" cy="422536"/>
          </a:xfrm>
          <a:prstGeom prst="rect">
            <a:avLst/>
          </a:prstGeom>
          <a:solidFill>
            <a:srgbClr val="C0C0C0"/>
          </a:solidFill>
          <a:ln w="9525">
            <a:noFill/>
            <a:miter lim="800000"/>
            <a:headEnd/>
            <a:tailEnd/>
          </a:ln>
          <a:effectLst>
            <a:outerShdw dist="35921" dir="2700000" algn="ctr" rotWithShape="0">
              <a:schemeClr val="bg2"/>
            </a:outerShdw>
          </a:effectLst>
        </p:spPr>
        <p:txBody>
          <a:bodyPr wrap="none" anchor="ctr"/>
          <a:lstStyle/>
          <a:p>
            <a:pPr algn="ctr">
              <a:defRPr/>
            </a:pPr>
            <a:r>
              <a:rPr lang="en-US" sz="1100" dirty="0"/>
              <a:t>Assigning a</a:t>
            </a:r>
          </a:p>
          <a:p>
            <a:pPr algn="ctr">
              <a:defRPr/>
            </a:pPr>
            <a:r>
              <a:rPr lang="en-US" sz="1100" dirty="0"/>
              <a:t> person in charge</a:t>
            </a:r>
            <a:endParaRPr lang="ko-KR" altLang="en-US" sz="1100" b="1" dirty="0"/>
          </a:p>
        </p:txBody>
      </p:sp>
      <p:sp>
        <p:nvSpPr>
          <p:cNvPr id="68" name="TextBox 67">
            <a:extLst>
              <a:ext uri="{FF2B5EF4-FFF2-40B4-BE49-F238E27FC236}">
                <a16:creationId xmlns:a16="http://schemas.microsoft.com/office/drawing/2014/main" id="{9829EE8E-C8B2-E9A4-3EB6-7E031242A373}"/>
              </a:ext>
            </a:extLst>
          </p:cNvPr>
          <p:cNvSpPr txBox="1"/>
          <p:nvPr/>
        </p:nvSpPr>
        <p:spPr>
          <a:xfrm>
            <a:off x="-111817" y="19558"/>
            <a:ext cx="12519404" cy="769441"/>
          </a:xfrm>
          <a:prstGeom prst="rect">
            <a:avLst/>
          </a:prstGeom>
          <a:noFill/>
        </p:spPr>
        <p:txBody>
          <a:bodyPr wrap="square">
            <a:spAutoFit/>
          </a:bodyPr>
          <a:lstStyle/>
          <a:p>
            <a:pPr algn="ctr"/>
            <a:r>
              <a:rPr lang="en-US" altLang="ko-KR" sz="2000" b="1" dirty="0"/>
              <a:t>IMPORTANT RESEARCH AND DEVELOPMENT CASES RELATED TO KAIS (</a:t>
            </a:r>
            <a:r>
              <a:rPr lang="en-US" altLang="ko-KR" sz="2400" b="1" dirty="0">
                <a:solidFill>
                  <a:srgbClr val="FA0000"/>
                </a:solidFill>
              </a:rPr>
              <a:t>KOREA'S PEST CONTROL SYSTEM </a:t>
            </a:r>
            <a:r>
              <a:rPr lang="en-US" altLang="ko-KR" sz="2000" b="1" dirty="0"/>
              <a:t>- IMPLEMENTATION PLAN FOR KEY TASKS - PLAN - PERSONNEL - BUDGET)</a:t>
            </a:r>
            <a:endParaRPr lang="ko-KR" altLang="en-US" sz="2000" b="1" dirty="0"/>
          </a:p>
        </p:txBody>
      </p:sp>
    </p:spTree>
    <p:extLst>
      <p:ext uri="{BB962C8B-B14F-4D97-AF65-F5344CB8AC3E}">
        <p14:creationId xmlns:p14="http://schemas.microsoft.com/office/powerpoint/2010/main" val="28719598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76670-1AA9-43AD-4553-AA4F2D8AA84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B12B4BF-810A-71D8-DF3C-532AC649927D}"/>
              </a:ext>
            </a:extLst>
          </p:cNvPr>
          <p:cNvSpPr/>
          <p:nvPr/>
        </p:nvSpPr>
        <p:spPr>
          <a:xfrm>
            <a:off x="5675840" y="5617918"/>
            <a:ext cx="4552889" cy="4001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2D8C2DA-383E-7C7D-2332-1693A79A1F76}"/>
              </a:ext>
            </a:extLst>
          </p:cNvPr>
          <p:cNvSpPr/>
          <p:nvPr/>
        </p:nvSpPr>
        <p:spPr>
          <a:xfrm>
            <a:off x="839048" y="5558118"/>
            <a:ext cx="4481383" cy="4001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72B96EE-250C-5D3F-F04D-F6F82096219B}"/>
              </a:ext>
            </a:extLst>
          </p:cNvPr>
          <p:cNvSpPr txBox="1"/>
          <p:nvPr/>
        </p:nvSpPr>
        <p:spPr>
          <a:xfrm>
            <a:off x="446416" y="111530"/>
            <a:ext cx="11584217" cy="400110"/>
          </a:xfrm>
          <a:prstGeom prst="rect">
            <a:avLst/>
          </a:prstGeom>
          <a:noFill/>
        </p:spPr>
        <p:txBody>
          <a:bodyPr wrap="square" rtlCol="0">
            <a:spAutoFit/>
          </a:bodyPr>
          <a:lstStyle/>
          <a:p>
            <a:r>
              <a:rPr lang="en-US" sz="2000" b="1" dirty="0"/>
              <a:t>(Derivation and Improvement of Strategic Information System for the Rice Value Chain in the Philippines)</a:t>
            </a:r>
            <a:endParaRPr lang="ko-KR" altLang="en-US" sz="2000" b="1" dirty="0"/>
          </a:p>
        </p:txBody>
      </p:sp>
      <p:sp>
        <p:nvSpPr>
          <p:cNvPr id="3" name="TextBox 2">
            <a:extLst>
              <a:ext uri="{FF2B5EF4-FFF2-40B4-BE49-F238E27FC236}">
                <a16:creationId xmlns:a16="http://schemas.microsoft.com/office/drawing/2014/main" id="{948DCA4C-6121-7A74-676E-DA838CC3B60C}"/>
              </a:ext>
            </a:extLst>
          </p:cNvPr>
          <p:cNvSpPr txBox="1"/>
          <p:nvPr/>
        </p:nvSpPr>
        <p:spPr>
          <a:xfrm>
            <a:off x="839048" y="5589681"/>
            <a:ext cx="4481383" cy="369332"/>
          </a:xfrm>
          <a:prstGeom prst="rect">
            <a:avLst/>
          </a:prstGeom>
          <a:noFill/>
        </p:spPr>
        <p:txBody>
          <a:bodyPr wrap="square" rtlCol="0">
            <a:spAutoFit/>
          </a:bodyPr>
          <a:lstStyle/>
          <a:p>
            <a:r>
              <a:rPr lang="en-US" dirty="0">
                <a:solidFill>
                  <a:schemeClr val="bg1"/>
                </a:solidFill>
              </a:rPr>
              <a:t>What should we take as a lesson from failure?</a:t>
            </a:r>
            <a:endParaRPr lang="ko-KR" altLang="en-US" dirty="0">
              <a:solidFill>
                <a:schemeClr val="bg1"/>
              </a:solidFill>
            </a:endParaRPr>
          </a:p>
        </p:txBody>
      </p:sp>
      <p:sp>
        <p:nvSpPr>
          <p:cNvPr id="4" name="TextBox 3">
            <a:extLst>
              <a:ext uri="{FF2B5EF4-FFF2-40B4-BE49-F238E27FC236}">
                <a16:creationId xmlns:a16="http://schemas.microsoft.com/office/drawing/2014/main" id="{C7701442-CDFF-53B9-0D6A-8FD694971E52}"/>
              </a:ext>
            </a:extLst>
          </p:cNvPr>
          <p:cNvSpPr txBox="1"/>
          <p:nvPr/>
        </p:nvSpPr>
        <p:spPr>
          <a:xfrm>
            <a:off x="5675840" y="5635848"/>
            <a:ext cx="4481383" cy="369332"/>
          </a:xfrm>
          <a:prstGeom prst="rect">
            <a:avLst/>
          </a:prstGeom>
          <a:noFill/>
        </p:spPr>
        <p:txBody>
          <a:bodyPr wrap="square" rtlCol="0">
            <a:spAutoFit/>
          </a:bodyPr>
          <a:lstStyle/>
          <a:p>
            <a:r>
              <a:rPr lang="en-US" dirty="0">
                <a:solidFill>
                  <a:schemeClr val="bg1"/>
                </a:solidFill>
              </a:rPr>
              <a:t>What should we benchmark?</a:t>
            </a:r>
            <a:endParaRPr lang="en-US" altLang="ko-KR" b="1" dirty="0">
              <a:solidFill>
                <a:schemeClr val="bg1"/>
              </a:solidFill>
            </a:endParaRPr>
          </a:p>
        </p:txBody>
      </p:sp>
      <p:pic>
        <p:nvPicPr>
          <p:cNvPr id="5" name="Picture 1">
            <a:extLst>
              <a:ext uri="{FF2B5EF4-FFF2-40B4-BE49-F238E27FC236}">
                <a16:creationId xmlns:a16="http://schemas.microsoft.com/office/drawing/2014/main" id="{9D4DD6A8-739C-D083-A02B-9B7858641927}"/>
              </a:ext>
            </a:extLst>
          </p:cNvPr>
          <p:cNvPicPr>
            <a:picLocks noChangeAspect="1"/>
          </p:cNvPicPr>
          <p:nvPr/>
        </p:nvPicPr>
        <p:blipFill>
          <a:blip r:embed="rId2"/>
          <a:stretch>
            <a:fillRect/>
          </a:stretch>
        </p:blipFill>
        <p:spPr>
          <a:xfrm>
            <a:off x="1953847" y="543203"/>
            <a:ext cx="7317890" cy="4919385"/>
          </a:xfrm>
          <a:prstGeom prst="rect">
            <a:avLst/>
          </a:prstGeom>
          <a:noFill/>
          <a:ln>
            <a:noFill/>
          </a:ln>
          <a:effectLst/>
        </p:spPr>
      </p:pic>
      <p:sp>
        <p:nvSpPr>
          <p:cNvPr id="6" name="Rectangle 5">
            <a:extLst>
              <a:ext uri="{FF2B5EF4-FFF2-40B4-BE49-F238E27FC236}">
                <a16:creationId xmlns:a16="http://schemas.microsoft.com/office/drawing/2014/main" id="{24238A5E-78C6-41AB-980E-0D841926EB17}"/>
              </a:ext>
            </a:extLst>
          </p:cNvPr>
          <p:cNvSpPr/>
          <p:nvPr/>
        </p:nvSpPr>
        <p:spPr>
          <a:xfrm>
            <a:off x="842682" y="5558118"/>
            <a:ext cx="4481383" cy="1066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83A634F-C848-ADEA-5283-AD5657C2BAC2}"/>
              </a:ext>
            </a:extLst>
          </p:cNvPr>
          <p:cNvSpPr/>
          <p:nvPr/>
        </p:nvSpPr>
        <p:spPr>
          <a:xfrm>
            <a:off x="5675840" y="5618723"/>
            <a:ext cx="4558676" cy="9455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6C666AD-DBF4-7582-A749-6BC5037E89F7}"/>
              </a:ext>
            </a:extLst>
          </p:cNvPr>
          <p:cNvSpPr txBox="1"/>
          <p:nvPr/>
        </p:nvSpPr>
        <p:spPr>
          <a:xfrm>
            <a:off x="588125" y="511640"/>
            <a:ext cx="6097384" cy="369332"/>
          </a:xfrm>
          <a:prstGeom prst="rect">
            <a:avLst/>
          </a:prstGeom>
          <a:noFill/>
        </p:spPr>
        <p:txBody>
          <a:bodyPr wrap="square">
            <a:spAutoFit/>
          </a:bodyPr>
          <a:lstStyle/>
          <a:p>
            <a:r>
              <a:rPr lang="en-US" altLang="ko-KR" sz="1800" b="1" dirty="0">
                <a:solidFill>
                  <a:srgbClr val="FF0000"/>
                </a:solidFill>
              </a:rPr>
              <a:t>X</a:t>
            </a:r>
            <a:endParaRPr lang="ko-KR" altLang="en-US" sz="1800" b="1" dirty="0">
              <a:solidFill>
                <a:srgbClr val="FF0000"/>
              </a:solidFill>
            </a:endParaRPr>
          </a:p>
        </p:txBody>
      </p:sp>
    </p:spTree>
    <p:extLst>
      <p:ext uri="{BB962C8B-B14F-4D97-AF65-F5344CB8AC3E}">
        <p14:creationId xmlns:p14="http://schemas.microsoft.com/office/powerpoint/2010/main" val="361252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직사각형 50"/>
          <p:cNvSpPr/>
          <p:nvPr/>
        </p:nvSpPr>
        <p:spPr>
          <a:xfrm>
            <a:off x="1978101" y="70306"/>
            <a:ext cx="4291542" cy="642918"/>
          </a:xfrm>
          <a:prstGeom prst="rect">
            <a:avLst/>
          </a:prstGeom>
          <a:solidFill>
            <a:schemeClr val="tx2">
              <a:lumMod val="60000"/>
              <a:lumOff val="40000"/>
            </a:scheme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latin typeface="휴먼매직체" pitchFamily="18" charset="-127"/>
                <a:ea typeface="휴먼매직체" pitchFamily="18" charset="-127"/>
              </a:rPr>
              <a:t>Rice’s Value System</a:t>
            </a:r>
            <a:endParaRPr lang="ko-KR" altLang="en-US"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latin typeface="휴먼매직체" pitchFamily="18" charset="-127"/>
              <a:ea typeface="휴먼매직체" pitchFamily="18" charset="-127"/>
            </a:endParaRPr>
          </a:p>
        </p:txBody>
      </p:sp>
      <p:grpSp>
        <p:nvGrpSpPr>
          <p:cNvPr id="2" name="그룹 68"/>
          <p:cNvGrpSpPr/>
          <p:nvPr/>
        </p:nvGrpSpPr>
        <p:grpSpPr>
          <a:xfrm>
            <a:off x="396930" y="239640"/>
            <a:ext cx="10128226" cy="6651422"/>
            <a:chOff x="-1127070" y="239639"/>
            <a:chExt cx="10128226" cy="6651422"/>
          </a:xfrm>
        </p:grpSpPr>
        <p:sp>
          <p:nvSpPr>
            <p:cNvPr id="4" name="오각형 3"/>
            <p:cNvSpPr/>
            <p:nvPr/>
          </p:nvSpPr>
          <p:spPr>
            <a:xfrm>
              <a:off x="1071538" y="846497"/>
              <a:ext cx="7929618" cy="5572164"/>
            </a:xfrm>
            <a:prstGeom prst="homePlate">
              <a:avLst>
                <a:gd name="adj" fmla="val 28948"/>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 name="오각형 5"/>
            <p:cNvSpPr/>
            <p:nvPr/>
          </p:nvSpPr>
          <p:spPr>
            <a:xfrm>
              <a:off x="1071538" y="846497"/>
              <a:ext cx="7072362" cy="5572164"/>
            </a:xfrm>
            <a:prstGeom prst="homePlate">
              <a:avLst>
                <a:gd name="adj" fmla="val 28948"/>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 name="TextBox 6"/>
            <p:cNvSpPr txBox="1"/>
            <p:nvPr/>
          </p:nvSpPr>
          <p:spPr>
            <a:xfrm rot="3541717">
              <a:off x="6308741" y="1541705"/>
              <a:ext cx="3773683" cy="1169551"/>
            </a:xfrm>
            <a:prstGeom prst="rect">
              <a:avLst/>
            </a:prstGeom>
            <a:noFill/>
          </p:spPr>
          <p:txBody>
            <a:bodyPr wrap="square" rtlCol="0">
              <a:spAutoFit/>
            </a:bodyPr>
            <a:lstStyle/>
            <a:p>
              <a:pPr algn="ctr"/>
              <a:r>
                <a:rPr lang="en-US" altLang="ko-KR" sz="35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highlight>
                    <a:srgbClr val="FFFF00"/>
                  </a:highlight>
                  <a:latin typeface="휴먼매직체" pitchFamily="18" charset="-127"/>
                  <a:ea typeface="휴먼매직체" pitchFamily="18" charset="-127"/>
                </a:rPr>
                <a:t>1. Quality Enhancement</a:t>
              </a:r>
              <a:endParaRPr lang="ko-KR" altLang="en-US" sz="35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highlight>
                  <a:srgbClr val="FFFF00"/>
                </a:highlight>
                <a:latin typeface="휴먼매직체" pitchFamily="18" charset="-127"/>
                <a:ea typeface="휴먼매직체" pitchFamily="18" charset="-127"/>
              </a:endParaRPr>
            </a:p>
          </p:txBody>
        </p:sp>
        <p:cxnSp>
          <p:nvCxnSpPr>
            <p:cNvPr id="9" name="직선 연결선 8"/>
            <p:cNvCxnSpPr/>
            <p:nvPr/>
          </p:nvCxnSpPr>
          <p:spPr>
            <a:xfrm rot="16200000" flipH="1">
              <a:off x="-428661" y="3775455"/>
              <a:ext cx="5929354" cy="7143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rot="16200000" flipH="1">
              <a:off x="1134167" y="3821832"/>
              <a:ext cx="5929200"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직선 연결선 10"/>
            <p:cNvCxnSpPr/>
            <p:nvPr/>
          </p:nvCxnSpPr>
          <p:spPr>
            <a:xfrm rot="5400000">
              <a:off x="2750408" y="3811098"/>
              <a:ext cx="59292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직선 연결선 12"/>
            <p:cNvCxnSpPr/>
            <p:nvPr/>
          </p:nvCxnSpPr>
          <p:spPr>
            <a:xfrm>
              <a:off x="619597" y="2632447"/>
              <a:ext cx="692948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691035" y="4632711"/>
              <a:ext cx="685804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그룹 37"/>
            <p:cNvGrpSpPr/>
            <p:nvPr/>
          </p:nvGrpSpPr>
          <p:grpSpPr>
            <a:xfrm>
              <a:off x="-1127070" y="1497756"/>
              <a:ext cx="2413863" cy="4493199"/>
              <a:chOff x="-1127070" y="1394391"/>
              <a:chExt cx="2413863" cy="4493199"/>
            </a:xfrm>
          </p:grpSpPr>
          <p:sp>
            <p:nvSpPr>
              <p:cNvPr id="21" name="TextBox 20"/>
              <p:cNvSpPr txBox="1"/>
              <p:nvPr/>
            </p:nvSpPr>
            <p:spPr>
              <a:xfrm>
                <a:off x="-884835" y="1394391"/>
                <a:ext cx="2171628" cy="400110"/>
              </a:xfrm>
              <a:prstGeom prst="rect">
                <a:avLst/>
              </a:prstGeom>
              <a:noFill/>
            </p:spPr>
            <p:txBody>
              <a:bodyPr wrap="square" rtlCol="0">
                <a:spAutoFit/>
              </a:bodyPr>
              <a:lstStyle/>
              <a:p>
                <a:r>
                  <a:rPr lang="en-US" altLang="ko-KR" sz="2000" b="1"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latin typeface="휴먼매직체" pitchFamily="18" charset="-127"/>
                    <a:ea typeface="휴먼매직체" pitchFamily="18" charset="-127"/>
                  </a:rPr>
                  <a:t>Infrastructure</a:t>
                </a:r>
                <a:endParaRPr lang="ko-KR" altLang="en-US" sz="2000" b="1"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latin typeface="휴먼매직체" pitchFamily="18" charset="-127"/>
                  <a:ea typeface="휴먼매직체" pitchFamily="18" charset="-127"/>
                </a:endParaRPr>
              </a:p>
            </p:txBody>
          </p:sp>
          <p:sp>
            <p:nvSpPr>
              <p:cNvPr id="22" name="TextBox 21"/>
              <p:cNvSpPr txBox="1"/>
              <p:nvPr/>
            </p:nvSpPr>
            <p:spPr>
              <a:xfrm>
                <a:off x="-559048" y="3135451"/>
                <a:ext cx="982028" cy="461665"/>
              </a:xfrm>
              <a:prstGeom prst="rect">
                <a:avLst/>
              </a:prstGeom>
              <a:noFill/>
            </p:spPr>
            <p:txBody>
              <a:bodyPr wrap="square" rtlCol="0">
                <a:spAutoFit/>
              </a:bodyPr>
              <a:lstStyle/>
              <a:p>
                <a:r>
                  <a:rPr lang="en-US" altLang="ko-KR" sz="2400" b="1"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latin typeface="휴먼매직체" pitchFamily="18" charset="-127"/>
                    <a:ea typeface="휴먼매직체" pitchFamily="18" charset="-127"/>
                  </a:rPr>
                  <a:t>R</a:t>
                </a:r>
                <a:r>
                  <a:rPr lang="en-US" altLang="ko-KR" sz="2400" b="1"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latin typeface="휴먼둥근헤드라인" pitchFamily="18" charset="-127"/>
                    <a:ea typeface="휴먼둥근헤드라인" pitchFamily="18" charset="-127"/>
                  </a:rPr>
                  <a:t>&amp;</a:t>
                </a:r>
                <a:r>
                  <a:rPr lang="en-US" altLang="ko-KR" sz="2400" b="1"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latin typeface="휴먼매직체" pitchFamily="18" charset="-127"/>
                    <a:ea typeface="휴먼매직체" pitchFamily="18" charset="-127"/>
                  </a:rPr>
                  <a:t>D</a:t>
                </a:r>
                <a:endParaRPr lang="ko-KR" altLang="en-US" sz="2400" b="1"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latin typeface="휴먼매직체" pitchFamily="18" charset="-127"/>
                  <a:ea typeface="휴먼매직체" pitchFamily="18" charset="-127"/>
                </a:endParaRPr>
              </a:p>
            </p:txBody>
          </p:sp>
          <p:sp>
            <p:nvSpPr>
              <p:cNvPr id="23" name="TextBox 22"/>
              <p:cNvSpPr txBox="1"/>
              <p:nvPr/>
            </p:nvSpPr>
            <p:spPr>
              <a:xfrm>
                <a:off x="-1127070" y="4871927"/>
                <a:ext cx="2122752" cy="1015663"/>
              </a:xfrm>
              <a:prstGeom prst="rect">
                <a:avLst/>
              </a:prstGeom>
              <a:noFill/>
            </p:spPr>
            <p:txBody>
              <a:bodyPr wrap="square" rtlCol="0">
                <a:spAutoFit/>
              </a:bodyPr>
              <a:lstStyle/>
              <a:p>
                <a:pPr algn="ctr"/>
                <a:r>
                  <a:rPr lang="en-US" altLang="ko-KR" sz="2000" b="1"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latin typeface="휴먼매직체" pitchFamily="18" charset="-127"/>
                    <a:ea typeface="휴먼매직체" pitchFamily="18" charset="-127"/>
                  </a:rPr>
                  <a:t>Policies and </a:t>
                </a:r>
              </a:p>
              <a:p>
                <a:pPr algn="ctr"/>
                <a:r>
                  <a:rPr lang="en-US" altLang="ko-KR" sz="2000" b="1"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latin typeface="휴먼매직체" pitchFamily="18" charset="-127"/>
                    <a:ea typeface="휴먼매직체" pitchFamily="18" charset="-127"/>
                  </a:rPr>
                  <a:t>Administrative Measure</a:t>
                </a:r>
              </a:p>
            </p:txBody>
          </p:sp>
        </p:grpSp>
        <p:grpSp>
          <p:nvGrpSpPr>
            <p:cNvPr id="5" name="그룹 47"/>
            <p:cNvGrpSpPr/>
            <p:nvPr/>
          </p:nvGrpSpPr>
          <p:grpSpPr>
            <a:xfrm>
              <a:off x="1142976" y="6418383"/>
              <a:ext cx="6479922" cy="472678"/>
              <a:chOff x="1142976" y="6418383"/>
              <a:chExt cx="6479922" cy="472678"/>
            </a:xfrm>
          </p:grpSpPr>
          <p:sp>
            <p:nvSpPr>
              <p:cNvPr id="24" name="TextBox 23"/>
              <p:cNvSpPr txBox="1"/>
              <p:nvPr/>
            </p:nvSpPr>
            <p:spPr>
              <a:xfrm>
                <a:off x="1142976" y="6429396"/>
                <a:ext cx="1357322" cy="461665"/>
              </a:xfrm>
              <a:prstGeom prst="rect">
                <a:avLst/>
              </a:prstGeom>
              <a:noFill/>
            </p:spPr>
            <p:txBody>
              <a:bodyPr wrap="square" rtlCol="0">
                <a:spAutoFit/>
              </a:bodyPr>
              <a:lstStyle/>
              <a:p>
                <a:pPr algn="ctr"/>
                <a:r>
                  <a:rPr lang="en-US" altLang="ko-KR" sz="2400" b="1"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latin typeface="휴먼매직체" pitchFamily="18" charset="-127"/>
                    <a:ea typeface="휴먼매직체" pitchFamily="18" charset="-127"/>
                  </a:rPr>
                  <a:t>Input</a:t>
                </a:r>
                <a:endParaRPr lang="ko-KR" altLang="en-US" sz="2400" b="1"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latin typeface="휴먼매직체" pitchFamily="18" charset="-127"/>
                  <a:ea typeface="휴먼매직체" pitchFamily="18" charset="-127"/>
                </a:endParaRPr>
              </a:p>
            </p:txBody>
          </p:sp>
          <p:sp>
            <p:nvSpPr>
              <p:cNvPr id="25" name="TextBox 24"/>
              <p:cNvSpPr txBox="1"/>
              <p:nvPr/>
            </p:nvSpPr>
            <p:spPr>
              <a:xfrm>
                <a:off x="2581359" y="6429639"/>
                <a:ext cx="1544802" cy="400110"/>
              </a:xfrm>
              <a:prstGeom prst="rect">
                <a:avLst/>
              </a:prstGeom>
              <a:noFill/>
            </p:spPr>
            <p:txBody>
              <a:bodyPr wrap="square" rtlCol="0">
                <a:spAutoFit/>
              </a:bodyPr>
              <a:lstStyle/>
              <a:p>
                <a:pPr algn="ctr"/>
                <a:r>
                  <a:rPr lang="en-US" altLang="ko-KR" sz="2000" b="1"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latin typeface="휴먼매직체" pitchFamily="18" charset="-127"/>
                    <a:ea typeface="휴먼매직체" pitchFamily="18" charset="-127"/>
                  </a:rPr>
                  <a:t>Production</a:t>
                </a:r>
                <a:endParaRPr lang="ko-KR" altLang="en-US" sz="2000" b="1"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latin typeface="휴먼매직체" pitchFamily="18" charset="-127"/>
                  <a:ea typeface="휴먼매직체" pitchFamily="18" charset="-127"/>
                </a:endParaRPr>
              </a:p>
            </p:txBody>
          </p:sp>
          <p:sp>
            <p:nvSpPr>
              <p:cNvPr id="26" name="TextBox 25"/>
              <p:cNvSpPr txBox="1"/>
              <p:nvPr/>
            </p:nvSpPr>
            <p:spPr>
              <a:xfrm>
                <a:off x="4132172" y="6418383"/>
                <a:ext cx="1639423" cy="400110"/>
              </a:xfrm>
              <a:prstGeom prst="rect">
                <a:avLst/>
              </a:prstGeom>
              <a:noFill/>
            </p:spPr>
            <p:txBody>
              <a:bodyPr wrap="square" rtlCol="0">
                <a:spAutoFit/>
              </a:bodyPr>
              <a:lstStyle/>
              <a:p>
                <a:pPr algn="ctr"/>
                <a:r>
                  <a:rPr lang="en-US" altLang="ko-KR" sz="2000" b="1"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latin typeface="휴먼매직체" pitchFamily="18" charset="-127"/>
                    <a:ea typeface="휴먼매직체" pitchFamily="18" charset="-127"/>
                  </a:rPr>
                  <a:t>Distribution</a:t>
                </a:r>
                <a:endParaRPr lang="ko-KR" altLang="en-US" sz="2000" b="1"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latin typeface="휴먼매직체" pitchFamily="18" charset="-127"/>
                  <a:ea typeface="휴먼매직체" pitchFamily="18" charset="-127"/>
                </a:endParaRPr>
              </a:p>
            </p:txBody>
          </p:sp>
          <p:sp>
            <p:nvSpPr>
              <p:cNvPr id="27" name="TextBox 26"/>
              <p:cNvSpPr txBox="1"/>
              <p:nvPr/>
            </p:nvSpPr>
            <p:spPr>
              <a:xfrm>
                <a:off x="5677874" y="6429639"/>
                <a:ext cx="1945024" cy="400110"/>
              </a:xfrm>
              <a:prstGeom prst="rect">
                <a:avLst/>
              </a:prstGeom>
              <a:noFill/>
            </p:spPr>
            <p:txBody>
              <a:bodyPr wrap="square" rtlCol="0">
                <a:spAutoFit/>
              </a:bodyPr>
              <a:lstStyle/>
              <a:p>
                <a:pPr algn="ctr"/>
                <a:r>
                  <a:rPr lang="en-US" altLang="ko-KR" sz="2000" b="1"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latin typeface="휴먼매직체" pitchFamily="18" charset="-127"/>
                    <a:ea typeface="휴먼매직체" pitchFamily="18" charset="-127"/>
                  </a:rPr>
                  <a:t>Consumption</a:t>
                </a:r>
                <a:endParaRPr lang="ko-KR" altLang="en-US" sz="2000" b="1"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latin typeface="휴먼매직체" pitchFamily="18" charset="-127"/>
                  <a:ea typeface="휴먼매직체" pitchFamily="18" charset="-127"/>
                </a:endParaRPr>
              </a:p>
            </p:txBody>
          </p:sp>
        </p:grpSp>
        <p:sp>
          <p:nvSpPr>
            <p:cNvPr id="30" name="TextBox 29"/>
            <p:cNvSpPr txBox="1"/>
            <p:nvPr/>
          </p:nvSpPr>
          <p:spPr>
            <a:xfrm>
              <a:off x="2446966" y="816735"/>
              <a:ext cx="1767844" cy="1708160"/>
            </a:xfrm>
            <a:prstGeom prst="rect">
              <a:avLst/>
            </a:prstGeom>
            <a:noFill/>
          </p:spPr>
          <p:txBody>
            <a:bodyPr wrap="square" rtlCol="0">
              <a:spAutoFit/>
            </a:bodyPr>
            <a:lstStyle/>
            <a:p>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ko-KR" altLang="en-US" sz="1000" dirty="0">
                  <a:solidFill>
                    <a:srgbClr val="FF0000"/>
                  </a:solidFill>
                  <a:effectLst>
                    <a:outerShdw blurRad="38100" dist="38100" dir="2700000" algn="tl">
                      <a:srgbClr val="000000">
                        <a:alpha val="43137"/>
                      </a:srgbClr>
                    </a:outerShdw>
                  </a:effectLst>
                  <a:latin typeface="맑은 고딕"/>
                  <a:ea typeface="맑은 고딕"/>
                </a:rPr>
                <a:t>농가호수</a:t>
              </a:r>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en-US" altLang="ko-KR" sz="1000" dirty="0">
                  <a:effectLst>
                    <a:outerShdw blurRad="38100" dist="38100" dir="2700000" algn="tl">
                      <a:srgbClr val="000000">
                        <a:alpha val="43137"/>
                      </a:srgbClr>
                    </a:outerShdw>
                  </a:effectLst>
                  <a:latin typeface="맑은 고딕"/>
                  <a:ea typeface="맑은 고딕"/>
                </a:rPr>
                <a:t> : 903</a:t>
              </a:r>
              <a:r>
                <a:rPr lang="ko-KR" altLang="en-US" sz="1000" dirty="0">
                  <a:effectLst>
                    <a:outerShdw blurRad="38100" dist="38100" dir="2700000" algn="tl">
                      <a:srgbClr val="000000">
                        <a:alpha val="43137"/>
                      </a:srgbClr>
                    </a:outerShdw>
                  </a:effectLst>
                  <a:latin typeface="맑은 고딕"/>
                  <a:ea typeface="맑은 고딕"/>
                </a:rPr>
                <a:t>천호</a:t>
              </a:r>
              <a:endParaRPr lang="en-US" altLang="ko-KR" sz="900" dirty="0">
                <a:effectLst>
                  <a:outerShdw blurRad="38100" dist="38100" dir="2700000" algn="tl">
                    <a:srgbClr val="000000">
                      <a:alpha val="43137"/>
                    </a:srgbClr>
                  </a:outerShdw>
                </a:effectLst>
                <a:latin typeface="맑은 고딕"/>
                <a:ea typeface="맑은 고딕"/>
              </a:endParaRPr>
            </a:p>
            <a:p>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ko-KR" altLang="en-US" sz="1000" dirty="0">
                  <a:solidFill>
                    <a:srgbClr val="FF0000"/>
                  </a:solidFill>
                  <a:effectLst>
                    <a:outerShdw blurRad="38100" dist="38100" dir="2700000" algn="tl">
                      <a:srgbClr val="000000">
                        <a:alpha val="43137"/>
                      </a:srgbClr>
                    </a:outerShdw>
                  </a:effectLst>
                  <a:latin typeface="맑은 고딕"/>
                  <a:ea typeface="맑은 고딕"/>
                </a:rPr>
                <a:t>농가인구</a:t>
              </a:r>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en-US" altLang="ko-KR" sz="1000" dirty="0">
                  <a:effectLst>
                    <a:outerShdw blurRad="38100" dist="38100" dir="2700000" algn="tl">
                      <a:srgbClr val="000000">
                        <a:alpha val="43137"/>
                      </a:srgbClr>
                    </a:outerShdw>
                  </a:effectLst>
                  <a:latin typeface="맑은 고딕"/>
                  <a:ea typeface="맑은 고딕"/>
                </a:rPr>
                <a:t> : 153</a:t>
              </a:r>
              <a:r>
                <a:rPr lang="ko-KR" altLang="en-US" sz="1000" dirty="0">
                  <a:effectLst>
                    <a:outerShdw blurRad="38100" dist="38100" dir="2700000" algn="tl">
                      <a:srgbClr val="000000">
                        <a:alpha val="43137"/>
                      </a:srgbClr>
                    </a:outerShdw>
                  </a:effectLst>
                  <a:latin typeface="맑은 고딕"/>
                  <a:ea typeface="맑은 고딕"/>
                </a:rPr>
                <a:t>만 명</a:t>
              </a:r>
              <a:endParaRPr lang="en-US" altLang="ko-KR" sz="1000" dirty="0">
                <a:effectLst>
                  <a:outerShdw blurRad="38100" dist="38100" dir="2700000" algn="tl">
                    <a:srgbClr val="000000">
                      <a:alpha val="43137"/>
                    </a:srgbClr>
                  </a:outerShdw>
                </a:effectLst>
                <a:latin typeface="맑은 고딕"/>
                <a:ea typeface="맑은 고딕"/>
              </a:endParaRPr>
            </a:p>
            <a:p>
              <a:r>
                <a:rPr lang="en-US" altLang="ko-KR" sz="1000" dirty="0">
                  <a:solidFill>
                    <a:srgbClr val="FF0000"/>
                  </a:solidFill>
                  <a:effectLst>
                    <a:outerShdw blurRad="38100" dist="38100" dir="2700000" algn="tl">
                      <a:srgbClr val="000000">
                        <a:alpha val="43137"/>
                      </a:srgbClr>
                    </a:outerShdw>
                  </a:effectLst>
                </a:rPr>
                <a:t>[</a:t>
              </a:r>
              <a:r>
                <a:rPr lang="ko-KR" altLang="en-US" sz="1000" dirty="0" err="1">
                  <a:solidFill>
                    <a:srgbClr val="FF0000"/>
                  </a:solidFill>
                  <a:effectLst>
                    <a:outerShdw blurRad="38100" dist="38100" dir="2700000" algn="tl">
                      <a:srgbClr val="000000">
                        <a:alpha val="43137"/>
                      </a:srgbClr>
                    </a:outerShdw>
                  </a:effectLst>
                </a:rPr>
                <a:t>식부면적</a:t>
              </a:r>
              <a:r>
                <a:rPr lang="en-US" altLang="ko-KR" sz="1000" dirty="0">
                  <a:solidFill>
                    <a:srgbClr val="FF0000"/>
                  </a:solidFill>
                  <a:effectLst>
                    <a:outerShdw blurRad="38100" dist="38100" dir="2700000" algn="tl">
                      <a:srgbClr val="000000">
                        <a:alpha val="43137"/>
                      </a:srgbClr>
                    </a:outerShdw>
                  </a:effectLst>
                </a:rPr>
                <a:t>]</a:t>
              </a:r>
              <a:r>
                <a:rPr lang="en-US" altLang="ko-KR" sz="1000" dirty="0">
                  <a:effectLst>
                    <a:outerShdw blurRad="38100" dist="38100" dir="2700000" algn="tl">
                      <a:srgbClr val="000000">
                        <a:alpha val="43137"/>
                      </a:srgbClr>
                    </a:outerShdw>
                  </a:effectLst>
                </a:rPr>
                <a:t> : 955</a:t>
              </a:r>
              <a:r>
                <a:rPr lang="ko-KR" altLang="en-US" sz="1000" dirty="0">
                  <a:effectLst>
                    <a:outerShdw blurRad="38100" dist="38100" dir="2700000" algn="tl">
                      <a:srgbClr val="000000">
                        <a:alpha val="43137"/>
                      </a:srgbClr>
                    </a:outerShdw>
                  </a:effectLst>
                </a:rPr>
                <a:t>천</a:t>
              </a:r>
              <a:r>
                <a:rPr lang="en-US" altLang="ko-KR" sz="1000" dirty="0">
                  <a:effectLst>
                    <a:outerShdw blurRad="38100" dist="38100" dir="2700000" algn="tl">
                      <a:srgbClr val="000000">
                        <a:alpha val="43137"/>
                      </a:srgbClr>
                    </a:outerShdw>
                  </a:effectLst>
                </a:rPr>
                <a:t>ha</a:t>
              </a:r>
            </a:p>
            <a:p>
              <a:r>
                <a:rPr lang="en-US" altLang="ko-KR" sz="1000" dirty="0">
                  <a:solidFill>
                    <a:srgbClr val="FF0000"/>
                  </a:solidFill>
                  <a:effectLst>
                    <a:outerShdw blurRad="38100" dist="38100" dir="2700000" algn="tl">
                      <a:srgbClr val="000000">
                        <a:alpha val="43137"/>
                      </a:srgbClr>
                    </a:outerShdw>
                  </a:effectLst>
                </a:rPr>
                <a:t>[</a:t>
              </a:r>
              <a:r>
                <a:rPr lang="ko-KR" altLang="en-US" sz="1000" dirty="0">
                  <a:solidFill>
                    <a:srgbClr val="FF0000"/>
                  </a:solidFill>
                  <a:effectLst>
                    <a:outerShdw blurRad="38100" dist="38100" dir="2700000" algn="tl">
                      <a:srgbClr val="000000">
                        <a:alpha val="43137"/>
                      </a:srgbClr>
                    </a:outerShdw>
                  </a:effectLst>
                </a:rPr>
                <a:t>생산량</a:t>
              </a:r>
              <a:r>
                <a:rPr lang="en-US" altLang="ko-KR" sz="1000" dirty="0">
                  <a:solidFill>
                    <a:srgbClr val="FF0000"/>
                  </a:solidFill>
                  <a:effectLst>
                    <a:outerShdw blurRad="38100" dist="38100" dir="2700000" algn="tl">
                      <a:srgbClr val="000000">
                        <a:alpha val="43137"/>
                      </a:srgbClr>
                    </a:outerShdw>
                  </a:effectLst>
                </a:rPr>
                <a:t>]</a:t>
              </a:r>
              <a:r>
                <a:rPr lang="en-US" altLang="ko-KR" sz="1000" dirty="0">
                  <a:effectLst>
                    <a:outerShdw blurRad="38100" dist="38100" dir="2700000" algn="tl">
                      <a:srgbClr val="000000">
                        <a:alpha val="43137"/>
                      </a:srgbClr>
                    </a:outerShdw>
                  </a:effectLst>
                </a:rPr>
                <a:t> : 4,679</a:t>
              </a:r>
              <a:r>
                <a:rPr lang="ko-KR" altLang="en-US" sz="1000" dirty="0">
                  <a:effectLst>
                    <a:outerShdw blurRad="38100" dist="38100" dir="2700000" algn="tl">
                      <a:srgbClr val="000000">
                        <a:alpha val="43137"/>
                      </a:srgbClr>
                    </a:outerShdw>
                  </a:effectLst>
                </a:rPr>
                <a:t>천 톤</a:t>
              </a:r>
              <a:endParaRPr lang="en-US" altLang="ko-KR" sz="1000" dirty="0">
                <a:effectLst>
                  <a:outerShdw blurRad="38100" dist="38100" dir="2700000" algn="tl">
                    <a:srgbClr val="000000">
                      <a:alpha val="43137"/>
                    </a:srgbClr>
                  </a:outerShdw>
                </a:effectLst>
              </a:endParaRPr>
            </a:p>
            <a:p>
              <a:r>
                <a:rPr lang="en-US" altLang="ko-KR" sz="1000" dirty="0">
                  <a:solidFill>
                    <a:srgbClr val="FF0000"/>
                  </a:solidFill>
                  <a:effectLst>
                    <a:outerShdw blurRad="38100" dist="38100" dir="2700000" algn="tl">
                      <a:srgbClr val="000000">
                        <a:alpha val="43137"/>
                      </a:srgbClr>
                    </a:outerShdw>
                  </a:effectLst>
                </a:rPr>
                <a:t>[</a:t>
              </a:r>
              <a:r>
                <a:rPr lang="ko-KR" altLang="en-US" sz="1000" dirty="0">
                  <a:solidFill>
                    <a:srgbClr val="FF0000"/>
                  </a:solidFill>
                  <a:effectLst>
                    <a:outerShdw blurRad="38100" dist="38100" dir="2700000" algn="tl">
                      <a:srgbClr val="000000">
                        <a:alpha val="43137"/>
                      </a:srgbClr>
                    </a:outerShdw>
                  </a:effectLst>
                </a:rPr>
                <a:t>생산액</a:t>
              </a:r>
              <a:r>
                <a:rPr lang="en-US" altLang="ko-KR" sz="1000" dirty="0">
                  <a:solidFill>
                    <a:srgbClr val="FF0000"/>
                  </a:solidFill>
                  <a:effectLst>
                    <a:outerShdw blurRad="38100" dist="38100" dir="2700000" algn="tl">
                      <a:srgbClr val="000000">
                        <a:alpha val="43137"/>
                      </a:srgbClr>
                    </a:outerShdw>
                  </a:effectLst>
                </a:rPr>
                <a:t>]</a:t>
              </a:r>
              <a:r>
                <a:rPr lang="en-US" altLang="ko-KR" sz="1000" dirty="0">
                  <a:effectLst>
                    <a:outerShdw blurRad="38100" dist="38100" dir="2700000" algn="tl">
                      <a:srgbClr val="000000">
                        <a:alpha val="43137"/>
                      </a:srgbClr>
                    </a:outerShdw>
                  </a:effectLst>
                </a:rPr>
                <a:t> : 8</a:t>
              </a:r>
              <a:r>
                <a:rPr lang="ko-KR" altLang="en-US" sz="1000" dirty="0">
                  <a:effectLst>
                    <a:outerShdw blurRad="38100" dist="38100" dir="2700000" algn="tl">
                      <a:srgbClr val="000000">
                        <a:alpha val="43137"/>
                      </a:srgbClr>
                    </a:outerShdw>
                  </a:effectLst>
                </a:rPr>
                <a:t>조</a:t>
              </a:r>
              <a:r>
                <a:rPr lang="en-US" altLang="ko-KR" sz="1000" dirty="0">
                  <a:effectLst>
                    <a:outerShdw blurRad="38100" dist="38100" dir="2700000" algn="tl">
                      <a:srgbClr val="000000">
                        <a:alpha val="43137"/>
                      </a:srgbClr>
                    </a:outerShdw>
                  </a:effectLst>
                </a:rPr>
                <a:t>4</a:t>
              </a:r>
              <a:r>
                <a:rPr lang="ko-KR" altLang="en-US" sz="1000" dirty="0">
                  <a:effectLst>
                    <a:outerShdw blurRad="38100" dist="38100" dir="2700000" algn="tl">
                      <a:srgbClr val="000000">
                        <a:alpha val="43137"/>
                      </a:srgbClr>
                    </a:outerShdw>
                  </a:effectLst>
                </a:rPr>
                <a:t>천억 원</a:t>
              </a:r>
              <a:endParaRPr lang="en-US" altLang="ko-KR" sz="1000" dirty="0">
                <a:effectLst>
                  <a:outerShdw blurRad="38100" dist="38100" dir="2700000" algn="tl">
                    <a:srgbClr val="000000">
                      <a:alpha val="43137"/>
                    </a:srgbClr>
                  </a:outerShdw>
                </a:effectLst>
              </a:endParaRPr>
            </a:p>
            <a:p>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ko-KR" altLang="en-US" sz="1000" dirty="0">
                  <a:solidFill>
                    <a:srgbClr val="FF0000"/>
                  </a:solidFill>
                  <a:effectLst>
                    <a:outerShdw blurRad="38100" dist="38100" dir="2700000" algn="tl">
                      <a:srgbClr val="000000">
                        <a:alpha val="43137"/>
                      </a:srgbClr>
                    </a:outerShdw>
                  </a:effectLst>
                  <a:latin typeface="맑은 고딕"/>
                  <a:ea typeface="맑은 고딕"/>
                </a:rPr>
                <a:t>부가가치</a:t>
              </a:r>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en-US" altLang="ko-KR" sz="1000" dirty="0">
                  <a:effectLst>
                    <a:outerShdw blurRad="38100" dist="38100" dir="2700000" algn="tl">
                      <a:srgbClr val="000000">
                        <a:alpha val="43137"/>
                      </a:srgbClr>
                    </a:outerShdw>
                  </a:effectLst>
                  <a:latin typeface="맑은 고딕"/>
                  <a:ea typeface="맑은 고딕"/>
                </a:rPr>
                <a:t> : 6</a:t>
              </a:r>
              <a:r>
                <a:rPr lang="ko-KR" altLang="en-US" sz="1000" dirty="0">
                  <a:effectLst>
                    <a:outerShdw blurRad="38100" dist="38100" dir="2700000" algn="tl">
                      <a:srgbClr val="000000">
                        <a:alpha val="43137"/>
                      </a:srgbClr>
                    </a:outerShdw>
                  </a:effectLst>
                  <a:latin typeface="맑은 고딕"/>
                  <a:ea typeface="맑은 고딕"/>
                </a:rPr>
                <a:t>조</a:t>
              </a:r>
              <a:r>
                <a:rPr lang="en-US" altLang="ko-KR" sz="1000" dirty="0">
                  <a:effectLst>
                    <a:outerShdw blurRad="38100" dist="38100" dir="2700000" algn="tl">
                      <a:srgbClr val="000000">
                        <a:alpha val="43137"/>
                      </a:srgbClr>
                    </a:outerShdw>
                  </a:effectLst>
                  <a:latin typeface="맑은 고딕"/>
                  <a:ea typeface="맑은 고딕"/>
                </a:rPr>
                <a:t>3</a:t>
              </a:r>
              <a:r>
                <a:rPr lang="ko-KR" altLang="en-US" sz="1000" dirty="0">
                  <a:effectLst>
                    <a:outerShdw blurRad="38100" dist="38100" dir="2700000" algn="tl">
                      <a:srgbClr val="000000">
                        <a:alpha val="43137"/>
                      </a:srgbClr>
                    </a:outerShdw>
                  </a:effectLst>
                  <a:latin typeface="맑은 고딕"/>
                  <a:ea typeface="맑은 고딕"/>
                </a:rPr>
                <a:t>천억 원</a:t>
              </a:r>
              <a:endParaRPr lang="en-US" altLang="ko-KR" sz="1000" dirty="0">
                <a:effectLst>
                  <a:outerShdw blurRad="38100" dist="38100" dir="2700000" algn="tl">
                    <a:srgbClr val="000000">
                      <a:alpha val="43137"/>
                    </a:srgbClr>
                  </a:outerShdw>
                </a:effectLst>
                <a:latin typeface="맑은 고딕"/>
                <a:ea typeface="맑은 고딕"/>
              </a:endParaRPr>
            </a:p>
            <a:p>
              <a:r>
                <a:rPr lang="en-US" altLang="ko-KR" sz="1100" dirty="0">
                  <a:effectLst>
                    <a:outerShdw blurRad="38100" dist="38100" dir="2700000" algn="tl">
                      <a:srgbClr val="000000">
                        <a:alpha val="43137"/>
                      </a:srgbClr>
                    </a:outerShdw>
                  </a:effectLst>
                  <a:latin typeface="맑은 고딕"/>
                  <a:ea typeface="맑은 고딕"/>
                </a:rPr>
                <a:t> </a:t>
              </a:r>
              <a:r>
                <a:rPr lang="en-US" altLang="ko-KR" sz="900" dirty="0">
                  <a:solidFill>
                    <a:srgbClr val="FF0000"/>
                  </a:solidFill>
                  <a:effectLst>
                    <a:outerShdw blurRad="38100" dist="38100" dir="2700000" algn="tl">
                      <a:srgbClr val="000000">
                        <a:alpha val="43137"/>
                      </a:srgbClr>
                    </a:outerShdw>
                  </a:effectLst>
                  <a:latin typeface="맑은 고딕"/>
                  <a:ea typeface="맑은 고딕"/>
                </a:rPr>
                <a:t>- </a:t>
              </a:r>
              <a:r>
                <a:rPr lang="ko-KR" altLang="en-US" sz="900" dirty="0">
                  <a:solidFill>
                    <a:srgbClr val="FF0000"/>
                  </a:solidFill>
                  <a:effectLst>
                    <a:outerShdw blurRad="38100" dist="38100" dir="2700000" algn="tl">
                      <a:srgbClr val="000000">
                        <a:alpha val="43137"/>
                      </a:srgbClr>
                    </a:outerShdw>
                  </a:effectLst>
                  <a:latin typeface="맑은 고딕"/>
                  <a:ea typeface="맑은 고딕"/>
                </a:rPr>
                <a:t>질소 </a:t>
              </a:r>
              <a:r>
                <a:rPr lang="ko-KR" altLang="en-US" sz="900" dirty="0" err="1">
                  <a:solidFill>
                    <a:srgbClr val="FF0000"/>
                  </a:solidFill>
                  <a:effectLst>
                    <a:outerShdw blurRad="38100" dist="38100" dir="2700000" algn="tl">
                      <a:srgbClr val="000000">
                        <a:alpha val="43137"/>
                      </a:srgbClr>
                    </a:outerShdw>
                  </a:effectLst>
                  <a:latin typeface="맑은 고딕"/>
                  <a:ea typeface="맑은 고딕"/>
                </a:rPr>
                <a:t>시비량</a:t>
              </a:r>
              <a:r>
                <a:rPr lang="en-US" altLang="ko-KR" sz="900" dirty="0">
                  <a:solidFill>
                    <a:srgbClr val="FF0000"/>
                  </a:solidFill>
                  <a:effectLst>
                    <a:outerShdw blurRad="38100" dist="38100" dir="2700000" algn="tl">
                      <a:srgbClr val="000000">
                        <a:alpha val="43137"/>
                      </a:srgbClr>
                    </a:outerShdw>
                  </a:effectLst>
                  <a:latin typeface="맑은 고딕"/>
                  <a:ea typeface="맑은 고딕"/>
                </a:rPr>
                <a:t>(10a) </a:t>
              </a:r>
              <a:r>
                <a:rPr lang="ko-KR" altLang="en-US" sz="900" dirty="0">
                  <a:solidFill>
                    <a:srgbClr val="FF0000"/>
                  </a:solidFill>
                  <a:effectLst>
                    <a:outerShdw blurRad="38100" dist="38100" dir="2700000" algn="tl">
                      <a:srgbClr val="000000">
                        <a:alpha val="43137"/>
                      </a:srgbClr>
                    </a:outerShdw>
                  </a:effectLst>
                  <a:latin typeface="맑은 고딕"/>
                  <a:ea typeface="맑은 고딕"/>
                </a:rPr>
                <a:t>줄지 않음</a:t>
              </a:r>
              <a:endParaRPr lang="en-US" altLang="ko-KR" sz="900" dirty="0">
                <a:solidFill>
                  <a:srgbClr val="FF0000"/>
                </a:solidFill>
                <a:effectLst>
                  <a:outerShdw blurRad="38100" dist="38100" dir="2700000" algn="tl">
                    <a:srgbClr val="000000">
                      <a:alpha val="43137"/>
                    </a:srgbClr>
                  </a:outerShdw>
                </a:effectLst>
                <a:latin typeface="맑은 고딕"/>
                <a:ea typeface="맑은 고딕"/>
              </a:endParaRPr>
            </a:p>
            <a:p>
              <a:r>
                <a:rPr lang="en-US" altLang="ko-KR" sz="900" dirty="0">
                  <a:effectLst>
                    <a:outerShdw blurRad="38100" dist="38100" dir="2700000" algn="tl">
                      <a:srgbClr val="000000">
                        <a:alpha val="43137"/>
                      </a:srgbClr>
                    </a:outerShdw>
                  </a:effectLst>
                  <a:latin typeface="맑은 고딕"/>
                  <a:ea typeface="맑은 고딕"/>
                </a:rPr>
                <a:t>    </a:t>
              </a:r>
              <a:r>
                <a:rPr lang="en-US" altLang="ko-KR" sz="800" dirty="0">
                  <a:effectLst>
                    <a:outerShdw blurRad="38100" dist="38100" dir="2700000" algn="tl">
                      <a:srgbClr val="000000">
                        <a:alpha val="43137"/>
                      </a:srgbClr>
                    </a:outerShdw>
                  </a:effectLst>
                </a:rPr>
                <a:t>√ (+) </a:t>
              </a:r>
              <a:r>
                <a:rPr lang="ko-KR" altLang="en-US" sz="800" dirty="0">
                  <a:effectLst>
                    <a:outerShdw blurRad="38100" dist="38100" dir="2700000" algn="tl">
                      <a:srgbClr val="000000">
                        <a:alpha val="43137"/>
                      </a:srgbClr>
                    </a:outerShdw>
                  </a:effectLst>
                </a:rPr>
                <a:t>단수 상승</a:t>
              </a:r>
              <a:endParaRPr lang="en-US" altLang="ko-KR" sz="800" dirty="0">
                <a:effectLst>
                  <a:outerShdw blurRad="38100" dist="38100" dir="2700000" algn="tl">
                    <a:srgbClr val="000000">
                      <a:alpha val="43137"/>
                    </a:srgbClr>
                  </a:outerShdw>
                </a:effectLst>
                <a:latin typeface="맑은 고딕"/>
                <a:ea typeface="맑은 고딕"/>
              </a:endParaRPr>
            </a:p>
            <a:p>
              <a:r>
                <a:rPr lang="en-US" altLang="ko-KR" sz="900" dirty="0">
                  <a:effectLst>
                    <a:outerShdw blurRad="38100" dist="38100" dir="2700000" algn="tl">
                      <a:srgbClr val="000000">
                        <a:alpha val="43137"/>
                      </a:srgbClr>
                    </a:outerShdw>
                  </a:effectLst>
                  <a:latin typeface="맑은 고딕"/>
                  <a:ea typeface="맑은 고딕"/>
                </a:rPr>
                <a:t>    </a:t>
              </a:r>
              <a:r>
                <a:rPr lang="en-US" altLang="ko-KR" sz="800" dirty="0">
                  <a:effectLst>
                    <a:outerShdw blurRad="38100" dist="38100" dir="2700000" algn="tl">
                      <a:srgbClr val="000000">
                        <a:alpha val="43137"/>
                      </a:srgbClr>
                    </a:outerShdw>
                  </a:effectLst>
                  <a:latin typeface="맑은 고딕"/>
                  <a:ea typeface="맑은 고딕"/>
                </a:rPr>
                <a:t>√ (-) </a:t>
              </a:r>
              <a:r>
                <a:rPr lang="ko-KR" altLang="en-US" sz="800" dirty="0">
                  <a:effectLst>
                    <a:outerShdw blurRad="38100" dist="38100" dir="2700000" algn="tl">
                      <a:srgbClr val="000000">
                        <a:alpha val="43137"/>
                      </a:srgbClr>
                    </a:outerShdw>
                  </a:effectLst>
                  <a:latin typeface="맑은 고딕"/>
                  <a:ea typeface="맑은 고딕"/>
                </a:rPr>
                <a:t>단백질 함량 및 도복상승</a:t>
              </a:r>
              <a:endParaRPr lang="en-US" altLang="ko-KR" sz="800" dirty="0">
                <a:effectLst>
                  <a:outerShdw blurRad="38100" dist="38100" dir="2700000" algn="tl">
                    <a:srgbClr val="000000">
                      <a:alpha val="43137"/>
                    </a:srgbClr>
                  </a:outerShdw>
                </a:effectLst>
                <a:latin typeface="맑은 고딕"/>
                <a:ea typeface="맑은 고딕"/>
              </a:endParaRPr>
            </a:p>
            <a:p>
              <a:endParaRPr lang="en-US" altLang="ko-KR" sz="800" dirty="0">
                <a:effectLst>
                  <a:outerShdw blurRad="38100" dist="38100" dir="2700000" algn="tl">
                    <a:srgbClr val="000000">
                      <a:alpha val="43137"/>
                    </a:srgbClr>
                  </a:outerShdw>
                </a:effectLst>
                <a:latin typeface="맑은 고딕"/>
                <a:ea typeface="맑은 고딕"/>
              </a:endParaRPr>
            </a:p>
            <a:p>
              <a:r>
                <a:rPr lang="en-US" altLang="ko-KR" sz="900" dirty="0">
                  <a:solidFill>
                    <a:srgbClr val="FF0000"/>
                  </a:solidFill>
                  <a:effectLst>
                    <a:outerShdw blurRad="38100" dist="38100" dir="2700000" algn="tl">
                      <a:srgbClr val="000000">
                        <a:alpha val="43137"/>
                      </a:srgbClr>
                    </a:outerShdw>
                  </a:effectLst>
                  <a:latin typeface="맑은 고딕"/>
                  <a:ea typeface="맑은 고딕"/>
                </a:rPr>
                <a:t> - </a:t>
              </a:r>
              <a:r>
                <a:rPr lang="ko-KR" altLang="en-US" sz="900" dirty="0">
                  <a:solidFill>
                    <a:srgbClr val="FF0000"/>
                  </a:solidFill>
                  <a:effectLst>
                    <a:outerShdw blurRad="38100" dist="38100" dir="2700000" algn="tl">
                      <a:srgbClr val="000000">
                        <a:alpha val="43137"/>
                      </a:srgbClr>
                    </a:outerShdw>
                  </a:effectLst>
                  <a:latin typeface="맑은 고딕"/>
                  <a:ea typeface="맑은 고딕"/>
                </a:rPr>
                <a:t>품종 단일화↑ </a:t>
              </a:r>
              <a:r>
                <a:rPr lang="en-US" altLang="ko-KR" sz="900" dirty="0">
                  <a:solidFill>
                    <a:srgbClr val="FF0000"/>
                  </a:solidFill>
                  <a:effectLst>
                    <a:outerShdw blurRad="38100" dist="38100" dir="2700000" algn="tl">
                      <a:srgbClr val="000000">
                        <a:alpha val="43137"/>
                      </a:srgbClr>
                    </a:outerShdw>
                  </a:effectLst>
                  <a:latin typeface="맑은 고딕"/>
                  <a:ea typeface="맑은 고딕"/>
                </a:rPr>
                <a:t>: </a:t>
              </a:r>
              <a:r>
                <a:rPr lang="ko-KR" altLang="en-US" sz="900" dirty="0">
                  <a:solidFill>
                    <a:srgbClr val="FF0000"/>
                  </a:solidFill>
                  <a:effectLst>
                    <a:outerShdw blurRad="38100" dist="38100" dir="2700000" algn="tl">
                      <a:srgbClr val="000000">
                        <a:alpha val="43137"/>
                      </a:srgbClr>
                    </a:outerShdw>
                  </a:effectLst>
                  <a:latin typeface="맑은 고딕"/>
                  <a:ea typeface="맑은 고딕"/>
                </a:rPr>
                <a:t>브랜드화</a:t>
              </a:r>
              <a:endParaRPr lang="ko-KR" altLang="en-US" sz="900" dirty="0">
                <a:solidFill>
                  <a:srgbClr val="FF0000"/>
                </a:solidFill>
                <a:effectLst>
                  <a:outerShdw blurRad="38100" dist="38100" dir="2700000" algn="tl">
                    <a:srgbClr val="000000">
                      <a:alpha val="43137"/>
                    </a:srgbClr>
                  </a:outerShdw>
                </a:effectLst>
              </a:endParaRPr>
            </a:p>
          </p:txBody>
        </p:sp>
        <p:sp>
          <p:nvSpPr>
            <p:cNvPr id="31" name="TextBox 30"/>
            <p:cNvSpPr txBox="1"/>
            <p:nvPr/>
          </p:nvSpPr>
          <p:spPr>
            <a:xfrm>
              <a:off x="994538" y="4598360"/>
              <a:ext cx="1610136" cy="984885"/>
            </a:xfrm>
            <a:prstGeom prst="rect">
              <a:avLst/>
            </a:prstGeom>
            <a:noFill/>
          </p:spPr>
          <p:txBody>
            <a:bodyPr wrap="square" rtlCol="0">
              <a:spAutoFit/>
            </a:bodyPr>
            <a:lstStyle/>
            <a:p>
              <a:r>
                <a:rPr lang="en-US" altLang="ko-KR" sz="1000" dirty="0">
                  <a:solidFill>
                    <a:srgbClr val="FF0000"/>
                  </a:solidFill>
                  <a:effectLst>
                    <a:outerShdw blurRad="38100" dist="38100" dir="2700000" algn="tl">
                      <a:srgbClr val="000000">
                        <a:alpha val="43137"/>
                      </a:srgbClr>
                    </a:outerShdw>
                  </a:effectLst>
                  <a:latin typeface="+mj-lt"/>
                  <a:ea typeface="맑은 고딕"/>
                </a:rPr>
                <a:t>[</a:t>
              </a:r>
              <a:r>
                <a:rPr lang="ko-KR" altLang="en-US" sz="1000" dirty="0">
                  <a:solidFill>
                    <a:srgbClr val="FF0000"/>
                  </a:solidFill>
                  <a:effectLst>
                    <a:outerShdw blurRad="38100" dist="38100" dir="2700000" algn="tl">
                      <a:srgbClr val="000000">
                        <a:alpha val="43137"/>
                      </a:srgbClr>
                    </a:outerShdw>
                  </a:effectLst>
                  <a:latin typeface="+mj-lt"/>
                  <a:ea typeface="맑은 고딕"/>
                </a:rPr>
                <a:t>고품질 쌀 관련 </a:t>
              </a:r>
              <a:r>
                <a:rPr lang="ko-KR" altLang="en-US" sz="1000" dirty="0" err="1">
                  <a:solidFill>
                    <a:srgbClr val="FF0000"/>
                  </a:solidFill>
                  <a:effectLst>
                    <a:outerShdw blurRad="38100" dist="38100" dir="2700000" algn="tl">
                      <a:srgbClr val="000000">
                        <a:alpha val="43137"/>
                      </a:srgbClr>
                    </a:outerShdw>
                  </a:effectLst>
                  <a:latin typeface="+mj-lt"/>
                  <a:ea typeface="맑은 고딕"/>
                </a:rPr>
                <a:t>투입재</a:t>
              </a:r>
              <a:r>
                <a:rPr lang="ko-KR" altLang="en-US" sz="1000" dirty="0">
                  <a:solidFill>
                    <a:srgbClr val="FF0000"/>
                  </a:solidFill>
                  <a:effectLst>
                    <a:outerShdw blurRad="38100" dist="38100" dir="2700000" algn="tl">
                      <a:srgbClr val="000000">
                        <a:alpha val="43137"/>
                      </a:srgbClr>
                    </a:outerShdw>
                  </a:effectLst>
                  <a:latin typeface="+mj-lt"/>
                  <a:ea typeface="맑은 고딕"/>
                </a:rPr>
                <a:t> </a:t>
              </a:r>
              <a:endParaRPr lang="en-US" altLang="ko-KR" sz="1000" dirty="0">
                <a:solidFill>
                  <a:srgbClr val="FF0000"/>
                </a:solidFill>
                <a:effectLst>
                  <a:outerShdw blurRad="38100" dist="38100" dir="2700000" algn="tl">
                    <a:srgbClr val="000000">
                      <a:alpha val="43137"/>
                    </a:srgbClr>
                  </a:outerShdw>
                </a:effectLst>
                <a:latin typeface="+mj-lt"/>
                <a:ea typeface="맑은 고딕"/>
              </a:endParaRPr>
            </a:p>
            <a:p>
              <a:r>
                <a:rPr lang="ko-KR" altLang="en-US" sz="1000" dirty="0">
                  <a:solidFill>
                    <a:srgbClr val="FF0000"/>
                  </a:solidFill>
                  <a:effectLst>
                    <a:outerShdw blurRad="38100" dist="38100" dir="2700000" algn="tl">
                      <a:srgbClr val="000000">
                        <a:alpha val="43137"/>
                      </a:srgbClr>
                    </a:outerShdw>
                  </a:effectLst>
                  <a:latin typeface="+mj-lt"/>
                  <a:ea typeface="맑은 고딕"/>
                </a:rPr>
                <a:t> 부문 정책 부재</a:t>
              </a:r>
              <a:r>
                <a:rPr lang="en-US" altLang="ko-KR" sz="1000" dirty="0">
                  <a:solidFill>
                    <a:srgbClr val="FF0000"/>
                  </a:solidFill>
                  <a:effectLst>
                    <a:outerShdw blurRad="38100" dist="38100" dir="2700000" algn="tl">
                      <a:srgbClr val="000000">
                        <a:alpha val="43137"/>
                      </a:srgbClr>
                    </a:outerShdw>
                  </a:effectLst>
                  <a:latin typeface="+mj-lt"/>
                  <a:ea typeface="맑은 고딕"/>
                </a:rPr>
                <a:t>]</a:t>
              </a:r>
            </a:p>
            <a:p>
              <a:r>
                <a:rPr lang="en-US" altLang="ko-KR" sz="1100" dirty="0">
                  <a:effectLst>
                    <a:outerShdw blurRad="38100" dist="38100" dir="2700000" algn="tl">
                      <a:srgbClr val="000000">
                        <a:alpha val="43137"/>
                      </a:srgbClr>
                    </a:outerShdw>
                  </a:effectLst>
                  <a:latin typeface="+mj-lt"/>
                  <a:ea typeface="맑은 고딕"/>
                </a:rPr>
                <a:t> </a:t>
              </a:r>
              <a:r>
                <a:rPr lang="en-US" altLang="ko-KR" sz="900" dirty="0">
                  <a:effectLst>
                    <a:outerShdw blurRad="38100" dist="38100" dir="2700000" algn="tl">
                      <a:srgbClr val="000000">
                        <a:alpha val="43137"/>
                      </a:srgbClr>
                    </a:outerShdw>
                  </a:effectLst>
                  <a:latin typeface="+mj-lt"/>
                  <a:ea typeface="맑은 고딕"/>
                </a:rPr>
                <a:t>- </a:t>
              </a:r>
              <a:r>
                <a:rPr lang="ko-KR" altLang="en-US" sz="900" dirty="0" err="1">
                  <a:effectLst>
                    <a:outerShdw blurRad="38100" dist="38100" dir="2700000" algn="tl">
                      <a:srgbClr val="000000">
                        <a:alpha val="43137"/>
                      </a:srgbClr>
                    </a:outerShdw>
                  </a:effectLst>
                  <a:latin typeface="+mj-lt"/>
                  <a:ea typeface="맑은 고딕"/>
                </a:rPr>
                <a:t>투입재</a:t>
              </a:r>
              <a:r>
                <a:rPr lang="ko-KR" altLang="en-US" sz="900" dirty="0">
                  <a:effectLst>
                    <a:outerShdw blurRad="38100" dist="38100" dir="2700000" algn="tl">
                      <a:srgbClr val="000000">
                        <a:alpha val="43137"/>
                      </a:srgbClr>
                    </a:outerShdw>
                  </a:effectLst>
                  <a:latin typeface="+mj-lt"/>
                  <a:ea typeface="맑은 고딕"/>
                </a:rPr>
                <a:t> 산업 자체의 </a:t>
              </a:r>
              <a:endParaRPr lang="en-US" altLang="ko-KR" sz="900" dirty="0">
                <a:effectLst>
                  <a:outerShdw blurRad="38100" dist="38100" dir="2700000" algn="tl">
                    <a:srgbClr val="000000">
                      <a:alpha val="43137"/>
                    </a:srgbClr>
                  </a:outerShdw>
                </a:effectLst>
                <a:latin typeface="+mj-lt"/>
                <a:ea typeface="맑은 고딕"/>
              </a:endParaRPr>
            </a:p>
            <a:p>
              <a:r>
                <a:rPr lang="en-US" altLang="ko-KR" sz="900" dirty="0">
                  <a:effectLst>
                    <a:outerShdw blurRad="38100" dist="38100" dir="2700000" algn="tl">
                      <a:srgbClr val="000000">
                        <a:alpha val="43137"/>
                      </a:srgbClr>
                    </a:outerShdw>
                  </a:effectLst>
                  <a:latin typeface="+mj-lt"/>
                  <a:ea typeface="맑은 고딕"/>
                </a:rPr>
                <a:t>   </a:t>
              </a:r>
              <a:r>
                <a:rPr lang="ko-KR" altLang="en-US" sz="900" dirty="0">
                  <a:effectLst>
                    <a:outerShdw blurRad="38100" dist="38100" dir="2700000" algn="tl">
                      <a:srgbClr val="000000">
                        <a:alpha val="43137"/>
                      </a:srgbClr>
                    </a:outerShdw>
                  </a:effectLst>
                  <a:latin typeface="+mj-lt"/>
                  <a:ea typeface="맑은 고딕"/>
                </a:rPr>
                <a:t>경쟁력 향상</a:t>
              </a:r>
              <a:r>
                <a:rPr lang="en-US" altLang="ko-KR" sz="900" dirty="0">
                  <a:effectLst>
                    <a:outerShdw blurRad="38100" dist="38100" dir="2700000" algn="tl">
                      <a:srgbClr val="000000">
                        <a:alpha val="43137"/>
                      </a:srgbClr>
                    </a:outerShdw>
                  </a:effectLst>
                  <a:latin typeface="+mj-lt"/>
                  <a:ea typeface="맑은 고딕"/>
                </a:rPr>
                <a:t>(</a:t>
              </a:r>
              <a:r>
                <a:rPr lang="ko-KR" altLang="en-US" sz="900" dirty="0">
                  <a:effectLst>
                    <a:outerShdw blurRad="38100" dist="38100" dir="2700000" algn="tl">
                      <a:srgbClr val="000000">
                        <a:alpha val="43137"/>
                      </a:srgbClr>
                    </a:outerShdw>
                  </a:effectLst>
                  <a:latin typeface="+mj-lt"/>
                  <a:ea typeface="맑은 고딕"/>
                </a:rPr>
                <a:t>수출</a:t>
              </a:r>
              <a:r>
                <a:rPr lang="en-US" altLang="ko-KR" sz="900" dirty="0">
                  <a:effectLst>
                    <a:outerShdw blurRad="38100" dist="38100" dir="2700000" algn="tl">
                      <a:srgbClr val="000000">
                        <a:alpha val="43137"/>
                      </a:srgbClr>
                    </a:outerShdw>
                  </a:effectLst>
                  <a:latin typeface="+mj-lt"/>
                  <a:ea typeface="맑은 고딕"/>
                </a:rPr>
                <a:t>)</a:t>
              </a:r>
              <a:r>
                <a:rPr lang="ko-KR" altLang="en-US" sz="900" dirty="0">
                  <a:effectLst>
                    <a:outerShdw blurRad="38100" dist="38100" dir="2700000" algn="tl">
                      <a:srgbClr val="000000">
                        <a:alpha val="43137"/>
                      </a:srgbClr>
                    </a:outerShdw>
                  </a:effectLst>
                  <a:latin typeface="+mj-lt"/>
                  <a:ea typeface="맑은 고딕"/>
                </a:rPr>
                <a:t>에 </a:t>
              </a:r>
              <a:endParaRPr lang="en-US" altLang="ko-KR" sz="900" dirty="0">
                <a:effectLst>
                  <a:outerShdw blurRad="38100" dist="38100" dir="2700000" algn="tl">
                    <a:srgbClr val="000000">
                      <a:alpha val="43137"/>
                    </a:srgbClr>
                  </a:outerShdw>
                </a:effectLst>
                <a:latin typeface="+mj-lt"/>
                <a:ea typeface="맑은 고딕"/>
              </a:endParaRPr>
            </a:p>
            <a:p>
              <a:r>
                <a:rPr lang="en-US" altLang="ko-KR" sz="900" dirty="0">
                  <a:effectLst>
                    <a:outerShdw blurRad="38100" dist="38100" dir="2700000" algn="tl">
                      <a:srgbClr val="000000">
                        <a:alpha val="43137"/>
                      </a:srgbClr>
                    </a:outerShdw>
                  </a:effectLst>
                  <a:latin typeface="+mj-lt"/>
                </a:rPr>
                <a:t>   </a:t>
              </a:r>
              <a:r>
                <a:rPr lang="ko-KR" altLang="en-US" sz="900" dirty="0">
                  <a:effectLst>
                    <a:outerShdw blurRad="38100" dist="38100" dir="2700000" algn="tl">
                      <a:srgbClr val="000000">
                        <a:alpha val="43137"/>
                      </a:srgbClr>
                    </a:outerShdw>
                  </a:effectLst>
                  <a:latin typeface="+mj-lt"/>
                </a:rPr>
                <a:t>포커스  </a:t>
              </a:r>
              <a:endParaRPr lang="en-US" altLang="ko-KR" sz="900" dirty="0">
                <a:effectLst>
                  <a:outerShdw blurRad="38100" dist="38100" dir="2700000" algn="tl">
                    <a:srgbClr val="000000">
                      <a:alpha val="43137"/>
                    </a:srgbClr>
                  </a:outerShdw>
                </a:effectLst>
                <a:latin typeface="+mj-lt"/>
              </a:endParaRPr>
            </a:p>
            <a:p>
              <a:endParaRPr lang="ko-KR" altLang="en-US" sz="900" dirty="0">
                <a:effectLst>
                  <a:outerShdw blurRad="38100" dist="38100" dir="2700000" algn="tl">
                    <a:srgbClr val="000000">
                      <a:alpha val="43137"/>
                    </a:srgbClr>
                  </a:outerShdw>
                </a:effectLst>
                <a:latin typeface="+mj-lt"/>
              </a:endParaRPr>
            </a:p>
          </p:txBody>
        </p:sp>
        <p:sp>
          <p:nvSpPr>
            <p:cNvPr id="33" name="TextBox 32"/>
            <p:cNvSpPr txBox="1"/>
            <p:nvPr/>
          </p:nvSpPr>
          <p:spPr>
            <a:xfrm>
              <a:off x="2486254" y="4612061"/>
              <a:ext cx="1799994" cy="1723549"/>
            </a:xfrm>
            <a:prstGeom prst="rect">
              <a:avLst/>
            </a:prstGeom>
            <a:noFill/>
          </p:spPr>
          <p:txBody>
            <a:bodyPr wrap="square" rtlCol="0">
              <a:spAutoFit/>
            </a:bodyPr>
            <a:lstStyle/>
            <a:p>
              <a:r>
                <a:rPr lang="en-US" altLang="ko-KR" sz="1000" dirty="0">
                  <a:solidFill>
                    <a:srgbClr val="FF0000"/>
                  </a:solidFill>
                  <a:effectLst>
                    <a:outerShdw blurRad="38100" dist="38100" dir="2700000" algn="tl">
                      <a:srgbClr val="000000">
                        <a:alpha val="43137"/>
                      </a:srgbClr>
                    </a:outerShdw>
                  </a:effectLst>
                  <a:latin typeface="+mj-lt"/>
                  <a:ea typeface="맑은 고딕"/>
                </a:rPr>
                <a:t>[</a:t>
              </a:r>
              <a:r>
                <a:rPr lang="ko-KR" altLang="en-US" sz="1000" dirty="0">
                  <a:solidFill>
                    <a:srgbClr val="FF0000"/>
                  </a:solidFill>
                  <a:effectLst>
                    <a:outerShdw blurRad="38100" dist="38100" dir="2700000" algn="tl">
                      <a:srgbClr val="000000">
                        <a:alpha val="43137"/>
                      </a:srgbClr>
                    </a:outerShdw>
                  </a:effectLst>
                  <a:latin typeface="+mj-lt"/>
                  <a:ea typeface="맑은 고딕"/>
                </a:rPr>
                <a:t>품질고급화</a:t>
              </a:r>
              <a:r>
                <a:rPr lang="en-US" altLang="ko-KR" sz="1000" dirty="0">
                  <a:solidFill>
                    <a:srgbClr val="FF0000"/>
                  </a:solidFill>
                  <a:effectLst>
                    <a:outerShdw blurRad="38100" dist="38100" dir="2700000" algn="tl">
                      <a:srgbClr val="000000">
                        <a:alpha val="43137"/>
                      </a:srgbClr>
                    </a:outerShdw>
                  </a:effectLst>
                  <a:latin typeface="+mj-lt"/>
                  <a:ea typeface="맑은 고딕"/>
                </a:rPr>
                <a:t>]</a:t>
              </a:r>
            </a:p>
            <a:p>
              <a:r>
                <a:rPr lang="en-US" altLang="ko-KR" sz="1100" dirty="0">
                  <a:effectLst>
                    <a:outerShdw blurRad="38100" dist="38100" dir="2700000" algn="tl">
                      <a:srgbClr val="000000">
                        <a:alpha val="43137"/>
                      </a:srgbClr>
                    </a:outerShdw>
                  </a:effectLst>
                  <a:latin typeface="+mj-lt"/>
                  <a:ea typeface="맑은 고딕"/>
                </a:rPr>
                <a:t> </a:t>
              </a:r>
              <a:r>
                <a:rPr lang="en-US" altLang="ko-KR" sz="900" dirty="0">
                  <a:effectLst>
                    <a:outerShdw blurRad="38100" dist="38100" dir="2700000" algn="tl">
                      <a:srgbClr val="000000">
                        <a:alpha val="43137"/>
                      </a:srgbClr>
                    </a:outerShdw>
                  </a:effectLst>
                  <a:latin typeface="+mj-lt"/>
                  <a:ea typeface="맑은 고딕"/>
                </a:rPr>
                <a:t>- </a:t>
              </a:r>
              <a:r>
                <a:rPr lang="ko-KR" altLang="en-US" sz="900" dirty="0">
                  <a:effectLst>
                    <a:outerShdw blurRad="38100" dist="38100" dir="2700000" algn="tl">
                      <a:srgbClr val="000000">
                        <a:alpha val="43137"/>
                      </a:srgbClr>
                    </a:outerShdw>
                  </a:effectLst>
                  <a:latin typeface="+mj-lt"/>
                  <a:ea typeface="맑은 고딕"/>
                </a:rPr>
                <a:t>고품질 안정생산기술 정착</a:t>
              </a:r>
              <a:endParaRPr lang="en-US" altLang="ko-KR" sz="900" dirty="0">
                <a:effectLst>
                  <a:outerShdw blurRad="38100" dist="38100" dir="2700000" algn="tl">
                    <a:srgbClr val="000000">
                      <a:alpha val="43137"/>
                    </a:srgbClr>
                  </a:outerShdw>
                </a:effectLst>
                <a:latin typeface="+mj-lt"/>
                <a:ea typeface="맑은 고딕"/>
              </a:endParaRPr>
            </a:p>
            <a:p>
              <a:r>
                <a:rPr lang="en-US" altLang="ko-KR" sz="800" dirty="0">
                  <a:effectLst>
                    <a:outerShdw blurRad="38100" dist="38100" dir="2700000" algn="tl">
                      <a:srgbClr val="000000">
                        <a:alpha val="43137"/>
                      </a:srgbClr>
                    </a:outerShdw>
                  </a:effectLst>
                  <a:latin typeface="+mj-lt"/>
                  <a:ea typeface="맑은 고딕"/>
                </a:rPr>
                <a:t>  </a:t>
              </a:r>
              <a:r>
                <a:rPr lang="en-US" altLang="ko-KR" sz="800" dirty="0">
                  <a:effectLst>
                    <a:outerShdw blurRad="38100" dist="38100" dir="2700000" algn="tl">
                      <a:srgbClr val="000000">
                        <a:alpha val="43137"/>
                      </a:srgbClr>
                    </a:outerShdw>
                  </a:effectLst>
                  <a:latin typeface="맑은 고딕"/>
                  <a:ea typeface="맑은 고딕"/>
                </a:rPr>
                <a:t>√ </a:t>
              </a:r>
              <a:r>
                <a:rPr lang="ko-KR" altLang="en-US" sz="800" dirty="0">
                  <a:effectLst>
                    <a:outerShdw blurRad="38100" dist="38100" dir="2700000" algn="tl">
                      <a:srgbClr val="000000">
                        <a:alpha val="43137"/>
                      </a:srgbClr>
                    </a:outerShdw>
                  </a:effectLst>
                  <a:latin typeface="맑은 고딕"/>
                  <a:ea typeface="맑은 고딕"/>
                </a:rPr>
                <a:t>재배기술 개선</a:t>
              </a:r>
              <a:endParaRPr lang="en-US" altLang="ko-KR" sz="800" dirty="0">
                <a:effectLst>
                  <a:outerShdw blurRad="38100" dist="38100" dir="2700000" algn="tl">
                    <a:srgbClr val="000000">
                      <a:alpha val="43137"/>
                    </a:srgbClr>
                  </a:outerShdw>
                </a:effectLst>
                <a:latin typeface="맑은 고딕"/>
                <a:ea typeface="맑은 고딕"/>
              </a:endParaRPr>
            </a:p>
            <a:p>
              <a:r>
                <a:rPr lang="en-US" altLang="ko-KR" sz="800" dirty="0">
                  <a:effectLst>
                    <a:outerShdw blurRad="38100" dist="38100" dir="2700000" algn="tl">
                      <a:srgbClr val="000000">
                        <a:alpha val="43137"/>
                      </a:srgbClr>
                    </a:outerShdw>
                  </a:effectLst>
                  <a:latin typeface="맑은 고딕"/>
                  <a:ea typeface="맑은 고딕"/>
                </a:rPr>
                <a:t>  </a:t>
              </a:r>
              <a:r>
                <a:rPr lang="en-US" altLang="ko-KR" sz="800" dirty="0">
                  <a:effectLst>
                    <a:outerShdw blurRad="38100" dist="38100" dir="2700000" algn="tl">
                      <a:srgbClr val="000000">
                        <a:alpha val="43137"/>
                      </a:srgbClr>
                    </a:outerShdw>
                  </a:effectLst>
                </a:rPr>
                <a:t>√ </a:t>
              </a:r>
              <a:r>
                <a:rPr lang="ko-KR" altLang="en-US" sz="800" dirty="0">
                  <a:effectLst>
                    <a:outerShdw blurRad="38100" dist="38100" dir="2700000" algn="tl">
                      <a:srgbClr val="000000">
                        <a:alpha val="43137"/>
                      </a:srgbClr>
                    </a:outerShdw>
                  </a:effectLst>
                </a:rPr>
                <a:t>표준 매뉴얼 보급</a:t>
              </a:r>
              <a:endParaRPr lang="en-US" altLang="ko-KR" sz="800" dirty="0">
                <a:effectLst>
                  <a:outerShdw blurRad="38100" dist="38100" dir="2700000" algn="tl">
                    <a:srgbClr val="000000">
                      <a:alpha val="43137"/>
                    </a:srgbClr>
                  </a:outerShdw>
                </a:effectLst>
              </a:endParaRPr>
            </a:p>
            <a:p>
              <a:r>
                <a:rPr lang="en-US" altLang="ko-KR" sz="800" dirty="0">
                  <a:effectLst>
                    <a:outerShdw blurRad="38100" dist="38100" dir="2700000" algn="tl">
                      <a:srgbClr val="000000">
                        <a:alpha val="43137"/>
                      </a:srgbClr>
                    </a:outerShdw>
                  </a:effectLst>
                  <a:latin typeface="+mj-lt"/>
                </a:rPr>
                <a:t>  </a:t>
              </a:r>
              <a:r>
                <a:rPr lang="en-US" altLang="ko-KR" sz="800" dirty="0">
                  <a:effectLst>
                    <a:outerShdw blurRad="38100" dist="38100" dir="2700000" algn="tl">
                      <a:srgbClr val="000000">
                        <a:alpha val="43137"/>
                      </a:srgbClr>
                    </a:outerShdw>
                  </a:effectLst>
                </a:rPr>
                <a:t>√ </a:t>
              </a:r>
              <a:r>
                <a:rPr lang="ko-KR" altLang="en-US" sz="800" dirty="0">
                  <a:effectLst>
                    <a:outerShdw blurRad="38100" dist="38100" dir="2700000" algn="tl">
                      <a:srgbClr val="000000">
                        <a:alpha val="43137"/>
                      </a:srgbClr>
                    </a:outerShdw>
                  </a:effectLst>
                </a:rPr>
                <a:t>맞춤형 교육과정 제공</a:t>
              </a:r>
              <a:endParaRPr lang="en-US" altLang="ko-KR" sz="800" dirty="0">
                <a:effectLst>
                  <a:outerShdw blurRad="38100" dist="38100" dir="2700000" algn="tl">
                    <a:srgbClr val="000000">
                      <a:alpha val="43137"/>
                    </a:srgbClr>
                  </a:outerShdw>
                </a:effectLst>
              </a:endParaRPr>
            </a:p>
            <a:p>
              <a:r>
                <a:rPr lang="ko-KR" altLang="en-US" sz="1000" spc="-150" dirty="0">
                  <a:solidFill>
                    <a:srgbClr val="FF0000"/>
                  </a:solidFill>
                  <a:effectLst>
                    <a:outerShdw blurRad="38100" dist="38100" dir="2700000" algn="tl">
                      <a:srgbClr val="000000">
                        <a:alpha val="43137"/>
                      </a:srgbClr>
                    </a:outerShdw>
                  </a:effectLst>
                </a:rPr>
                <a:t> </a:t>
              </a:r>
              <a:r>
                <a:rPr lang="en-US" altLang="ko-KR" sz="1000" spc="-150" dirty="0">
                  <a:solidFill>
                    <a:srgbClr val="FF0000"/>
                  </a:solidFill>
                  <a:effectLst>
                    <a:outerShdw blurRad="38100" dist="38100" dir="2700000" algn="tl">
                      <a:srgbClr val="000000">
                        <a:alpha val="43137"/>
                      </a:srgbClr>
                    </a:outerShdw>
                  </a:effectLst>
                </a:rPr>
                <a:t>[</a:t>
              </a:r>
              <a:r>
                <a:rPr lang="ko-KR" altLang="en-US" sz="1000" spc="-150" dirty="0">
                  <a:solidFill>
                    <a:srgbClr val="FF0000"/>
                  </a:solidFill>
                  <a:effectLst>
                    <a:outerShdw blurRad="38100" dist="38100" dir="2700000" algn="tl">
                      <a:srgbClr val="000000">
                        <a:alpha val="43137"/>
                      </a:srgbClr>
                    </a:outerShdw>
                  </a:effectLst>
                </a:rPr>
                <a:t>조직화</a:t>
              </a:r>
              <a:r>
                <a:rPr lang="en-US" altLang="ko-KR" sz="1000" spc="-150" dirty="0">
                  <a:solidFill>
                    <a:srgbClr val="FF0000"/>
                  </a:solidFill>
                  <a:effectLst>
                    <a:outerShdw blurRad="38100" dist="38100" dir="2700000" algn="tl">
                      <a:srgbClr val="000000">
                        <a:alpha val="43137"/>
                      </a:srgbClr>
                    </a:outerShdw>
                  </a:effectLst>
                </a:rPr>
                <a:t>] : </a:t>
              </a:r>
              <a:r>
                <a:rPr lang="ko-KR" altLang="en-US" sz="1000" spc="-150" dirty="0">
                  <a:solidFill>
                    <a:srgbClr val="FF0000"/>
                  </a:solidFill>
                  <a:effectLst>
                    <a:outerShdw blurRad="38100" dist="38100" dir="2700000" algn="tl">
                      <a:srgbClr val="000000">
                        <a:alpha val="43137"/>
                      </a:srgbClr>
                    </a:outerShdw>
                  </a:effectLst>
                </a:rPr>
                <a:t>농가간 생산성차 해소</a:t>
              </a:r>
              <a:endParaRPr lang="en-US" altLang="ko-KR" sz="1000" spc="-150" dirty="0">
                <a:solidFill>
                  <a:srgbClr val="FF0000"/>
                </a:solidFill>
                <a:effectLst>
                  <a:outerShdw blurRad="38100" dist="38100" dir="2700000" algn="tl">
                    <a:srgbClr val="000000">
                      <a:alpha val="43137"/>
                    </a:srgbClr>
                  </a:outerShdw>
                </a:effectLst>
              </a:endParaRPr>
            </a:p>
            <a:p>
              <a:r>
                <a:rPr lang="en-US" altLang="ko-KR" sz="900" dirty="0">
                  <a:effectLst>
                    <a:outerShdw blurRad="38100" dist="38100" dir="2700000" algn="tl">
                      <a:srgbClr val="000000">
                        <a:alpha val="43137"/>
                      </a:srgbClr>
                    </a:outerShdw>
                  </a:effectLst>
                </a:rPr>
                <a:t> - </a:t>
              </a:r>
              <a:r>
                <a:rPr lang="ko-KR" altLang="en-US" sz="900" dirty="0">
                  <a:effectLst>
                    <a:outerShdw blurRad="38100" dist="38100" dir="2700000" algn="tl">
                      <a:srgbClr val="000000">
                        <a:alpha val="43137"/>
                      </a:srgbClr>
                    </a:outerShdw>
                  </a:effectLst>
                </a:rPr>
                <a:t>고품질 쌀 </a:t>
              </a:r>
              <a:r>
                <a:rPr lang="ko-KR" altLang="en-US" sz="900" dirty="0" err="1">
                  <a:effectLst>
                    <a:outerShdw blurRad="38100" dist="38100" dir="2700000" algn="tl">
                      <a:srgbClr val="000000">
                        <a:alpha val="43137"/>
                      </a:srgbClr>
                    </a:outerShdw>
                  </a:effectLst>
                </a:rPr>
                <a:t>최적경영체</a:t>
              </a:r>
              <a:r>
                <a:rPr lang="ko-KR" altLang="en-US" sz="900" dirty="0">
                  <a:effectLst>
                    <a:outerShdw blurRad="38100" dist="38100" dir="2700000" algn="tl">
                      <a:srgbClr val="000000">
                        <a:alpha val="43137"/>
                      </a:srgbClr>
                    </a:outerShdw>
                  </a:effectLst>
                </a:rPr>
                <a:t> 육성</a:t>
              </a:r>
              <a:endParaRPr lang="en-US" altLang="ko-KR" sz="900" dirty="0">
                <a:effectLst>
                  <a:outerShdw blurRad="38100" dist="38100" dir="2700000" algn="tl">
                    <a:srgbClr val="000000">
                      <a:alpha val="43137"/>
                    </a:srgbClr>
                  </a:outerShdw>
                </a:effectLst>
              </a:endParaRPr>
            </a:p>
            <a:p>
              <a:r>
                <a:rPr lang="en-US" altLang="ko-KR" sz="900" dirty="0">
                  <a:effectLst>
                    <a:outerShdw blurRad="38100" dist="38100" dir="2700000" algn="tl">
                      <a:srgbClr val="000000">
                        <a:alpha val="43137"/>
                      </a:srgbClr>
                    </a:outerShdw>
                  </a:effectLst>
                </a:rPr>
                <a:t> </a:t>
              </a:r>
              <a:r>
                <a:rPr lang="en-US" altLang="ko-KR" sz="800" dirty="0">
                  <a:effectLst>
                    <a:outerShdw blurRad="38100" dist="38100" dir="2700000" algn="tl">
                      <a:srgbClr val="000000">
                        <a:alpha val="43137"/>
                      </a:srgbClr>
                    </a:outerShdw>
                  </a:effectLst>
                </a:rPr>
                <a:t>√ </a:t>
              </a:r>
              <a:r>
                <a:rPr lang="ko-KR" altLang="en-US" sz="800" dirty="0">
                  <a:effectLst>
                    <a:outerShdw blurRad="38100" dist="38100" dir="2700000" algn="tl">
                      <a:srgbClr val="000000">
                        <a:alpha val="43137"/>
                      </a:srgbClr>
                    </a:outerShdw>
                  </a:effectLst>
                </a:rPr>
                <a:t>전체 면적의 </a:t>
              </a:r>
              <a:r>
                <a:rPr lang="en-US" altLang="ko-KR" sz="800" dirty="0">
                  <a:effectLst>
                    <a:outerShdw blurRad="38100" dist="38100" dir="2700000" algn="tl">
                      <a:srgbClr val="000000">
                        <a:alpha val="43137"/>
                      </a:srgbClr>
                    </a:outerShdw>
                  </a:effectLst>
                </a:rPr>
                <a:t>50% </a:t>
              </a:r>
              <a:r>
                <a:rPr lang="ko-KR" altLang="en-US" sz="800" dirty="0">
                  <a:effectLst>
                    <a:outerShdw blurRad="38100" dist="38100" dir="2700000" algn="tl">
                      <a:srgbClr val="000000">
                        <a:alpha val="43137"/>
                      </a:srgbClr>
                    </a:outerShdw>
                  </a:effectLst>
                </a:rPr>
                <a:t>담당</a:t>
              </a:r>
              <a:r>
                <a:rPr lang="en-US" altLang="ko-KR" sz="800" dirty="0">
                  <a:effectLst>
                    <a:outerShdw blurRad="38100" dist="38100" dir="2700000" algn="tl">
                      <a:srgbClr val="000000">
                        <a:alpha val="43137"/>
                      </a:srgbClr>
                    </a:outerShdw>
                  </a:effectLst>
                </a:rPr>
                <a:t>(‘14)</a:t>
              </a:r>
            </a:p>
            <a:p>
              <a:r>
                <a:rPr lang="en-US" altLang="ko-KR" sz="800" dirty="0">
                  <a:effectLst>
                    <a:outerShdw blurRad="38100" dist="38100" dir="2700000" algn="tl">
                      <a:srgbClr val="000000">
                        <a:alpha val="43137"/>
                      </a:srgbClr>
                    </a:outerShdw>
                  </a:effectLst>
                </a:rPr>
                <a:t> √ </a:t>
              </a:r>
              <a:r>
                <a:rPr lang="ko-KR" altLang="en-US" sz="800" dirty="0" err="1">
                  <a:effectLst>
                    <a:outerShdw blurRad="38100" dist="38100" dir="2700000" algn="tl">
                      <a:srgbClr val="000000">
                        <a:alpha val="43137"/>
                      </a:srgbClr>
                    </a:outerShdw>
                  </a:effectLst>
                </a:rPr>
                <a:t>들녘내</a:t>
              </a:r>
              <a:r>
                <a:rPr lang="ko-KR" altLang="en-US" sz="800" dirty="0">
                  <a:effectLst>
                    <a:outerShdw blurRad="38100" dist="38100" dir="2700000" algn="tl">
                      <a:srgbClr val="000000">
                        <a:alpha val="43137"/>
                      </a:srgbClr>
                    </a:outerShdw>
                  </a:effectLst>
                </a:rPr>
                <a:t> 벼 재배농가 중심</a:t>
              </a:r>
              <a:r>
                <a:rPr lang="en-US" altLang="ko-KR" sz="800" dirty="0">
                  <a:effectLst>
                    <a:outerShdw blurRad="38100" dist="38100" dir="2700000" algn="tl">
                      <a:srgbClr val="000000">
                        <a:alpha val="43137"/>
                      </a:srgbClr>
                    </a:outerShdw>
                  </a:effectLst>
                </a:rPr>
                <a:t>(2</a:t>
              </a:r>
              <a:r>
                <a:rPr lang="ko-KR" altLang="en-US" sz="800" dirty="0">
                  <a:effectLst>
                    <a:outerShdw blurRad="38100" dist="38100" dir="2700000" algn="tl">
                      <a:srgbClr val="000000">
                        <a:alpha val="43137"/>
                      </a:srgbClr>
                    </a:outerShdw>
                  </a:effectLst>
                </a:rPr>
                <a:t>백</a:t>
              </a:r>
              <a:r>
                <a:rPr lang="en-US" altLang="ko-KR" sz="800" dirty="0">
                  <a:effectLst>
                    <a:outerShdw blurRad="38100" dist="38100" dir="2700000" algn="tl">
                      <a:srgbClr val="000000">
                        <a:alpha val="43137"/>
                      </a:srgbClr>
                    </a:outerShdw>
                  </a:effectLst>
                </a:rPr>
                <a:t>)</a:t>
              </a:r>
            </a:p>
            <a:p>
              <a:endParaRPr lang="en-US" altLang="ko-KR" sz="800" dirty="0">
                <a:effectLst>
                  <a:outerShdw blurRad="38100" dist="38100" dir="2700000" algn="tl">
                    <a:srgbClr val="000000">
                      <a:alpha val="43137"/>
                    </a:srgbClr>
                  </a:outerShdw>
                </a:effectLst>
              </a:endParaRPr>
            </a:p>
            <a:p>
              <a:r>
                <a:rPr lang="en-US" altLang="ko-KR" sz="800" dirty="0">
                  <a:effectLst>
                    <a:outerShdw blurRad="38100" dist="38100" dir="2700000" algn="tl">
                      <a:srgbClr val="000000">
                        <a:alpha val="43137"/>
                      </a:srgbClr>
                    </a:outerShdw>
                  </a:effectLst>
                  <a:latin typeface="+mj-lt"/>
                </a:rPr>
                <a:t>  * </a:t>
              </a:r>
              <a:r>
                <a:rPr lang="ko-KR" altLang="en-US" sz="800" dirty="0">
                  <a:effectLst>
                    <a:outerShdw blurRad="38100" dist="38100" dir="2700000" algn="tl">
                      <a:srgbClr val="000000">
                        <a:alpha val="43137"/>
                      </a:srgbClr>
                    </a:outerShdw>
                  </a:effectLst>
                  <a:latin typeface="+mj-lt"/>
                </a:rPr>
                <a:t>주요 </a:t>
              </a:r>
              <a:r>
                <a:rPr lang="en-US" altLang="ko-KR" sz="800" dirty="0">
                  <a:effectLst>
                    <a:outerShdw blurRad="38100" dist="38100" dir="2700000" algn="tl">
                      <a:srgbClr val="000000">
                        <a:alpha val="43137"/>
                      </a:srgbClr>
                    </a:outerShdw>
                  </a:effectLst>
                  <a:latin typeface="+mj-lt"/>
                </a:rPr>
                <a:t>25</a:t>
              </a:r>
              <a:r>
                <a:rPr lang="ko-KR" altLang="en-US" sz="800" dirty="0">
                  <a:effectLst>
                    <a:outerShdw blurRad="38100" dist="38100" dir="2700000" algn="tl">
                      <a:srgbClr val="000000">
                        <a:alpha val="43137"/>
                      </a:srgbClr>
                    </a:outerShdw>
                  </a:effectLst>
                  <a:latin typeface="+mj-lt"/>
                </a:rPr>
                <a:t>품목 농수산물 </a:t>
              </a:r>
              <a:endParaRPr lang="en-US" altLang="ko-KR" sz="800" dirty="0">
                <a:effectLst>
                  <a:outerShdw blurRad="38100" dist="38100" dir="2700000" algn="tl">
                    <a:srgbClr val="000000">
                      <a:alpha val="43137"/>
                    </a:srgbClr>
                  </a:outerShdw>
                </a:effectLst>
                <a:latin typeface="+mj-lt"/>
              </a:endParaRPr>
            </a:p>
            <a:p>
              <a:r>
                <a:rPr lang="en-US" altLang="ko-KR" sz="800" dirty="0">
                  <a:effectLst>
                    <a:outerShdw blurRad="38100" dist="38100" dir="2700000" algn="tl">
                      <a:srgbClr val="000000">
                        <a:alpha val="43137"/>
                      </a:srgbClr>
                    </a:outerShdw>
                  </a:effectLst>
                  <a:latin typeface="+mj-lt"/>
                </a:rPr>
                <a:t>    </a:t>
              </a:r>
              <a:r>
                <a:rPr lang="ko-KR" altLang="en-US" sz="800" dirty="0">
                  <a:effectLst>
                    <a:outerShdw blurRad="38100" dist="38100" dir="2700000" algn="tl">
                      <a:srgbClr val="000000">
                        <a:alpha val="43137"/>
                      </a:srgbClr>
                    </a:outerShdw>
                  </a:effectLst>
                  <a:latin typeface="+mj-lt"/>
                </a:rPr>
                <a:t>생산</a:t>
              </a:r>
              <a:r>
                <a:rPr lang="ko-KR" altLang="en-US" sz="800" dirty="0">
                  <a:effectLst>
                    <a:outerShdw blurRad="38100" dist="38100" dir="2700000" algn="tl">
                      <a:srgbClr val="000000">
                        <a:alpha val="43137"/>
                      </a:srgbClr>
                    </a:outerShdw>
                  </a:effectLst>
                  <a:latin typeface="맑은 고딕"/>
                  <a:ea typeface="맑은 고딕"/>
                </a:rPr>
                <a:t>∙유통구조개선대책</a:t>
              </a:r>
              <a:endParaRPr lang="en-US" altLang="ko-KR" sz="800" dirty="0">
                <a:effectLst>
                  <a:outerShdw blurRad="38100" dist="38100" dir="2700000" algn="tl">
                    <a:srgbClr val="000000">
                      <a:alpha val="43137"/>
                    </a:srgbClr>
                  </a:outerShdw>
                </a:effectLst>
                <a:latin typeface="+mj-lt"/>
              </a:endParaRPr>
            </a:p>
          </p:txBody>
        </p:sp>
        <p:sp>
          <p:nvSpPr>
            <p:cNvPr id="34" name="TextBox 33"/>
            <p:cNvSpPr txBox="1"/>
            <p:nvPr/>
          </p:nvSpPr>
          <p:spPr>
            <a:xfrm>
              <a:off x="4035722" y="798645"/>
              <a:ext cx="1822162" cy="1862048"/>
            </a:xfrm>
            <a:prstGeom prst="rect">
              <a:avLst/>
            </a:prstGeom>
            <a:noFill/>
          </p:spPr>
          <p:txBody>
            <a:bodyPr wrap="square" rtlCol="0">
              <a:spAutoFit/>
            </a:bodyPr>
            <a:lstStyle/>
            <a:p>
              <a:r>
                <a:rPr lang="en-US" altLang="ko-KR" sz="1000" dirty="0">
                  <a:solidFill>
                    <a:srgbClr val="FF0000"/>
                  </a:solidFill>
                  <a:effectLst>
                    <a:outerShdw blurRad="38100" dist="38100" dir="2700000" algn="tl">
                      <a:srgbClr val="000000">
                        <a:alpha val="43137"/>
                      </a:srgbClr>
                    </a:outerShdw>
                  </a:effectLst>
                  <a:latin typeface="맑은 고딕"/>
                  <a:ea typeface="맑은 고딕"/>
                </a:rPr>
                <a:t>[RPC]</a:t>
              </a:r>
              <a:r>
                <a:rPr lang="en-US" altLang="ko-KR" sz="1000" dirty="0">
                  <a:effectLst>
                    <a:outerShdw blurRad="38100" dist="38100" dir="2700000" algn="tl">
                      <a:srgbClr val="000000">
                        <a:alpha val="43137"/>
                      </a:srgbClr>
                    </a:outerShdw>
                  </a:effectLst>
                  <a:latin typeface="맑은 고딕"/>
                  <a:ea typeface="맑은 고딕"/>
                </a:rPr>
                <a:t> : 280</a:t>
              </a:r>
              <a:r>
                <a:rPr lang="ko-KR" altLang="en-US" sz="1000" dirty="0">
                  <a:effectLst>
                    <a:outerShdw blurRad="38100" dist="38100" dir="2700000" algn="tl">
                      <a:srgbClr val="000000">
                        <a:alpha val="43137"/>
                      </a:srgbClr>
                    </a:outerShdw>
                  </a:effectLst>
                  <a:latin typeface="맑은 고딕"/>
                  <a:ea typeface="맑은 고딕"/>
                </a:rPr>
                <a:t>개소</a:t>
              </a:r>
              <a:endParaRPr lang="en-US" altLang="ko-KR" sz="1000" dirty="0">
                <a:effectLst>
                  <a:outerShdw blurRad="38100" dist="38100" dir="2700000" algn="tl">
                    <a:srgbClr val="000000">
                      <a:alpha val="43137"/>
                    </a:srgbClr>
                  </a:outerShdw>
                </a:effectLst>
                <a:latin typeface="맑은 고딕"/>
                <a:ea typeface="맑은 고딕"/>
              </a:endParaRPr>
            </a:p>
            <a:p>
              <a:r>
                <a:rPr lang="en-US" altLang="ko-KR" sz="1100" dirty="0">
                  <a:effectLst>
                    <a:outerShdw blurRad="38100" dist="38100" dir="2700000" algn="tl">
                      <a:srgbClr val="000000">
                        <a:alpha val="43137"/>
                      </a:srgbClr>
                    </a:outerShdw>
                  </a:effectLst>
                  <a:latin typeface="맑은 고딕"/>
                  <a:ea typeface="맑은 고딕"/>
                </a:rPr>
                <a:t> </a:t>
              </a:r>
              <a:r>
                <a:rPr lang="en-US" altLang="ko-KR" sz="900" dirty="0">
                  <a:effectLst>
                    <a:outerShdw blurRad="38100" dist="38100" dir="2700000" algn="tl">
                      <a:srgbClr val="000000">
                        <a:alpha val="43137"/>
                      </a:srgbClr>
                    </a:outerShdw>
                  </a:effectLst>
                  <a:latin typeface="맑은 고딕"/>
                  <a:ea typeface="맑은 고딕"/>
                </a:rPr>
                <a:t>- </a:t>
              </a:r>
              <a:r>
                <a:rPr lang="ko-KR" altLang="en-US" sz="900" dirty="0">
                  <a:effectLst>
                    <a:outerShdw blurRad="38100" dist="38100" dir="2700000" algn="tl">
                      <a:srgbClr val="000000">
                        <a:alpha val="43137"/>
                      </a:srgbClr>
                    </a:outerShdw>
                  </a:effectLst>
                  <a:latin typeface="맑은 고딕"/>
                  <a:ea typeface="맑은 고딕"/>
                </a:rPr>
                <a:t>건조시설 부족 및 노후화</a:t>
              </a:r>
              <a:endParaRPr lang="en-US" altLang="ko-KR" sz="900" dirty="0">
                <a:effectLst>
                  <a:outerShdw blurRad="38100" dist="38100" dir="2700000" algn="tl">
                    <a:srgbClr val="000000">
                      <a:alpha val="43137"/>
                    </a:srgbClr>
                  </a:outerShdw>
                </a:effectLst>
                <a:latin typeface="맑은 고딕"/>
                <a:ea typeface="맑은 고딕"/>
              </a:endParaRPr>
            </a:p>
            <a:p>
              <a:r>
                <a:rPr lang="en-US" altLang="ko-KR" sz="900" dirty="0">
                  <a:effectLst>
                    <a:outerShdw blurRad="38100" dist="38100" dir="2700000" algn="tl">
                      <a:srgbClr val="000000">
                        <a:alpha val="43137"/>
                      </a:srgbClr>
                    </a:outerShdw>
                  </a:effectLst>
                  <a:latin typeface="맑은 고딕"/>
                  <a:ea typeface="맑은 고딕"/>
                </a:rPr>
                <a:t> - </a:t>
              </a:r>
              <a:r>
                <a:rPr lang="ko-KR" altLang="en-US" sz="900" dirty="0">
                  <a:effectLst>
                    <a:outerShdw blurRad="38100" dist="38100" dir="2700000" algn="tl">
                      <a:srgbClr val="000000">
                        <a:alpha val="43137"/>
                      </a:srgbClr>
                    </a:outerShdw>
                  </a:effectLst>
                  <a:latin typeface="맑은 고딕"/>
                  <a:ea typeface="맑은 고딕"/>
                </a:rPr>
                <a:t>건조능력대비 저장능력 </a:t>
              </a:r>
              <a:endParaRPr lang="en-US" altLang="ko-KR" sz="900" dirty="0">
                <a:effectLst>
                  <a:outerShdw blurRad="38100" dist="38100" dir="2700000" algn="tl">
                    <a:srgbClr val="000000">
                      <a:alpha val="43137"/>
                    </a:srgbClr>
                  </a:outerShdw>
                </a:effectLst>
                <a:latin typeface="맑은 고딕"/>
                <a:ea typeface="맑은 고딕"/>
              </a:endParaRPr>
            </a:p>
            <a:p>
              <a:r>
                <a:rPr lang="en-US" altLang="ko-KR" sz="900" dirty="0">
                  <a:effectLst>
                    <a:outerShdw blurRad="38100" dist="38100" dir="2700000" algn="tl">
                      <a:srgbClr val="000000">
                        <a:alpha val="43137"/>
                      </a:srgbClr>
                    </a:outerShdw>
                  </a:effectLst>
                  <a:latin typeface="맑은 고딕"/>
                  <a:ea typeface="맑은 고딕"/>
                </a:rPr>
                <a:t>    </a:t>
              </a:r>
              <a:r>
                <a:rPr lang="ko-KR" altLang="en-US" sz="900" dirty="0">
                  <a:effectLst>
                    <a:outerShdw blurRad="38100" dist="38100" dir="2700000" algn="tl">
                      <a:srgbClr val="000000">
                        <a:alpha val="43137"/>
                      </a:srgbClr>
                    </a:outerShdw>
                  </a:effectLst>
                  <a:latin typeface="맑은 고딕"/>
                  <a:ea typeface="맑은 고딕"/>
                </a:rPr>
                <a:t>농협</a:t>
              </a:r>
              <a:r>
                <a:rPr lang="en-US" altLang="ko-KR" sz="900" dirty="0">
                  <a:effectLst>
                    <a:outerShdw blurRad="38100" dist="38100" dir="2700000" algn="tl">
                      <a:srgbClr val="000000">
                        <a:alpha val="43137"/>
                      </a:srgbClr>
                    </a:outerShdw>
                  </a:effectLst>
                  <a:latin typeface="맑은 고딕"/>
                  <a:ea typeface="맑은 고딕"/>
                </a:rPr>
                <a:t>RPC(48.5%)</a:t>
              </a:r>
              <a:r>
                <a:rPr lang="ko-KR" altLang="en-US" sz="900" dirty="0">
                  <a:effectLst>
                    <a:outerShdw blurRad="38100" dist="38100" dir="2700000" algn="tl">
                      <a:srgbClr val="000000">
                        <a:alpha val="43137"/>
                      </a:srgbClr>
                    </a:outerShdw>
                  </a:effectLst>
                  <a:latin typeface="맑은 고딕"/>
                  <a:ea typeface="맑은 고딕"/>
                </a:rPr>
                <a:t>가 더 낮음</a:t>
              </a:r>
              <a:endParaRPr lang="en-US" altLang="ko-KR" sz="900" dirty="0">
                <a:effectLst>
                  <a:outerShdw blurRad="38100" dist="38100" dir="2700000" algn="tl">
                    <a:srgbClr val="000000">
                      <a:alpha val="43137"/>
                    </a:srgbClr>
                  </a:outerShdw>
                </a:effectLst>
                <a:latin typeface="맑은 고딕"/>
                <a:ea typeface="맑은 고딕"/>
              </a:endParaRPr>
            </a:p>
            <a:p>
              <a:r>
                <a:rPr lang="en-US" altLang="ko-KR" sz="900" dirty="0">
                  <a:solidFill>
                    <a:srgbClr val="FF0000"/>
                  </a:solidFill>
                  <a:effectLst>
                    <a:outerShdw blurRad="38100" dist="38100" dir="2700000" algn="tl">
                      <a:srgbClr val="000000">
                        <a:alpha val="43137"/>
                      </a:srgbClr>
                    </a:outerShdw>
                  </a:effectLst>
                  <a:latin typeface="+mj-lt"/>
                </a:rPr>
                <a:t> - </a:t>
              </a:r>
              <a:r>
                <a:rPr lang="ko-KR" altLang="en-US" sz="900" dirty="0">
                  <a:solidFill>
                    <a:srgbClr val="FF0000"/>
                  </a:solidFill>
                  <a:effectLst>
                    <a:outerShdw blurRad="38100" dist="38100" dir="2700000" algn="tl">
                      <a:srgbClr val="000000">
                        <a:alpha val="43137"/>
                      </a:srgbClr>
                    </a:outerShdw>
                  </a:effectLst>
                  <a:latin typeface="+mj-lt"/>
                </a:rPr>
                <a:t>품질관리 관련 하드웨어 부족</a:t>
              </a:r>
              <a:endParaRPr lang="en-US" altLang="ko-KR" sz="900" dirty="0">
                <a:solidFill>
                  <a:srgbClr val="FF0000"/>
                </a:solidFill>
                <a:effectLst>
                  <a:outerShdw blurRad="38100" dist="38100" dir="2700000" algn="tl">
                    <a:srgbClr val="000000">
                      <a:alpha val="43137"/>
                    </a:srgbClr>
                  </a:outerShdw>
                </a:effectLst>
                <a:latin typeface="+mj-lt"/>
              </a:endParaRPr>
            </a:p>
            <a:p>
              <a:r>
                <a:rPr lang="en-US" altLang="ko-KR" sz="1000" dirty="0">
                  <a:solidFill>
                    <a:srgbClr val="FF0000"/>
                  </a:solidFill>
                  <a:effectLst>
                    <a:outerShdw blurRad="38100" dist="38100" dir="2700000" algn="tl">
                      <a:srgbClr val="000000">
                        <a:alpha val="43137"/>
                      </a:srgbClr>
                    </a:outerShdw>
                  </a:effectLst>
                </a:rPr>
                <a:t>[</a:t>
              </a:r>
              <a:r>
                <a:rPr lang="ko-KR" altLang="en-US" sz="1000" dirty="0" err="1">
                  <a:solidFill>
                    <a:srgbClr val="FF0000"/>
                  </a:solidFill>
                  <a:effectLst>
                    <a:outerShdw blurRad="38100" dist="38100" dir="2700000" algn="tl">
                      <a:srgbClr val="000000">
                        <a:alpha val="43137"/>
                      </a:srgbClr>
                    </a:outerShdw>
                  </a:effectLst>
                </a:rPr>
                <a:t>임도정공장</a:t>
              </a:r>
              <a:r>
                <a:rPr lang="en-US" altLang="ko-KR" sz="1000" dirty="0">
                  <a:solidFill>
                    <a:srgbClr val="FF0000"/>
                  </a:solidFill>
                  <a:effectLst>
                    <a:outerShdw blurRad="38100" dist="38100" dir="2700000" algn="tl">
                      <a:srgbClr val="000000">
                        <a:alpha val="43137"/>
                      </a:srgbClr>
                    </a:outerShdw>
                  </a:effectLst>
                </a:rPr>
                <a:t>]</a:t>
              </a:r>
              <a:r>
                <a:rPr lang="en-US" altLang="ko-KR" sz="1000" dirty="0">
                  <a:effectLst>
                    <a:outerShdw blurRad="38100" dist="38100" dir="2700000" algn="tl">
                      <a:srgbClr val="000000">
                        <a:alpha val="43137"/>
                      </a:srgbClr>
                    </a:outerShdw>
                  </a:effectLst>
                </a:rPr>
                <a:t> : 5</a:t>
              </a:r>
              <a:r>
                <a:rPr lang="ko-KR" altLang="en-US" sz="1000" dirty="0">
                  <a:effectLst>
                    <a:outerShdw blurRad="38100" dist="38100" dir="2700000" algn="tl">
                      <a:srgbClr val="000000">
                        <a:alpha val="43137"/>
                      </a:srgbClr>
                    </a:outerShdw>
                  </a:effectLst>
                </a:rPr>
                <a:t>천 개소</a:t>
              </a:r>
              <a:endParaRPr lang="en-US" altLang="ko-KR" sz="1000" dirty="0">
                <a:effectLst>
                  <a:outerShdw blurRad="38100" dist="38100" dir="2700000" algn="tl">
                    <a:srgbClr val="000000">
                      <a:alpha val="43137"/>
                    </a:srgbClr>
                  </a:outerShdw>
                </a:effectLst>
              </a:endParaRPr>
            </a:p>
            <a:p>
              <a:pPr>
                <a:buFontTx/>
                <a:buChar char="-"/>
              </a:pPr>
              <a:r>
                <a:rPr lang="ko-KR" altLang="en-US" sz="900" dirty="0">
                  <a:effectLst>
                    <a:outerShdw blurRad="38100" dist="38100" dir="2700000" algn="tl">
                      <a:srgbClr val="000000">
                        <a:alpha val="43137"/>
                      </a:srgbClr>
                    </a:outerShdw>
                  </a:effectLst>
                </a:rPr>
                <a:t> 품질관리실태 </a:t>
              </a:r>
              <a:r>
                <a:rPr lang="en-US" altLang="ko-KR" sz="900" dirty="0">
                  <a:effectLst>
                    <a:outerShdw blurRad="38100" dist="38100" dir="2700000" algn="tl">
                      <a:srgbClr val="000000">
                        <a:alpha val="43137"/>
                      </a:srgbClr>
                    </a:outerShdw>
                  </a:effectLst>
                </a:rPr>
                <a:t>Black box</a:t>
              </a:r>
            </a:p>
            <a:p>
              <a:r>
                <a:rPr lang="en-US" altLang="ko-KR" sz="1000" dirty="0">
                  <a:solidFill>
                    <a:srgbClr val="FF0000"/>
                  </a:solidFill>
                  <a:effectLst>
                    <a:outerShdw blurRad="38100" dist="38100" dir="2700000" algn="tl">
                      <a:srgbClr val="000000">
                        <a:alpha val="43137"/>
                      </a:srgbClr>
                    </a:outerShdw>
                  </a:effectLst>
                </a:rPr>
                <a:t>[</a:t>
              </a:r>
              <a:r>
                <a:rPr lang="ko-KR" altLang="en-US" sz="1000" dirty="0">
                  <a:solidFill>
                    <a:srgbClr val="FF0000"/>
                  </a:solidFill>
                  <a:effectLst>
                    <a:outerShdw blurRad="38100" dist="38100" dir="2700000" algn="tl">
                      <a:srgbClr val="000000">
                        <a:alpha val="43137"/>
                      </a:srgbClr>
                    </a:outerShdw>
                  </a:effectLst>
                </a:rPr>
                <a:t>법정도매시장</a:t>
              </a:r>
              <a:r>
                <a:rPr lang="en-US" altLang="ko-KR" sz="1000" dirty="0">
                  <a:solidFill>
                    <a:srgbClr val="FF0000"/>
                  </a:solidFill>
                  <a:effectLst>
                    <a:outerShdw blurRad="38100" dist="38100" dir="2700000" algn="tl">
                      <a:srgbClr val="000000">
                        <a:alpha val="43137"/>
                      </a:srgbClr>
                    </a:outerShdw>
                  </a:effectLst>
                </a:rPr>
                <a:t>]</a:t>
              </a:r>
              <a:r>
                <a:rPr lang="en-US" altLang="ko-KR" sz="1000" dirty="0">
                  <a:effectLst>
                    <a:outerShdw blurRad="38100" dist="38100" dir="2700000" algn="tl">
                      <a:srgbClr val="000000">
                        <a:alpha val="43137"/>
                      </a:srgbClr>
                    </a:outerShdw>
                  </a:effectLst>
                </a:rPr>
                <a:t> : </a:t>
              </a:r>
              <a:r>
                <a:rPr lang="ko-KR" altLang="en-US" sz="1000" dirty="0">
                  <a:effectLst>
                    <a:outerShdw blurRad="38100" dist="38100" dir="2700000" algn="tl">
                      <a:srgbClr val="000000">
                        <a:alpha val="43137"/>
                      </a:srgbClr>
                    </a:outerShdw>
                  </a:effectLst>
                </a:rPr>
                <a:t>유명무실</a:t>
              </a:r>
              <a:endParaRPr lang="en-US" altLang="ko-KR" sz="1000" dirty="0">
                <a:effectLst>
                  <a:outerShdw blurRad="38100" dist="38100" dir="2700000" algn="tl">
                    <a:srgbClr val="000000">
                      <a:alpha val="43137"/>
                    </a:srgbClr>
                  </a:outerShdw>
                </a:effectLst>
              </a:endParaRPr>
            </a:p>
            <a:p>
              <a:r>
                <a:rPr lang="en-US" altLang="ko-KR" sz="1000" dirty="0">
                  <a:solidFill>
                    <a:srgbClr val="FF0000"/>
                  </a:solidFill>
                  <a:effectLst>
                    <a:outerShdw blurRad="38100" dist="38100" dir="2700000" algn="tl">
                      <a:srgbClr val="000000">
                        <a:alpha val="43137"/>
                      </a:srgbClr>
                    </a:outerShdw>
                  </a:effectLst>
                </a:rPr>
                <a:t>[</a:t>
              </a:r>
              <a:r>
                <a:rPr lang="ko-KR" altLang="en-US" sz="1000" dirty="0">
                  <a:solidFill>
                    <a:srgbClr val="FF0000"/>
                  </a:solidFill>
                  <a:effectLst>
                    <a:outerShdw blurRad="38100" dist="38100" dir="2700000" algn="tl">
                      <a:srgbClr val="000000">
                        <a:alpha val="43137"/>
                      </a:srgbClr>
                    </a:outerShdw>
                  </a:effectLst>
                </a:rPr>
                <a:t>대형유통업체</a:t>
              </a:r>
              <a:r>
                <a:rPr lang="en-US" altLang="ko-KR" sz="1000" dirty="0">
                  <a:solidFill>
                    <a:srgbClr val="FF0000"/>
                  </a:solidFill>
                  <a:effectLst>
                    <a:outerShdw blurRad="38100" dist="38100" dir="2700000" algn="tl">
                      <a:srgbClr val="000000">
                        <a:alpha val="43137"/>
                      </a:srgbClr>
                    </a:outerShdw>
                  </a:effectLst>
                </a:rPr>
                <a:t>]</a:t>
              </a:r>
              <a:r>
                <a:rPr lang="en-US" altLang="ko-KR" sz="1000" dirty="0">
                  <a:effectLst>
                    <a:outerShdw blurRad="38100" dist="38100" dir="2700000" algn="tl">
                      <a:srgbClr val="000000">
                        <a:alpha val="43137"/>
                      </a:srgbClr>
                    </a:outerShdw>
                  </a:effectLst>
                </a:rPr>
                <a:t> : </a:t>
              </a:r>
              <a:r>
                <a:rPr lang="ko-KR" altLang="en-US" sz="1000" dirty="0">
                  <a:effectLst>
                    <a:outerShdw blurRad="38100" dist="38100" dir="2700000" algn="tl">
                      <a:srgbClr val="000000">
                        <a:alpha val="43137"/>
                      </a:srgbClr>
                    </a:outerShdw>
                  </a:effectLst>
                </a:rPr>
                <a:t>비중 낮음</a:t>
              </a:r>
              <a:endParaRPr lang="en-US" altLang="ko-KR" sz="1000" dirty="0">
                <a:effectLst>
                  <a:outerShdw blurRad="38100" dist="38100" dir="2700000" algn="tl">
                    <a:srgbClr val="000000">
                      <a:alpha val="43137"/>
                    </a:srgbClr>
                  </a:outerShdw>
                </a:effectLst>
              </a:endParaRPr>
            </a:p>
            <a:p>
              <a:pPr>
                <a:buFontTx/>
                <a:buChar char="-"/>
              </a:pPr>
              <a:r>
                <a:rPr lang="ko-KR" altLang="en-US" sz="900" dirty="0">
                  <a:effectLst>
                    <a:outerShdw blurRad="38100" dist="38100" dir="2700000" algn="tl">
                      <a:srgbClr val="000000">
                        <a:alpha val="43137"/>
                      </a:srgbClr>
                    </a:outerShdw>
                  </a:effectLst>
                </a:rPr>
                <a:t> 소매상의 품질관리 </a:t>
              </a:r>
              <a:r>
                <a:rPr lang="en-US" altLang="ko-KR" sz="900" dirty="0">
                  <a:effectLst>
                    <a:outerShdw blurRad="38100" dist="38100" dir="2700000" algn="tl">
                      <a:srgbClr val="000000">
                        <a:alpha val="43137"/>
                      </a:srgbClr>
                    </a:outerShdw>
                  </a:effectLst>
                </a:rPr>
                <a:t>Black box</a:t>
              </a:r>
            </a:p>
            <a:p>
              <a:r>
                <a:rPr lang="en-US" altLang="ko-KR" sz="1000" dirty="0">
                  <a:solidFill>
                    <a:srgbClr val="FF0000"/>
                  </a:solidFill>
                  <a:effectLst>
                    <a:outerShdw blurRad="38100" dist="38100" dir="2700000" algn="tl">
                      <a:srgbClr val="000000">
                        <a:alpha val="43137"/>
                      </a:srgbClr>
                    </a:outerShdw>
                  </a:effectLst>
                </a:rPr>
                <a:t>[</a:t>
              </a:r>
              <a:r>
                <a:rPr lang="ko-KR" altLang="en-US" sz="1000" dirty="0">
                  <a:solidFill>
                    <a:srgbClr val="FF0000"/>
                  </a:solidFill>
                  <a:effectLst>
                    <a:outerShdw blurRad="38100" dist="38100" dir="2700000" algn="tl">
                      <a:srgbClr val="000000">
                        <a:alpha val="43137"/>
                      </a:srgbClr>
                    </a:outerShdw>
                  </a:effectLst>
                </a:rPr>
                <a:t>브랜드 관리</a:t>
              </a:r>
              <a:r>
                <a:rPr lang="en-US" altLang="ko-KR" sz="1000" dirty="0">
                  <a:solidFill>
                    <a:srgbClr val="FF0000"/>
                  </a:solidFill>
                  <a:effectLst>
                    <a:outerShdw blurRad="38100" dist="38100" dir="2700000" algn="tl">
                      <a:srgbClr val="000000">
                        <a:alpha val="43137"/>
                      </a:srgbClr>
                    </a:outerShdw>
                  </a:effectLst>
                </a:rPr>
                <a:t>] </a:t>
              </a:r>
            </a:p>
            <a:p>
              <a:r>
                <a:rPr lang="en-US" altLang="ko-KR" sz="900" dirty="0">
                  <a:solidFill>
                    <a:srgbClr val="FF0000"/>
                  </a:solidFill>
                  <a:effectLst>
                    <a:outerShdw blurRad="38100" dist="38100" dir="2700000" algn="tl">
                      <a:srgbClr val="000000">
                        <a:alpha val="43137"/>
                      </a:srgbClr>
                    </a:outerShdw>
                  </a:effectLst>
                </a:rPr>
                <a:t>- </a:t>
              </a:r>
              <a:r>
                <a:rPr lang="ko-KR" altLang="en-US" sz="900" dirty="0">
                  <a:solidFill>
                    <a:srgbClr val="FF0000"/>
                  </a:solidFill>
                  <a:effectLst>
                    <a:outerShdw blurRad="38100" dist="38100" dir="2700000" algn="tl">
                      <a:srgbClr val="000000">
                        <a:alpha val="43137"/>
                      </a:srgbClr>
                    </a:outerShdw>
                  </a:effectLst>
                </a:rPr>
                <a:t>품종 및 타 지역 쌀 혼입 발생</a:t>
              </a:r>
              <a:endParaRPr lang="en-US" altLang="ko-KR" sz="900" dirty="0">
                <a:solidFill>
                  <a:srgbClr val="FF0000"/>
                </a:solidFill>
                <a:effectLst>
                  <a:outerShdw blurRad="38100" dist="38100" dir="2700000" algn="tl">
                    <a:srgbClr val="000000">
                      <a:alpha val="43137"/>
                    </a:srgbClr>
                  </a:outerShdw>
                </a:effectLst>
              </a:endParaRPr>
            </a:p>
          </p:txBody>
        </p:sp>
        <p:sp>
          <p:nvSpPr>
            <p:cNvPr id="36" name="TextBox 35"/>
            <p:cNvSpPr txBox="1"/>
            <p:nvPr/>
          </p:nvSpPr>
          <p:spPr>
            <a:xfrm>
              <a:off x="4025939" y="4598267"/>
              <a:ext cx="1785950" cy="1769715"/>
            </a:xfrm>
            <a:prstGeom prst="rect">
              <a:avLst/>
            </a:prstGeom>
            <a:noFill/>
          </p:spPr>
          <p:txBody>
            <a:bodyPr wrap="square" rtlCol="0">
              <a:spAutoFit/>
            </a:bodyPr>
            <a:lstStyle/>
            <a:p>
              <a:r>
                <a:rPr lang="en-US" altLang="ko-KR" sz="1000" dirty="0">
                  <a:solidFill>
                    <a:srgbClr val="FF0000"/>
                  </a:solidFill>
                  <a:effectLst>
                    <a:outerShdw blurRad="38100" dist="38100" dir="2700000" algn="tl">
                      <a:srgbClr val="000000">
                        <a:alpha val="43137"/>
                      </a:srgbClr>
                    </a:outerShdw>
                  </a:effectLst>
                  <a:latin typeface="+mj-lt"/>
                  <a:ea typeface="맑은 고딕"/>
                </a:rPr>
                <a:t>[</a:t>
              </a:r>
              <a:r>
                <a:rPr lang="ko-KR" altLang="en-US" sz="1000" dirty="0" err="1">
                  <a:solidFill>
                    <a:srgbClr val="FF0000"/>
                  </a:solidFill>
                  <a:effectLst>
                    <a:outerShdw blurRad="38100" dist="38100" dir="2700000" algn="tl">
                      <a:srgbClr val="000000">
                        <a:alpha val="43137"/>
                      </a:srgbClr>
                    </a:outerShdw>
                  </a:effectLst>
                  <a:latin typeface="+mj-lt"/>
                  <a:ea typeface="맑은 고딕"/>
                </a:rPr>
                <a:t>고품질쌀</a:t>
              </a:r>
              <a:r>
                <a:rPr lang="ko-KR" altLang="en-US" sz="1000" dirty="0">
                  <a:solidFill>
                    <a:srgbClr val="FF0000"/>
                  </a:solidFill>
                  <a:effectLst>
                    <a:outerShdw blurRad="38100" dist="38100" dir="2700000" algn="tl">
                      <a:srgbClr val="000000">
                        <a:alpha val="43137"/>
                      </a:srgbClr>
                    </a:outerShdw>
                  </a:effectLst>
                  <a:latin typeface="+mj-lt"/>
                  <a:ea typeface="맑은 고딕"/>
                </a:rPr>
                <a:t> 유통 활성화 사업</a:t>
              </a:r>
              <a:r>
                <a:rPr lang="en-US" altLang="ko-KR" sz="1000" dirty="0">
                  <a:solidFill>
                    <a:srgbClr val="FF0000"/>
                  </a:solidFill>
                  <a:effectLst>
                    <a:outerShdw blurRad="38100" dist="38100" dir="2700000" algn="tl">
                      <a:srgbClr val="000000">
                        <a:alpha val="43137"/>
                      </a:srgbClr>
                    </a:outerShdw>
                  </a:effectLst>
                  <a:latin typeface="+mj-lt"/>
                  <a:ea typeface="맑은 고딕"/>
                </a:rPr>
                <a:t>]</a:t>
              </a:r>
            </a:p>
            <a:p>
              <a:r>
                <a:rPr lang="en-US" altLang="ko-KR" sz="900" dirty="0">
                  <a:effectLst>
                    <a:outerShdw blurRad="38100" dist="38100" dir="2700000" algn="tl">
                      <a:srgbClr val="000000">
                        <a:alpha val="43137"/>
                      </a:srgbClr>
                    </a:outerShdw>
                  </a:effectLst>
                  <a:latin typeface="+mj-lt"/>
                  <a:ea typeface="맑은 고딕"/>
                </a:rPr>
                <a:t> - </a:t>
              </a:r>
              <a:r>
                <a:rPr lang="ko-KR" altLang="en-US" sz="900" dirty="0" err="1">
                  <a:effectLst>
                    <a:outerShdw blurRad="38100" dist="38100" dir="2700000" algn="tl">
                      <a:srgbClr val="000000">
                        <a:alpha val="43137"/>
                      </a:srgbClr>
                    </a:outerShdw>
                  </a:effectLst>
                  <a:latin typeface="+mj-lt"/>
                  <a:ea typeface="맑은 고딕"/>
                </a:rPr>
                <a:t>시군단위</a:t>
              </a:r>
              <a:r>
                <a:rPr lang="ko-KR" altLang="en-US" sz="900" dirty="0">
                  <a:effectLst>
                    <a:outerShdw blurRad="38100" dist="38100" dir="2700000" algn="tl">
                      <a:srgbClr val="000000">
                        <a:alpha val="43137"/>
                      </a:srgbClr>
                    </a:outerShdw>
                  </a:effectLst>
                  <a:latin typeface="+mj-lt"/>
                  <a:ea typeface="맑은 고딕"/>
                </a:rPr>
                <a:t> 대표 브랜드</a:t>
              </a:r>
              <a:endParaRPr lang="en-US" altLang="ko-KR" sz="900" dirty="0">
                <a:effectLst>
                  <a:outerShdw blurRad="38100" dist="38100" dir="2700000" algn="tl">
                    <a:srgbClr val="000000">
                      <a:alpha val="43137"/>
                    </a:srgbClr>
                  </a:outerShdw>
                </a:effectLst>
                <a:latin typeface="+mj-lt"/>
                <a:ea typeface="맑은 고딕"/>
              </a:endParaRPr>
            </a:p>
            <a:p>
              <a:r>
                <a:rPr lang="en-US" altLang="ko-KR" sz="900" dirty="0">
                  <a:effectLst>
                    <a:outerShdw blurRad="38100" dist="38100" dir="2700000" algn="tl">
                      <a:srgbClr val="000000">
                        <a:alpha val="43137"/>
                      </a:srgbClr>
                    </a:outerShdw>
                  </a:effectLst>
                  <a:latin typeface="+mj-lt"/>
                  <a:ea typeface="맑은 고딕"/>
                </a:rPr>
                <a:t>   100</a:t>
              </a:r>
              <a:r>
                <a:rPr lang="ko-KR" altLang="en-US" sz="900" dirty="0">
                  <a:effectLst>
                    <a:outerShdw blurRad="38100" dist="38100" dir="2700000" algn="tl">
                      <a:srgbClr val="000000">
                        <a:alpha val="43137"/>
                      </a:srgbClr>
                    </a:outerShdw>
                  </a:effectLst>
                  <a:latin typeface="+mj-lt"/>
                  <a:ea typeface="맑은 고딕"/>
                </a:rPr>
                <a:t>개 육성</a:t>
              </a:r>
              <a:r>
                <a:rPr lang="en-US" altLang="ko-KR" sz="900" dirty="0">
                  <a:effectLst>
                    <a:outerShdw blurRad="38100" dist="38100" dir="2700000" algn="tl">
                      <a:srgbClr val="000000">
                        <a:alpha val="43137"/>
                      </a:srgbClr>
                    </a:outerShdw>
                  </a:effectLst>
                  <a:latin typeface="+mj-lt"/>
                  <a:ea typeface="맑은 고딕"/>
                </a:rPr>
                <a:t>(‘13)</a:t>
              </a:r>
            </a:p>
            <a:p>
              <a:r>
                <a:rPr lang="en-US" altLang="ko-KR" sz="900" dirty="0">
                  <a:effectLst>
                    <a:outerShdw blurRad="38100" dist="38100" dir="2700000" algn="tl">
                      <a:srgbClr val="000000">
                        <a:alpha val="43137"/>
                      </a:srgbClr>
                    </a:outerShdw>
                  </a:effectLst>
                  <a:latin typeface="+mj-lt"/>
                  <a:ea typeface="맑은 고딕"/>
                </a:rPr>
                <a:t> - </a:t>
              </a:r>
              <a:r>
                <a:rPr lang="ko-KR" altLang="en-US" sz="900" dirty="0">
                  <a:effectLst>
                    <a:outerShdw blurRad="38100" dist="38100" dir="2700000" algn="tl">
                      <a:srgbClr val="000000">
                        <a:alpha val="43137"/>
                      </a:srgbClr>
                    </a:outerShdw>
                  </a:effectLst>
                  <a:latin typeface="+mj-lt"/>
                  <a:ea typeface="맑은 고딕"/>
                </a:rPr>
                <a:t>대표 브랜드 쌀 유통</a:t>
              </a:r>
              <a:endParaRPr lang="en-US" altLang="ko-KR" sz="900" dirty="0">
                <a:effectLst>
                  <a:outerShdw blurRad="38100" dist="38100" dir="2700000" algn="tl">
                    <a:srgbClr val="000000">
                      <a:alpha val="43137"/>
                    </a:srgbClr>
                  </a:outerShdw>
                </a:effectLst>
                <a:latin typeface="+mj-lt"/>
                <a:ea typeface="맑은 고딕"/>
              </a:endParaRPr>
            </a:p>
            <a:p>
              <a:r>
                <a:rPr lang="en-US" altLang="ko-KR" sz="900" dirty="0">
                  <a:effectLst>
                    <a:outerShdw blurRad="38100" dist="38100" dir="2700000" algn="tl">
                      <a:srgbClr val="000000">
                        <a:alpha val="43137"/>
                      </a:srgbClr>
                    </a:outerShdw>
                  </a:effectLst>
                  <a:latin typeface="+mj-lt"/>
                  <a:ea typeface="맑은 고딕"/>
                </a:rPr>
                <a:t>   </a:t>
              </a:r>
              <a:r>
                <a:rPr lang="ko-KR" altLang="en-US" sz="900" dirty="0">
                  <a:effectLst>
                    <a:outerShdw blurRad="38100" dist="38100" dir="2700000" algn="tl">
                      <a:srgbClr val="000000">
                        <a:alpha val="43137"/>
                      </a:srgbClr>
                    </a:outerShdw>
                  </a:effectLst>
                  <a:latin typeface="+mj-lt"/>
                  <a:ea typeface="맑은 고딕"/>
                </a:rPr>
                <a:t>비중 </a:t>
              </a:r>
              <a:r>
                <a:rPr lang="en-US" altLang="ko-KR" sz="900" dirty="0">
                  <a:effectLst>
                    <a:outerShdw blurRad="38100" dist="38100" dir="2700000" algn="tl">
                      <a:srgbClr val="000000">
                        <a:alpha val="43137"/>
                      </a:srgbClr>
                    </a:outerShdw>
                  </a:effectLst>
                  <a:latin typeface="+mj-lt"/>
                  <a:ea typeface="맑은 고딕"/>
                </a:rPr>
                <a:t>50%(‘13)</a:t>
              </a:r>
            </a:p>
            <a:p>
              <a:r>
                <a:rPr lang="en-US" altLang="ko-KR" sz="1000" dirty="0">
                  <a:solidFill>
                    <a:srgbClr val="FF0000"/>
                  </a:solidFill>
                  <a:effectLst>
                    <a:outerShdw blurRad="38100" dist="38100" dir="2700000" algn="tl">
                      <a:srgbClr val="000000">
                        <a:alpha val="43137"/>
                      </a:srgbClr>
                    </a:outerShdw>
                  </a:effectLst>
                </a:rPr>
                <a:t>[RPC </a:t>
              </a:r>
              <a:r>
                <a:rPr lang="ko-KR" altLang="en-US" sz="1000" dirty="0">
                  <a:solidFill>
                    <a:srgbClr val="FF0000"/>
                  </a:solidFill>
                  <a:effectLst>
                    <a:outerShdw blurRad="38100" dist="38100" dir="2700000" algn="tl">
                      <a:srgbClr val="000000">
                        <a:alpha val="43137"/>
                      </a:srgbClr>
                    </a:outerShdw>
                  </a:effectLst>
                </a:rPr>
                <a:t>경영개선</a:t>
              </a:r>
              <a:r>
                <a:rPr lang="en-US" altLang="ko-KR" sz="1000" dirty="0">
                  <a:solidFill>
                    <a:srgbClr val="FF0000"/>
                  </a:solidFill>
                  <a:effectLst>
                    <a:outerShdw blurRad="38100" dist="38100" dir="2700000" algn="tl">
                      <a:srgbClr val="000000">
                        <a:alpha val="43137"/>
                      </a:srgbClr>
                    </a:outerShdw>
                  </a:effectLst>
                </a:rPr>
                <a:t>]</a:t>
              </a:r>
            </a:p>
            <a:p>
              <a:r>
                <a:rPr lang="en-US" altLang="ko-KR" sz="900" dirty="0">
                  <a:effectLst>
                    <a:outerShdw blurRad="38100" dist="38100" dir="2700000" algn="tl">
                      <a:srgbClr val="000000">
                        <a:alpha val="43137"/>
                      </a:srgbClr>
                    </a:outerShdw>
                  </a:effectLst>
                </a:rPr>
                <a:t>- RPC </a:t>
              </a:r>
              <a:r>
                <a:rPr lang="ko-KR" altLang="en-US" sz="900" dirty="0">
                  <a:effectLst>
                    <a:outerShdw blurRad="38100" dist="38100" dir="2700000" algn="tl">
                      <a:srgbClr val="000000">
                        <a:alpha val="43137"/>
                      </a:srgbClr>
                    </a:outerShdw>
                  </a:effectLst>
                </a:rPr>
                <a:t>규모화</a:t>
              </a:r>
              <a:r>
                <a:rPr lang="en-US" altLang="ko-KR" sz="900" dirty="0">
                  <a:effectLst>
                    <a:outerShdw blurRad="38100" dist="38100" dir="2700000" algn="tl">
                      <a:srgbClr val="000000">
                        <a:alpha val="43137"/>
                      </a:srgbClr>
                    </a:outerShdw>
                  </a:effectLst>
                </a:rPr>
                <a:t>(</a:t>
              </a:r>
              <a:r>
                <a:rPr lang="ko-KR" altLang="en-US" sz="900" dirty="0" err="1">
                  <a:effectLst>
                    <a:outerShdw blurRad="38100" dist="38100" dir="2700000" algn="tl">
                      <a:srgbClr val="000000">
                        <a:alpha val="43137"/>
                      </a:srgbClr>
                    </a:outerShdw>
                  </a:effectLst>
                </a:rPr>
                <a:t>시군당</a:t>
              </a:r>
              <a:r>
                <a:rPr lang="ko-KR" altLang="en-US" sz="900" dirty="0">
                  <a:effectLst>
                    <a:outerShdw blurRad="38100" dist="38100" dir="2700000" algn="tl">
                      <a:srgbClr val="000000">
                        <a:alpha val="43137"/>
                      </a:srgbClr>
                    </a:outerShdw>
                  </a:effectLst>
                </a:rPr>
                <a:t> </a:t>
              </a:r>
              <a:r>
                <a:rPr lang="en-US" altLang="ko-KR" sz="900" dirty="0">
                  <a:effectLst>
                    <a:outerShdw blurRad="38100" dist="38100" dir="2700000" algn="tl">
                      <a:srgbClr val="000000">
                        <a:alpha val="43137"/>
                      </a:srgbClr>
                    </a:outerShdw>
                  </a:effectLst>
                </a:rPr>
                <a:t>2</a:t>
              </a:r>
              <a:r>
                <a:rPr lang="ko-KR" altLang="en-US" sz="900" dirty="0">
                  <a:effectLst>
                    <a:outerShdw blurRad="38100" dist="38100" dir="2700000" algn="tl">
                      <a:srgbClr val="000000">
                        <a:alpha val="43137"/>
                      </a:srgbClr>
                    </a:outerShdw>
                  </a:effectLst>
                </a:rPr>
                <a:t>개 </a:t>
              </a:r>
              <a:r>
                <a:rPr lang="en-US" altLang="ko-KR" sz="900" dirty="0">
                  <a:effectLst>
                    <a:outerShdw blurRad="38100" dist="38100" dir="2700000" algn="tl">
                      <a:srgbClr val="000000">
                        <a:alpha val="43137"/>
                      </a:srgbClr>
                    </a:outerShdw>
                  </a:effectLst>
                </a:rPr>
                <a:t>RPC) </a:t>
              </a:r>
            </a:p>
            <a:p>
              <a:r>
                <a:rPr lang="en-US" altLang="ko-KR" sz="900" dirty="0">
                  <a:effectLst>
                    <a:outerShdw blurRad="38100" dist="38100" dir="2700000" algn="tl">
                      <a:srgbClr val="000000">
                        <a:alpha val="43137"/>
                      </a:srgbClr>
                    </a:outerShdw>
                  </a:effectLst>
                  <a:latin typeface="+mj-lt"/>
                </a:rPr>
                <a:t>  </a:t>
              </a:r>
              <a:r>
                <a:rPr lang="en-US" altLang="ko-KR" sz="800" dirty="0">
                  <a:effectLst>
                    <a:outerShdw blurRad="38100" dist="38100" dir="2700000" algn="tl">
                      <a:srgbClr val="000000">
                        <a:alpha val="43137"/>
                      </a:srgbClr>
                    </a:outerShdw>
                  </a:effectLst>
                  <a:latin typeface="맑은 고딕"/>
                  <a:ea typeface="맑은 고딕"/>
                </a:rPr>
                <a:t>√ </a:t>
              </a:r>
              <a:r>
                <a:rPr lang="ko-KR" altLang="en-US" sz="800" dirty="0" err="1">
                  <a:effectLst>
                    <a:outerShdw blurRad="38100" dist="38100" dir="2700000" algn="tl">
                      <a:srgbClr val="000000">
                        <a:alpha val="43137"/>
                      </a:srgbClr>
                    </a:outerShdw>
                  </a:effectLst>
                  <a:latin typeface="맑은 고딕"/>
                  <a:ea typeface="맑은 고딕"/>
                </a:rPr>
                <a:t>읍면단위</a:t>
              </a:r>
              <a:r>
                <a:rPr lang="ko-KR" altLang="en-US" sz="800" dirty="0">
                  <a:effectLst>
                    <a:outerShdw blurRad="38100" dist="38100" dir="2700000" algn="tl">
                      <a:srgbClr val="000000">
                        <a:alpha val="43137"/>
                      </a:srgbClr>
                    </a:outerShdw>
                  </a:effectLst>
                  <a:latin typeface="맑은 고딕"/>
                  <a:ea typeface="맑은 고딕"/>
                </a:rPr>
                <a:t> → </a:t>
              </a:r>
              <a:r>
                <a:rPr lang="ko-KR" altLang="en-US" sz="800" dirty="0" err="1">
                  <a:effectLst>
                    <a:outerShdw blurRad="38100" dist="38100" dir="2700000" algn="tl">
                      <a:srgbClr val="000000">
                        <a:alpha val="43137"/>
                      </a:srgbClr>
                    </a:outerShdw>
                  </a:effectLst>
                  <a:latin typeface="맑은 고딕"/>
                  <a:ea typeface="맑은 고딕"/>
                </a:rPr>
                <a:t>시군단위</a:t>
              </a:r>
              <a:endParaRPr lang="en-US" altLang="ko-KR" sz="800" dirty="0">
                <a:effectLst>
                  <a:outerShdw blurRad="38100" dist="38100" dir="2700000" algn="tl">
                    <a:srgbClr val="000000">
                      <a:alpha val="43137"/>
                    </a:srgbClr>
                  </a:outerShdw>
                </a:effectLst>
                <a:latin typeface="맑은 고딕"/>
                <a:ea typeface="맑은 고딕"/>
              </a:endParaRPr>
            </a:p>
            <a:p>
              <a:r>
                <a:rPr lang="en-US" altLang="ko-KR" sz="800" dirty="0">
                  <a:effectLst>
                    <a:outerShdw blurRad="38100" dist="38100" dir="2700000" algn="tl">
                      <a:srgbClr val="000000">
                        <a:alpha val="43137"/>
                      </a:srgbClr>
                    </a:outerShdw>
                  </a:effectLst>
                  <a:latin typeface="맑은 고딕"/>
                  <a:ea typeface="맑은 고딕"/>
                </a:rPr>
                <a:t>  </a:t>
              </a:r>
              <a:r>
                <a:rPr lang="en-US" altLang="ko-KR" sz="800" dirty="0">
                  <a:effectLst>
                    <a:outerShdw blurRad="38100" dist="38100" dir="2700000" algn="tl">
                      <a:srgbClr val="000000">
                        <a:alpha val="43137"/>
                      </a:srgbClr>
                    </a:outerShdw>
                  </a:effectLst>
                </a:rPr>
                <a:t>√ </a:t>
              </a:r>
              <a:r>
                <a:rPr lang="ko-KR" altLang="en-US" sz="800" dirty="0">
                  <a:effectLst>
                    <a:outerShdw blurRad="38100" dist="38100" dir="2700000" algn="tl">
                      <a:srgbClr val="000000">
                        <a:alpha val="43137"/>
                      </a:srgbClr>
                    </a:outerShdw>
                  </a:effectLst>
                </a:rPr>
                <a:t>소비지 지향 전략 전환</a:t>
              </a:r>
              <a:endParaRPr lang="en-US" altLang="ko-KR" sz="800" dirty="0">
                <a:effectLst>
                  <a:outerShdw blurRad="38100" dist="38100" dir="2700000" algn="tl">
                    <a:srgbClr val="000000">
                      <a:alpha val="43137"/>
                    </a:srgbClr>
                  </a:outerShdw>
                </a:effectLst>
              </a:endParaRPr>
            </a:p>
            <a:p>
              <a:pPr>
                <a:buFontTx/>
                <a:buChar char="-"/>
              </a:pPr>
              <a:r>
                <a:rPr lang="ko-KR" altLang="en-US" sz="900" dirty="0">
                  <a:effectLst>
                    <a:outerShdw blurRad="38100" dist="38100" dir="2700000" algn="tl">
                      <a:srgbClr val="000000">
                        <a:alpha val="43137"/>
                      </a:srgbClr>
                    </a:outerShdw>
                  </a:effectLst>
                </a:rPr>
                <a:t> 시설현대화 </a:t>
              </a:r>
              <a:r>
                <a:rPr lang="en-US" altLang="ko-KR" sz="900" dirty="0">
                  <a:effectLst>
                    <a:outerShdw blurRad="38100" dist="38100" dir="2700000" algn="tl">
                      <a:srgbClr val="000000">
                        <a:alpha val="43137"/>
                      </a:srgbClr>
                    </a:outerShdw>
                  </a:effectLst>
                </a:rPr>
                <a:t>: </a:t>
              </a:r>
              <a:r>
                <a:rPr lang="ko-KR" altLang="en-US" sz="900" dirty="0">
                  <a:effectLst>
                    <a:outerShdw blurRad="38100" dist="38100" dir="2700000" algn="tl">
                      <a:srgbClr val="000000">
                        <a:alpha val="43137"/>
                      </a:srgbClr>
                    </a:outerShdw>
                  </a:effectLst>
                </a:rPr>
                <a:t>저온건조</a:t>
              </a:r>
              <a:r>
                <a:rPr lang="en-US" altLang="ko-KR" sz="900" dirty="0">
                  <a:effectLst>
                    <a:outerShdw blurRad="38100" dist="38100" dir="2700000" algn="tl">
                      <a:srgbClr val="000000">
                        <a:alpha val="43137"/>
                      </a:srgbClr>
                    </a:outerShdw>
                  </a:effectLst>
                  <a:latin typeface="맑은 고딕"/>
                  <a:ea typeface="맑은 고딕"/>
                </a:rPr>
                <a:t>∙</a:t>
              </a:r>
              <a:r>
                <a:rPr lang="ko-KR" altLang="en-US" sz="900" dirty="0">
                  <a:effectLst>
                    <a:outerShdw blurRad="38100" dist="38100" dir="2700000" algn="tl">
                      <a:srgbClr val="000000">
                        <a:alpha val="43137"/>
                      </a:srgbClr>
                    </a:outerShdw>
                  </a:effectLst>
                </a:rPr>
                <a:t>저장</a:t>
              </a:r>
              <a:endParaRPr lang="en-US" altLang="ko-KR" sz="900" dirty="0">
                <a:effectLst>
                  <a:outerShdw blurRad="38100" dist="38100" dir="2700000" algn="tl">
                    <a:srgbClr val="000000">
                      <a:alpha val="43137"/>
                    </a:srgbClr>
                  </a:outerShdw>
                </a:effectLst>
              </a:endParaRPr>
            </a:p>
            <a:p>
              <a:pPr>
                <a:buFontTx/>
                <a:buChar char="-"/>
              </a:pPr>
              <a:r>
                <a:rPr lang="en-US" altLang="ko-KR" sz="900" dirty="0">
                  <a:effectLst>
                    <a:outerShdw blurRad="38100" dist="38100" dir="2700000" algn="tl">
                      <a:srgbClr val="000000">
                        <a:alpha val="43137"/>
                      </a:srgbClr>
                    </a:outerShdw>
                  </a:effectLst>
                </a:rPr>
                <a:t> </a:t>
              </a:r>
              <a:r>
                <a:rPr lang="ko-KR" altLang="en-US" sz="900" dirty="0">
                  <a:effectLst>
                    <a:outerShdw blurRad="38100" dist="38100" dir="2700000" algn="tl">
                      <a:srgbClr val="000000">
                        <a:alpha val="43137"/>
                      </a:srgbClr>
                    </a:outerShdw>
                  </a:effectLst>
                </a:rPr>
                <a:t>수탁판매 활성화</a:t>
              </a:r>
              <a:r>
                <a:rPr lang="en-US" altLang="ko-KR" sz="900" dirty="0">
                  <a:effectLst>
                    <a:outerShdw blurRad="38100" dist="38100" dir="2700000" algn="tl">
                      <a:srgbClr val="000000">
                        <a:alpha val="43137"/>
                      </a:srgbClr>
                    </a:outerShdw>
                  </a:effectLst>
                </a:rPr>
                <a:t> </a:t>
              </a:r>
            </a:p>
            <a:p>
              <a:endParaRPr lang="ko-KR" altLang="en-US" sz="900" dirty="0">
                <a:effectLst>
                  <a:outerShdw blurRad="38100" dist="38100" dir="2700000" algn="tl">
                    <a:srgbClr val="000000">
                      <a:alpha val="43137"/>
                    </a:srgbClr>
                  </a:outerShdw>
                </a:effectLst>
                <a:latin typeface="+mj-lt"/>
              </a:endParaRPr>
            </a:p>
          </p:txBody>
        </p:sp>
        <p:sp>
          <p:nvSpPr>
            <p:cNvPr id="37" name="TextBox 36"/>
            <p:cNvSpPr txBox="1"/>
            <p:nvPr/>
          </p:nvSpPr>
          <p:spPr>
            <a:xfrm>
              <a:off x="4035722" y="2594293"/>
              <a:ext cx="1767844" cy="1031051"/>
            </a:xfrm>
            <a:prstGeom prst="rect">
              <a:avLst/>
            </a:prstGeom>
            <a:noFill/>
          </p:spPr>
          <p:txBody>
            <a:bodyPr wrap="square" rtlCol="0">
              <a:spAutoFit/>
            </a:bodyPr>
            <a:lstStyle/>
            <a:p>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ko-KR" altLang="en-US" sz="1000" dirty="0">
                  <a:solidFill>
                    <a:srgbClr val="FF0000"/>
                  </a:solidFill>
                  <a:effectLst>
                    <a:outerShdw blurRad="38100" dist="38100" dir="2700000" algn="tl">
                      <a:srgbClr val="000000">
                        <a:alpha val="43137"/>
                      </a:srgbClr>
                    </a:outerShdw>
                  </a:effectLst>
                  <a:latin typeface="맑은 고딕"/>
                  <a:ea typeface="맑은 고딕"/>
                </a:rPr>
                <a:t>국가기관</a:t>
              </a:r>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en-US" altLang="ko-KR" sz="1000" dirty="0">
                  <a:effectLst>
                    <a:outerShdw blurRad="38100" dist="38100" dir="2700000" algn="tl">
                      <a:srgbClr val="000000">
                        <a:alpha val="43137"/>
                      </a:srgbClr>
                    </a:outerShdw>
                  </a:effectLst>
                  <a:latin typeface="맑은 고딕"/>
                  <a:ea typeface="맑은 고딕"/>
                </a:rPr>
                <a:t> </a:t>
              </a:r>
            </a:p>
            <a:p>
              <a:r>
                <a:rPr lang="en-US" altLang="ko-KR" sz="1100" dirty="0">
                  <a:effectLst>
                    <a:outerShdw blurRad="38100" dist="38100" dir="2700000" algn="tl">
                      <a:srgbClr val="000000">
                        <a:alpha val="43137"/>
                      </a:srgbClr>
                    </a:outerShdw>
                  </a:effectLst>
                  <a:latin typeface="맑은 고딕"/>
                  <a:ea typeface="맑은 고딕"/>
                </a:rPr>
                <a:t> </a:t>
              </a:r>
              <a:r>
                <a:rPr lang="en-US" altLang="ko-KR" sz="900" dirty="0">
                  <a:effectLst>
                    <a:outerShdw blurRad="38100" dist="38100" dir="2700000" algn="tl">
                      <a:srgbClr val="000000">
                        <a:alpha val="43137"/>
                      </a:srgbClr>
                    </a:outerShdw>
                  </a:effectLst>
                  <a:latin typeface="맑은 고딕"/>
                  <a:ea typeface="맑은 고딕"/>
                </a:rPr>
                <a:t>- </a:t>
              </a:r>
              <a:r>
                <a:rPr lang="ko-KR" altLang="en-US" sz="900" dirty="0">
                  <a:effectLst>
                    <a:outerShdw blurRad="38100" dist="38100" dir="2700000" algn="tl">
                      <a:srgbClr val="000000">
                        <a:alpha val="43137"/>
                      </a:srgbClr>
                    </a:outerShdw>
                  </a:effectLst>
                  <a:latin typeface="맑은 고딕"/>
                  <a:ea typeface="맑은 고딕"/>
                </a:rPr>
                <a:t>농촌진흥청 농업공학부</a:t>
              </a:r>
              <a:endParaRPr lang="en-US" altLang="ko-KR" sz="900" dirty="0">
                <a:effectLst>
                  <a:outerShdw blurRad="38100" dist="38100" dir="2700000" algn="tl">
                    <a:srgbClr val="000000">
                      <a:alpha val="43137"/>
                    </a:srgbClr>
                  </a:outerShdw>
                </a:effectLst>
                <a:latin typeface="맑은 고딕"/>
                <a:ea typeface="맑은 고딕"/>
              </a:endParaRPr>
            </a:p>
            <a:p>
              <a:r>
                <a:rPr lang="en-US" altLang="ko-KR" sz="900" dirty="0">
                  <a:effectLst>
                    <a:outerShdw blurRad="38100" dist="38100" dir="2700000" algn="tl">
                      <a:srgbClr val="000000">
                        <a:alpha val="43137"/>
                      </a:srgbClr>
                    </a:outerShdw>
                  </a:effectLst>
                  <a:latin typeface="맑은 고딕"/>
                  <a:ea typeface="맑은 고딕"/>
                </a:rPr>
                <a:t> - </a:t>
              </a:r>
              <a:r>
                <a:rPr lang="ko-KR" altLang="en-US" sz="900" dirty="0">
                  <a:effectLst>
                    <a:outerShdw blurRad="38100" dist="38100" dir="2700000" algn="tl">
                      <a:srgbClr val="000000">
                        <a:alpha val="43137"/>
                      </a:srgbClr>
                    </a:outerShdw>
                  </a:effectLst>
                  <a:latin typeface="맑은 고딕"/>
                  <a:ea typeface="맑은 고딕"/>
                </a:rPr>
                <a:t>한국식품연구원</a:t>
              </a:r>
              <a:endParaRPr lang="en-US" altLang="ko-KR" sz="900" dirty="0">
                <a:effectLst>
                  <a:outerShdw blurRad="38100" dist="38100" dir="2700000" algn="tl">
                    <a:srgbClr val="000000">
                      <a:alpha val="43137"/>
                    </a:srgbClr>
                  </a:outerShdw>
                </a:effectLst>
                <a:latin typeface="맑은 고딕"/>
                <a:ea typeface="맑은 고딕"/>
              </a:endParaRPr>
            </a:p>
            <a:p>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ko-KR" altLang="en-US" sz="1000" dirty="0">
                  <a:solidFill>
                    <a:srgbClr val="FF0000"/>
                  </a:solidFill>
                  <a:effectLst>
                    <a:outerShdw blurRad="38100" dist="38100" dir="2700000" algn="tl">
                      <a:srgbClr val="000000">
                        <a:alpha val="43137"/>
                      </a:srgbClr>
                    </a:outerShdw>
                  </a:effectLst>
                  <a:latin typeface="맑은 고딕"/>
                  <a:ea typeface="맑은 고딕"/>
                </a:rPr>
                <a:t>민간</a:t>
              </a:r>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p>
            <a:p>
              <a:r>
                <a:rPr lang="en-US" altLang="ko-KR" sz="900" dirty="0">
                  <a:effectLst>
                    <a:outerShdw blurRad="38100" dist="38100" dir="2700000" algn="tl">
                      <a:srgbClr val="000000">
                        <a:alpha val="43137"/>
                      </a:srgbClr>
                    </a:outerShdw>
                  </a:effectLst>
                  <a:latin typeface="맑은 고딕"/>
                  <a:ea typeface="맑은 고딕"/>
                </a:rPr>
                <a:t> - </a:t>
              </a:r>
              <a:r>
                <a:rPr lang="ko-KR" altLang="en-US" sz="900" dirty="0">
                  <a:effectLst>
                    <a:outerShdw blurRad="38100" dist="38100" dir="2700000" algn="tl">
                      <a:srgbClr val="000000">
                        <a:alpha val="43137"/>
                      </a:srgbClr>
                    </a:outerShdw>
                  </a:effectLst>
                  <a:latin typeface="맑은 고딕"/>
                  <a:ea typeface="맑은 고딕"/>
                </a:rPr>
                <a:t>일본 기계의 </a:t>
              </a:r>
              <a:r>
                <a:rPr lang="en-US" altLang="ko-KR" sz="900" dirty="0">
                  <a:effectLst>
                    <a:outerShdw blurRad="38100" dist="38100" dir="2700000" algn="tl">
                      <a:srgbClr val="000000">
                        <a:alpha val="43137"/>
                      </a:srgbClr>
                    </a:outerShdw>
                  </a:effectLst>
                  <a:latin typeface="맑은 고딕"/>
                  <a:ea typeface="맑은 고딕"/>
                </a:rPr>
                <a:t>COPY</a:t>
              </a:r>
            </a:p>
            <a:p>
              <a:r>
                <a:rPr lang="en-US" altLang="ko-KR" sz="1000" dirty="0">
                  <a:solidFill>
                    <a:srgbClr val="FF0000"/>
                  </a:solidFill>
                  <a:effectLst>
                    <a:outerShdw blurRad="38100" dist="38100" dir="2700000" algn="tl">
                      <a:srgbClr val="000000">
                        <a:alpha val="43137"/>
                      </a:srgbClr>
                    </a:outerShdw>
                  </a:effectLst>
                </a:rPr>
                <a:t> </a:t>
              </a:r>
              <a:r>
                <a:rPr lang="en-US" altLang="ko-KR" sz="800" dirty="0">
                  <a:effectLst>
                    <a:outerShdw blurRad="38100" dist="38100" dir="2700000" algn="tl">
                      <a:srgbClr val="000000">
                        <a:alpha val="43137"/>
                      </a:srgbClr>
                    </a:outerShdw>
                  </a:effectLst>
                </a:rPr>
                <a:t>√ (-)</a:t>
              </a:r>
              <a:r>
                <a:rPr lang="ko-KR" altLang="en-US" sz="800" dirty="0">
                  <a:effectLst>
                    <a:outerShdw blurRad="38100" dist="38100" dir="2700000" algn="tl">
                      <a:srgbClr val="000000">
                        <a:alpha val="43137"/>
                      </a:srgbClr>
                    </a:outerShdw>
                  </a:effectLst>
                </a:rPr>
                <a:t>국내 실정에 맞는지 미지수</a:t>
              </a:r>
            </a:p>
          </p:txBody>
        </p:sp>
        <p:sp>
          <p:nvSpPr>
            <p:cNvPr id="39" name="TextBox 38"/>
            <p:cNvSpPr txBox="1"/>
            <p:nvPr/>
          </p:nvSpPr>
          <p:spPr>
            <a:xfrm>
              <a:off x="5670402" y="815687"/>
              <a:ext cx="1822162" cy="1738938"/>
            </a:xfrm>
            <a:prstGeom prst="rect">
              <a:avLst/>
            </a:prstGeom>
            <a:noFill/>
          </p:spPr>
          <p:txBody>
            <a:bodyPr wrap="square" rtlCol="0">
              <a:spAutoFit/>
            </a:bodyPr>
            <a:lstStyle/>
            <a:p>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ko-KR" altLang="en-US" sz="1000" dirty="0">
                  <a:solidFill>
                    <a:srgbClr val="FF0000"/>
                  </a:solidFill>
                  <a:effectLst>
                    <a:outerShdw blurRad="38100" dist="38100" dir="2700000" algn="tl">
                      <a:srgbClr val="000000">
                        <a:alpha val="43137"/>
                      </a:srgbClr>
                    </a:outerShdw>
                  </a:effectLst>
                  <a:latin typeface="맑은 고딕"/>
                  <a:ea typeface="맑은 고딕"/>
                </a:rPr>
                <a:t>혼식</a:t>
              </a:r>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en-US" altLang="ko-KR" sz="1000" dirty="0">
                  <a:effectLst>
                    <a:outerShdw blurRad="38100" dist="38100" dir="2700000" algn="tl">
                      <a:srgbClr val="000000">
                        <a:alpha val="43137"/>
                      </a:srgbClr>
                    </a:outerShdw>
                  </a:effectLst>
                  <a:latin typeface="맑은 고딕"/>
                  <a:ea typeface="맑은 고딕"/>
                </a:rPr>
                <a:t> </a:t>
              </a:r>
              <a:r>
                <a:rPr lang="en-US" altLang="ko-KR" sz="1000" dirty="0">
                  <a:solidFill>
                    <a:srgbClr val="FF0000"/>
                  </a:solidFill>
                  <a:effectLst>
                    <a:outerShdw blurRad="38100" dist="38100" dir="2700000" algn="tl">
                      <a:srgbClr val="000000">
                        <a:alpha val="43137"/>
                      </a:srgbClr>
                    </a:outerShdw>
                  </a:effectLst>
                  <a:latin typeface="맑은 고딕"/>
                  <a:ea typeface="맑은 고딕"/>
                </a:rPr>
                <a:t>: 85.2%</a:t>
              </a:r>
            </a:p>
            <a:p>
              <a:r>
                <a:rPr lang="en-US" altLang="ko-KR" sz="900" dirty="0">
                  <a:effectLst>
                    <a:outerShdw blurRad="38100" dist="38100" dir="2700000" algn="tl">
                      <a:srgbClr val="000000">
                        <a:alpha val="43137"/>
                      </a:srgbClr>
                    </a:outerShdw>
                  </a:effectLst>
                </a:rPr>
                <a:t>√ (-) </a:t>
              </a:r>
              <a:r>
                <a:rPr lang="ko-KR" altLang="en-US" sz="900" dirty="0" err="1">
                  <a:effectLst>
                    <a:outerShdw blurRad="38100" dist="38100" dir="2700000" algn="tl">
                      <a:srgbClr val="000000">
                        <a:alpha val="43137"/>
                      </a:srgbClr>
                    </a:outerShdw>
                  </a:effectLst>
                </a:rPr>
                <a:t>무세미</a:t>
              </a:r>
              <a:r>
                <a:rPr lang="ko-KR" altLang="en-US" sz="900" dirty="0">
                  <a:effectLst>
                    <a:outerShdw blurRad="38100" dist="38100" dir="2700000" algn="tl">
                      <a:srgbClr val="000000">
                        <a:alpha val="43137"/>
                      </a:srgbClr>
                    </a:outerShdw>
                  </a:effectLst>
                </a:rPr>
                <a:t> 소비</a:t>
              </a:r>
              <a:endParaRPr lang="en-US" altLang="ko-KR" sz="900" dirty="0">
                <a:effectLst>
                  <a:outerShdw blurRad="38100" dist="38100" dir="2700000" algn="tl">
                    <a:srgbClr val="000000">
                      <a:alpha val="43137"/>
                    </a:srgbClr>
                  </a:outerShdw>
                </a:effectLst>
              </a:endParaRPr>
            </a:p>
            <a:p>
              <a:r>
                <a:rPr lang="en-US" altLang="ko-KR" sz="900" dirty="0">
                  <a:effectLst>
                    <a:outerShdw blurRad="38100" dist="38100" dir="2700000" algn="tl">
                      <a:srgbClr val="000000">
                        <a:alpha val="43137"/>
                      </a:srgbClr>
                    </a:outerShdw>
                  </a:effectLst>
                  <a:latin typeface="맑은 고딕"/>
                  <a:ea typeface="맑은 고딕"/>
                </a:rPr>
                <a:t>       </a:t>
              </a:r>
              <a:r>
                <a:rPr lang="ko-KR" altLang="en-US" sz="900" dirty="0">
                  <a:effectLst>
                    <a:outerShdw blurRad="38100" dist="38100" dir="2700000" algn="tl">
                      <a:srgbClr val="000000">
                        <a:alpha val="43137"/>
                      </a:srgbClr>
                    </a:outerShdw>
                  </a:effectLst>
                  <a:latin typeface="맑은 고딕"/>
                  <a:ea typeface="맑은 고딕"/>
                </a:rPr>
                <a:t>낮은 이유임</a:t>
              </a:r>
              <a:endParaRPr lang="en-US" altLang="ko-KR" sz="900" dirty="0">
                <a:effectLst>
                  <a:outerShdw blurRad="38100" dist="38100" dir="2700000" algn="tl">
                    <a:srgbClr val="000000">
                      <a:alpha val="43137"/>
                    </a:srgbClr>
                  </a:outerShdw>
                </a:effectLst>
                <a:latin typeface="맑은 고딕"/>
                <a:ea typeface="맑은 고딕"/>
              </a:endParaRPr>
            </a:p>
            <a:p>
              <a:r>
                <a:rPr lang="en-US" altLang="ko-KR" sz="1000" dirty="0">
                  <a:solidFill>
                    <a:srgbClr val="FF0000"/>
                  </a:solidFill>
                  <a:effectLst>
                    <a:outerShdw blurRad="38100" dist="38100" dir="2700000" algn="tl">
                      <a:srgbClr val="000000">
                        <a:alpha val="43137"/>
                      </a:srgbClr>
                    </a:outerShdw>
                  </a:effectLst>
                </a:rPr>
                <a:t>[</a:t>
              </a:r>
              <a:r>
                <a:rPr lang="ko-KR" altLang="en-US" sz="1000" dirty="0">
                  <a:solidFill>
                    <a:srgbClr val="FF0000"/>
                  </a:solidFill>
                  <a:effectLst>
                    <a:outerShdw blurRad="38100" dist="38100" dir="2700000" algn="tl">
                      <a:srgbClr val="000000">
                        <a:alpha val="43137"/>
                      </a:srgbClr>
                    </a:outerShdw>
                  </a:effectLst>
                </a:rPr>
                <a:t>쌀 구매기준</a:t>
              </a:r>
              <a:r>
                <a:rPr lang="en-US" altLang="ko-KR" sz="1000" dirty="0">
                  <a:solidFill>
                    <a:srgbClr val="FF0000"/>
                  </a:solidFill>
                  <a:effectLst>
                    <a:outerShdw blurRad="38100" dist="38100" dir="2700000" algn="tl">
                      <a:srgbClr val="000000">
                        <a:alpha val="43137"/>
                      </a:srgbClr>
                    </a:outerShdw>
                  </a:effectLst>
                </a:rPr>
                <a:t>]</a:t>
              </a:r>
              <a:r>
                <a:rPr lang="en-US" altLang="ko-KR" sz="1000" dirty="0">
                  <a:effectLst>
                    <a:outerShdw blurRad="38100" dist="38100" dir="2700000" algn="tl">
                      <a:srgbClr val="000000">
                        <a:alpha val="43137"/>
                      </a:srgbClr>
                    </a:outerShdw>
                  </a:effectLst>
                </a:rPr>
                <a:t> </a:t>
              </a:r>
            </a:p>
            <a:p>
              <a:r>
                <a:rPr lang="en-US" altLang="ko-KR" sz="1050" dirty="0">
                  <a:effectLst>
                    <a:outerShdw blurRad="38100" dist="38100" dir="2700000" algn="tl">
                      <a:srgbClr val="000000">
                        <a:alpha val="43137"/>
                      </a:srgbClr>
                    </a:outerShdw>
                  </a:effectLst>
                </a:rPr>
                <a:t> </a:t>
              </a:r>
              <a:r>
                <a:rPr lang="en-US" altLang="ko-KR" sz="900" dirty="0">
                  <a:effectLst>
                    <a:outerShdw blurRad="38100" dist="38100" dir="2700000" algn="tl">
                      <a:srgbClr val="000000">
                        <a:alpha val="43137"/>
                      </a:srgbClr>
                    </a:outerShdw>
                  </a:effectLst>
                </a:rPr>
                <a:t>- </a:t>
              </a:r>
              <a:r>
                <a:rPr lang="ko-KR" altLang="en-US" sz="900" dirty="0">
                  <a:effectLst>
                    <a:outerShdw blurRad="38100" dist="38100" dir="2700000" algn="tl">
                      <a:srgbClr val="000000">
                        <a:alpha val="43137"/>
                      </a:srgbClr>
                    </a:outerShdw>
                  </a:effectLst>
                </a:rPr>
                <a:t>품질 </a:t>
              </a:r>
              <a:r>
                <a:rPr lang="en-US" altLang="ko-KR" sz="900" dirty="0">
                  <a:effectLst>
                    <a:outerShdw blurRad="38100" dist="38100" dir="2700000" algn="tl">
                      <a:srgbClr val="000000">
                        <a:alpha val="43137"/>
                      </a:srgbClr>
                    </a:outerShdw>
                  </a:effectLst>
                </a:rPr>
                <a:t>: 49.0%(‘07)</a:t>
              </a:r>
            </a:p>
            <a:p>
              <a:r>
                <a:rPr lang="en-US" altLang="ko-KR" sz="900" dirty="0">
                  <a:effectLst>
                    <a:outerShdw blurRad="38100" dist="38100" dir="2700000" algn="tl">
                      <a:srgbClr val="000000">
                        <a:alpha val="43137"/>
                      </a:srgbClr>
                    </a:outerShdw>
                  </a:effectLst>
                </a:rPr>
                <a:t>            41.5%(‘05)    </a:t>
              </a:r>
            </a:p>
            <a:p>
              <a:r>
                <a:rPr lang="en-US" altLang="ko-KR" sz="1000" dirty="0">
                  <a:solidFill>
                    <a:srgbClr val="FF0000"/>
                  </a:solidFill>
                  <a:effectLst>
                    <a:outerShdw blurRad="38100" dist="38100" dir="2700000" algn="tl">
                      <a:srgbClr val="000000">
                        <a:alpha val="43137"/>
                      </a:srgbClr>
                    </a:outerShdw>
                  </a:effectLst>
                </a:rPr>
                <a:t>[</a:t>
              </a:r>
              <a:r>
                <a:rPr lang="ko-KR" altLang="en-US" sz="1000" dirty="0">
                  <a:solidFill>
                    <a:srgbClr val="FF0000"/>
                  </a:solidFill>
                  <a:effectLst>
                    <a:outerShdw blurRad="38100" dist="38100" dir="2700000" algn="tl">
                      <a:srgbClr val="000000">
                        <a:alpha val="43137"/>
                      </a:srgbClr>
                    </a:outerShdw>
                  </a:effectLst>
                </a:rPr>
                <a:t>브랜드 인식</a:t>
              </a:r>
              <a:r>
                <a:rPr lang="en-US" altLang="ko-KR" sz="1000" dirty="0">
                  <a:solidFill>
                    <a:srgbClr val="FF0000"/>
                  </a:solidFill>
                  <a:effectLst>
                    <a:outerShdw blurRad="38100" dist="38100" dir="2700000" algn="tl">
                      <a:srgbClr val="000000">
                        <a:alpha val="43137"/>
                      </a:srgbClr>
                    </a:outerShdw>
                  </a:effectLst>
                </a:rPr>
                <a:t>]</a:t>
              </a:r>
              <a:r>
                <a:rPr lang="en-US" altLang="ko-KR" sz="1000" dirty="0">
                  <a:effectLst>
                    <a:outerShdw blurRad="38100" dist="38100" dir="2700000" algn="tl">
                      <a:srgbClr val="000000">
                        <a:alpha val="43137"/>
                      </a:srgbClr>
                    </a:outerShdw>
                  </a:effectLst>
                </a:rPr>
                <a:t> </a:t>
              </a:r>
            </a:p>
            <a:p>
              <a:r>
                <a:rPr lang="en-US" altLang="ko-KR" sz="1000" dirty="0">
                  <a:effectLst>
                    <a:outerShdw blurRad="38100" dist="38100" dir="2700000" algn="tl">
                      <a:srgbClr val="000000">
                        <a:alpha val="43137"/>
                      </a:srgbClr>
                    </a:outerShdw>
                  </a:effectLst>
                </a:rPr>
                <a:t> - </a:t>
              </a:r>
              <a:r>
                <a:rPr lang="ko-KR" altLang="en-US" sz="1000" dirty="0">
                  <a:effectLst>
                    <a:outerShdw blurRad="38100" dist="38100" dir="2700000" algn="tl">
                      <a:srgbClr val="000000">
                        <a:alpha val="43137"/>
                      </a:srgbClr>
                    </a:outerShdw>
                  </a:effectLst>
                </a:rPr>
                <a:t>생산지로 이해함</a:t>
              </a:r>
              <a:endParaRPr lang="en-US" altLang="ko-KR" sz="1000" dirty="0">
                <a:effectLst>
                  <a:outerShdw blurRad="38100" dist="38100" dir="2700000" algn="tl">
                    <a:srgbClr val="000000">
                      <a:alpha val="43137"/>
                    </a:srgbClr>
                  </a:outerShdw>
                </a:effectLst>
              </a:endParaRPr>
            </a:p>
            <a:p>
              <a:r>
                <a:rPr lang="en-US" altLang="ko-KR" sz="1000" dirty="0">
                  <a:effectLst>
                    <a:outerShdw blurRad="38100" dist="38100" dir="2700000" algn="tl">
                      <a:srgbClr val="000000">
                        <a:alpha val="43137"/>
                      </a:srgbClr>
                    </a:outerShdw>
                  </a:effectLst>
                </a:rPr>
                <a:t>  </a:t>
              </a:r>
              <a:r>
                <a:rPr lang="en-US" altLang="ko-KR" sz="800" dirty="0">
                  <a:effectLst>
                    <a:outerShdw blurRad="38100" dist="38100" dir="2700000" algn="tl">
                      <a:srgbClr val="000000">
                        <a:alpha val="43137"/>
                      </a:srgbClr>
                    </a:outerShdw>
                  </a:effectLst>
                  <a:latin typeface="맑은 고딕"/>
                  <a:ea typeface="맑은 고딕"/>
                </a:rPr>
                <a:t>√ </a:t>
              </a:r>
              <a:r>
                <a:rPr lang="ko-KR" altLang="en-US" sz="800" dirty="0">
                  <a:effectLst>
                    <a:outerShdw blurRad="38100" dist="38100" dir="2700000" algn="tl">
                      <a:srgbClr val="000000">
                        <a:alpha val="43137"/>
                      </a:srgbClr>
                    </a:outerShdw>
                  </a:effectLst>
                  <a:latin typeface="맑은 고딕"/>
                  <a:ea typeface="맑은 고딕"/>
                </a:rPr>
                <a:t>브랜드와 생산지 구분 모호</a:t>
              </a:r>
              <a:endParaRPr lang="en-US" altLang="ko-KR" sz="800" dirty="0">
                <a:effectLst>
                  <a:outerShdw blurRad="38100" dist="38100" dir="2700000" algn="tl">
                    <a:srgbClr val="000000">
                      <a:alpha val="43137"/>
                    </a:srgbClr>
                  </a:outerShdw>
                </a:effectLst>
                <a:latin typeface="맑은 고딕"/>
                <a:ea typeface="맑은 고딕"/>
              </a:endParaRPr>
            </a:p>
            <a:p>
              <a:r>
                <a:rPr lang="en-US" altLang="ko-KR" sz="900" dirty="0">
                  <a:effectLst>
                    <a:outerShdw blurRad="38100" dist="38100" dir="2700000" algn="tl">
                      <a:srgbClr val="000000">
                        <a:alpha val="43137"/>
                      </a:srgbClr>
                    </a:outerShdw>
                  </a:effectLst>
                </a:rPr>
                <a:t> - </a:t>
              </a:r>
              <a:r>
                <a:rPr lang="ko-KR" altLang="en-US" sz="900" dirty="0">
                  <a:effectLst>
                    <a:outerShdw blurRad="38100" dist="38100" dir="2700000" algn="tl">
                      <a:srgbClr val="000000">
                        <a:alpha val="43137"/>
                      </a:srgbClr>
                    </a:outerShdw>
                  </a:effectLst>
                </a:rPr>
                <a:t>쌀 브랜드 </a:t>
              </a:r>
              <a:r>
                <a:rPr lang="en-US" altLang="ko-KR" sz="900" dirty="0">
                  <a:effectLst>
                    <a:outerShdw blurRad="38100" dist="38100" dir="2700000" algn="tl">
                      <a:srgbClr val="000000">
                        <a:alpha val="43137"/>
                      </a:srgbClr>
                    </a:outerShdw>
                  </a:effectLst>
                </a:rPr>
                <a:t>: 1,617</a:t>
              </a:r>
              <a:r>
                <a:rPr lang="ko-KR" altLang="en-US" sz="900" dirty="0">
                  <a:effectLst>
                    <a:outerShdw blurRad="38100" dist="38100" dir="2700000" algn="tl">
                      <a:srgbClr val="000000">
                        <a:alpha val="43137"/>
                      </a:srgbClr>
                    </a:outerShdw>
                  </a:effectLst>
                </a:rPr>
                <a:t>개</a:t>
              </a:r>
              <a:r>
                <a:rPr lang="en-US" altLang="ko-KR" sz="900" dirty="0">
                  <a:effectLst>
                    <a:outerShdw blurRad="38100" dist="38100" dir="2700000" algn="tl">
                      <a:srgbClr val="000000">
                        <a:alpha val="43137"/>
                      </a:srgbClr>
                    </a:outerShdw>
                  </a:effectLst>
                </a:rPr>
                <a:t>(‘08)</a:t>
              </a:r>
            </a:p>
            <a:p>
              <a:r>
                <a:rPr lang="en-US" altLang="ko-KR" sz="1050" dirty="0">
                  <a:effectLst>
                    <a:outerShdw blurRad="38100" dist="38100" dir="2700000" algn="tl">
                      <a:srgbClr val="000000">
                        <a:alpha val="43137"/>
                      </a:srgbClr>
                    </a:outerShdw>
                  </a:effectLst>
                </a:rPr>
                <a:t>  </a:t>
              </a:r>
              <a:r>
                <a:rPr lang="en-US" altLang="ko-KR" sz="800" dirty="0">
                  <a:effectLst>
                    <a:outerShdw blurRad="38100" dist="38100" dir="2700000" algn="tl">
                      <a:srgbClr val="000000">
                        <a:alpha val="43137"/>
                      </a:srgbClr>
                    </a:outerShdw>
                  </a:effectLst>
                </a:rPr>
                <a:t>√ </a:t>
              </a:r>
              <a:r>
                <a:rPr lang="ko-KR" altLang="en-US" sz="800" dirty="0">
                  <a:effectLst>
                    <a:outerShdw blurRad="38100" dist="38100" dir="2700000" algn="tl">
                      <a:srgbClr val="000000">
                        <a:alpha val="43137"/>
                      </a:srgbClr>
                    </a:outerShdw>
                  </a:effectLst>
                </a:rPr>
                <a:t>광역브랜드 </a:t>
              </a:r>
              <a:r>
                <a:rPr lang="en-US" altLang="ko-KR" sz="800" dirty="0">
                  <a:effectLst>
                    <a:outerShdw blurRad="38100" dist="38100" dir="2700000" algn="tl">
                      <a:srgbClr val="000000">
                        <a:alpha val="43137"/>
                      </a:srgbClr>
                    </a:outerShdw>
                  </a:effectLst>
                </a:rPr>
                <a:t>: </a:t>
              </a:r>
              <a:r>
                <a:rPr lang="ko-KR" altLang="en-US" sz="800" dirty="0">
                  <a:effectLst>
                    <a:outerShdw blurRad="38100" dist="38100" dir="2700000" algn="tl">
                      <a:srgbClr val="000000">
                        <a:alpha val="43137"/>
                      </a:srgbClr>
                    </a:outerShdw>
                  </a:effectLst>
                </a:rPr>
                <a:t>전체의 </a:t>
              </a:r>
              <a:r>
                <a:rPr lang="en-US" altLang="ko-KR" sz="800" dirty="0">
                  <a:effectLst>
                    <a:outerShdw blurRad="38100" dist="38100" dir="2700000" algn="tl">
                      <a:srgbClr val="000000">
                        <a:alpha val="43137"/>
                      </a:srgbClr>
                    </a:outerShdw>
                  </a:effectLst>
                </a:rPr>
                <a:t>6%</a:t>
              </a:r>
            </a:p>
          </p:txBody>
        </p:sp>
        <p:sp>
          <p:nvSpPr>
            <p:cNvPr id="40" name="TextBox 39"/>
            <p:cNvSpPr txBox="1"/>
            <p:nvPr/>
          </p:nvSpPr>
          <p:spPr>
            <a:xfrm>
              <a:off x="5677874" y="2590422"/>
              <a:ext cx="1767844" cy="430887"/>
            </a:xfrm>
            <a:prstGeom prst="rect">
              <a:avLst/>
            </a:prstGeom>
            <a:noFill/>
          </p:spPr>
          <p:txBody>
            <a:bodyPr wrap="square" rtlCol="0">
              <a:spAutoFit/>
            </a:bodyPr>
            <a:lstStyle/>
            <a:p>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ko-KR" altLang="en-US" sz="1000" dirty="0">
                  <a:solidFill>
                    <a:srgbClr val="FF0000"/>
                  </a:solidFill>
                  <a:effectLst>
                    <a:outerShdw blurRad="38100" dist="38100" dir="2700000" algn="tl">
                      <a:srgbClr val="000000">
                        <a:alpha val="43137"/>
                      </a:srgbClr>
                    </a:outerShdw>
                  </a:effectLst>
                  <a:latin typeface="맑은 고딕"/>
                  <a:ea typeface="맑은 고딕"/>
                </a:rPr>
                <a:t>민간주도</a:t>
              </a:r>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en-US" altLang="ko-KR" sz="1000" dirty="0">
                  <a:effectLst>
                    <a:outerShdw blurRad="38100" dist="38100" dir="2700000" algn="tl">
                      <a:srgbClr val="000000">
                        <a:alpha val="43137"/>
                      </a:srgbClr>
                    </a:outerShdw>
                  </a:effectLst>
                  <a:latin typeface="맑은 고딕"/>
                  <a:ea typeface="맑은 고딕"/>
                </a:rPr>
                <a:t> </a:t>
              </a:r>
            </a:p>
            <a:p>
              <a:r>
                <a:rPr lang="en-US" altLang="ko-KR" sz="1100" dirty="0">
                  <a:effectLst>
                    <a:outerShdw blurRad="38100" dist="38100" dir="2700000" algn="tl">
                      <a:srgbClr val="000000">
                        <a:alpha val="43137"/>
                      </a:srgbClr>
                    </a:outerShdw>
                  </a:effectLst>
                  <a:latin typeface="맑은 고딕"/>
                  <a:ea typeface="맑은 고딕"/>
                </a:rPr>
                <a:t> </a:t>
              </a:r>
              <a:r>
                <a:rPr lang="en-US" altLang="ko-KR" sz="900" dirty="0">
                  <a:effectLst>
                    <a:outerShdw blurRad="38100" dist="38100" dir="2700000" algn="tl">
                      <a:srgbClr val="000000">
                        <a:alpha val="43137"/>
                      </a:srgbClr>
                    </a:outerShdw>
                  </a:effectLst>
                  <a:latin typeface="맑은 고딕"/>
                  <a:ea typeface="맑은 고딕"/>
                </a:rPr>
                <a:t>- </a:t>
              </a:r>
              <a:r>
                <a:rPr lang="ko-KR" altLang="en-US" sz="900" dirty="0">
                  <a:effectLst>
                    <a:outerShdw blurRad="38100" dist="38100" dir="2700000" algn="tl">
                      <a:srgbClr val="000000">
                        <a:alpha val="43137"/>
                      </a:srgbClr>
                    </a:outerShdw>
                  </a:effectLst>
                  <a:latin typeface="맑은 고딕"/>
                  <a:ea typeface="맑은 고딕"/>
                </a:rPr>
                <a:t>밥솥</a:t>
              </a:r>
              <a:r>
                <a:rPr lang="en-US" altLang="ko-KR" sz="900" dirty="0">
                  <a:effectLst>
                    <a:outerShdw blurRad="38100" dist="38100" dir="2700000" algn="tl">
                      <a:srgbClr val="000000">
                        <a:alpha val="43137"/>
                      </a:srgbClr>
                    </a:outerShdw>
                  </a:effectLst>
                  <a:latin typeface="맑은 고딕"/>
                  <a:ea typeface="맑은 고딕"/>
                </a:rPr>
                <a:t>, </a:t>
              </a:r>
              <a:r>
                <a:rPr lang="ko-KR" altLang="en-US" sz="900" dirty="0">
                  <a:effectLst>
                    <a:outerShdw blurRad="38100" dist="38100" dir="2700000" algn="tl">
                      <a:srgbClr val="000000">
                        <a:alpha val="43137"/>
                      </a:srgbClr>
                    </a:outerShdw>
                  </a:effectLst>
                  <a:latin typeface="맑은 고딕"/>
                  <a:ea typeface="맑은 고딕"/>
                </a:rPr>
                <a:t>쌀통 등</a:t>
              </a:r>
              <a:endParaRPr lang="ko-KR" altLang="en-US" sz="800" dirty="0">
                <a:solidFill>
                  <a:srgbClr val="FFFF00"/>
                </a:solidFill>
                <a:effectLst>
                  <a:outerShdw blurRad="38100" dist="38100" dir="2700000" algn="tl">
                    <a:srgbClr val="000000">
                      <a:alpha val="43137"/>
                    </a:srgbClr>
                  </a:outerShdw>
                </a:effectLst>
              </a:endParaRPr>
            </a:p>
          </p:txBody>
        </p:sp>
        <p:sp>
          <p:nvSpPr>
            <p:cNvPr id="41" name="TextBox 40"/>
            <p:cNvSpPr txBox="1"/>
            <p:nvPr/>
          </p:nvSpPr>
          <p:spPr>
            <a:xfrm>
              <a:off x="5643570" y="4612827"/>
              <a:ext cx="1857388" cy="1354217"/>
            </a:xfrm>
            <a:prstGeom prst="rect">
              <a:avLst/>
            </a:prstGeom>
            <a:noFill/>
          </p:spPr>
          <p:txBody>
            <a:bodyPr wrap="square" rtlCol="0">
              <a:spAutoFit/>
            </a:bodyPr>
            <a:lstStyle/>
            <a:p>
              <a:r>
                <a:rPr lang="en-US" altLang="ko-KR" sz="1000" dirty="0">
                  <a:solidFill>
                    <a:srgbClr val="FF0000"/>
                  </a:solidFill>
                  <a:effectLst>
                    <a:outerShdw blurRad="38100" dist="38100" dir="2700000" algn="tl">
                      <a:srgbClr val="000000">
                        <a:alpha val="43137"/>
                      </a:srgbClr>
                    </a:outerShdw>
                  </a:effectLst>
                </a:rPr>
                <a:t>[</a:t>
              </a:r>
              <a:r>
                <a:rPr lang="ko-KR" altLang="en-US" sz="1000" dirty="0">
                  <a:solidFill>
                    <a:srgbClr val="FF0000"/>
                  </a:solidFill>
                  <a:effectLst>
                    <a:outerShdw blurRad="38100" dist="38100" dir="2700000" algn="tl">
                      <a:srgbClr val="000000">
                        <a:alpha val="43137"/>
                      </a:srgbClr>
                    </a:outerShdw>
                  </a:effectLst>
                </a:rPr>
                <a:t>브랜드 마케팅 강화</a:t>
              </a:r>
              <a:r>
                <a:rPr lang="en-US" altLang="ko-KR" sz="1000" dirty="0">
                  <a:solidFill>
                    <a:srgbClr val="FF0000"/>
                  </a:solidFill>
                  <a:effectLst>
                    <a:outerShdw blurRad="38100" dist="38100" dir="2700000" algn="tl">
                      <a:srgbClr val="000000">
                        <a:alpha val="43137"/>
                      </a:srgbClr>
                    </a:outerShdw>
                  </a:effectLst>
                </a:rPr>
                <a:t>]</a:t>
              </a:r>
            </a:p>
            <a:p>
              <a:r>
                <a:rPr lang="en-US" altLang="ko-KR" sz="900" dirty="0">
                  <a:effectLst>
                    <a:outerShdw blurRad="38100" dist="38100" dir="2700000" algn="tl">
                      <a:srgbClr val="000000">
                        <a:alpha val="43137"/>
                      </a:srgbClr>
                    </a:outerShdw>
                  </a:effectLst>
                </a:rPr>
                <a:t>- </a:t>
              </a:r>
              <a:r>
                <a:rPr lang="ko-KR" altLang="en-US" sz="900" dirty="0">
                  <a:effectLst>
                    <a:outerShdw blurRad="38100" dist="38100" dir="2700000" algn="tl">
                      <a:srgbClr val="000000">
                        <a:alpha val="43137"/>
                      </a:srgbClr>
                    </a:outerShdw>
                  </a:effectLst>
                </a:rPr>
                <a:t>브랜드 광역화</a:t>
              </a:r>
              <a:r>
                <a:rPr lang="en-US" altLang="ko-KR" sz="900" dirty="0">
                  <a:effectLst>
                    <a:outerShdw blurRad="38100" dist="38100" dir="2700000" algn="tl">
                      <a:srgbClr val="000000">
                        <a:alpha val="43137"/>
                      </a:srgbClr>
                    </a:outerShdw>
                  </a:effectLst>
                </a:rPr>
                <a:t> </a:t>
              </a:r>
            </a:p>
            <a:p>
              <a:r>
                <a:rPr lang="en-US" altLang="ko-KR" sz="1000" dirty="0">
                  <a:effectLst>
                    <a:outerShdw blurRad="38100" dist="38100" dir="2700000" algn="tl">
                      <a:srgbClr val="000000">
                        <a:alpha val="43137"/>
                      </a:srgbClr>
                    </a:outerShdw>
                  </a:effectLst>
                </a:rPr>
                <a:t> </a:t>
              </a:r>
              <a:r>
                <a:rPr lang="en-US" altLang="ko-KR" sz="800" dirty="0">
                  <a:effectLst>
                    <a:outerShdw blurRad="38100" dist="38100" dir="2700000" algn="tl">
                      <a:srgbClr val="000000">
                        <a:alpha val="43137"/>
                      </a:srgbClr>
                    </a:outerShdw>
                  </a:effectLst>
                </a:rPr>
                <a:t>√ </a:t>
              </a:r>
              <a:r>
                <a:rPr lang="ko-KR" altLang="en-US" sz="800" dirty="0" err="1">
                  <a:effectLst>
                    <a:outerShdw blurRad="38100" dist="38100" dir="2700000" algn="tl">
                      <a:srgbClr val="000000">
                        <a:alpha val="43137"/>
                      </a:srgbClr>
                    </a:outerShdw>
                  </a:effectLst>
                </a:rPr>
                <a:t>시군단위</a:t>
              </a:r>
              <a:r>
                <a:rPr lang="ko-KR" altLang="en-US" sz="800" dirty="0">
                  <a:effectLst>
                    <a:outerShdw blurRad="38100" dist="38100" dir="2700000" algn="tl">
                      <a:srgbClr val="000000">
                        <a:alpha val="43137"/>
                      </a:srgbClr>
                    </a:outerShdw>
                  </a:effectLst>
                </a:rPr>
                <a:t> </a:t>
              </a:r>
              <a:r>
                <a:rPr lang="ko-KR" altLang="en-US" sz="800" dirty="0">
                  <a:effectLst>
                    <a:outerShdw blurRad="38100" dist="38100" dir="2700000" algn="tl">
                      <a:srgbClr val="000000">
                        <a:alpha val="43137"/>
                      </a:srgbClr>
                    </a:outerShdw>
                  </a:effectLst>
                  <a:latin typeface="맑은 고딕"/>
                  <a:ea typeface="맑은 고딕"/>
                </a:rPr>
                <a:t>→ 브랜드 광역화</a:t>
              </a:r>
              <a:endParaRPr lang="en-US" altLang="ko-KR" sz="800" dirty="0">
                <a:effectLst>
                  <a:outerShdw blurRad="38100" dist="38100" dir="2700000" algn="tl">
                    <a:srgbClr val="000000">
                      <a:alpha val="43137"/>
                    </a:srgbClr>
                  </a:outerShdw>
                </a:effectLst>
                <a:latin typeface="맑은 고딕"/>
                <a:ea typeface="맑은 고딕"/>
              </a:endParaRPr>
            </a:p>
            <a:p>
              <a:r>
                <a:rPr lang="en-US" altLang="ko-KR" sz="800" dirty="0">
                  <a:effectLst>
                    <a:outerShdw blurRad="38100" dist="38100" dir="2700000" algn="tl">
                      <a:srgbClr val="000000">
                        <a:alpha val="43137"/>
                      </a:srgbClr>
                    </a:outerShdw>
                  </a:effectLst>
                </a:rPr>
                <a:t> √ </a:t>
              </a:r>
              <a:r>
                <a:rPr lang="ko-KR" altLang="en-US" sz="800" dirty="0">
                  <a:effectLst>
                    <a:outerShdw blurRad="38100" dist="38100" dir="2700000" algn="tl">
                      <a:srgbClr val="000000">
                        <a:alpha val="43137"/>
                      </a:srgbClr>
                    </a:outerShdw>
                  </a:effectLst>
                </a:rPr>
                <a:t>광역브랜드 → 지역대표 브랜드</a:t>
              </a:r>
              <a:endParaRPr lang="en-US" altLang="ko-KR" sz="800" dirty="0">
                <a:effectLst>
                  <a:outerShdw blurRad="38100" dist="38100" dir="2700000" algn="tl">
                    <a:srgbClr val="000000">
                      <a:alpha val="43137"/>
                    </a:srgbClr>
                  </a:outerShdw>
                </a:effectLst>
              </a:endParaRPr>
            </a:p>
            <a:p>
              <a:r>
                <a:rPr lang="en-US" altLang="ko-KR" sz="900" dirty="0">
                  <a:effectLst>
                    <a:outerShdw blurRad="38100" dist="38100" dir="2700000" algn="tl">
                      <a:srgbClr val="000000">
                        <a:alpha val="43137"/>
                      </a:srgbClr>
                    </a:outerShdw>
                  </a:effectLst>
                </a:rPr>
                <a:t>- </a:t>
              </a:r>
              <a:r>
                <a:rPr lang="ko-KR" altLang="en-US" sz="900" dirty="0">
                  <a:effectLst>
                    <a:outerShdw blurRad="38100" dist="38100" dir="2700000" algn="tl">
                      <a:srgbClr val="000000">
                        <a:alpha val="43137"/>
                      </a:srgbClr>
                    </a:outerShdw>
                  </a:effectLst>
                </a:rPr>
                <a:t>브랜드 마케팅 지원 강화</a:t>
              </a:r>
              <a:endParaRPr lang="en-US" altLang="ko-KR" sz="900" dirty="0">
                <a:effectLst>
                  <a:outerShdw blurRad="38100" dist="38100" dir="2700000" algn="tl">
                    <a:srgbClr val="000000">
                      <a:alpha val="43137"/>
                    </a:srgbClr>
                  </a:outerShdw>
                </a:effectLst>
              </a:endParaRPr>
            </a:p>
            <a:p>
              <a:r>
                <a:rPr lang="en-US" altLang="ko-KR" sz="1000" dirty="0">
                  <a:effectLst>
                    <a:outerShdw blurRad="38100" dist="38100" dir="2700000" algn="tl">
                      <a:srgbClr val="000000">
                        <a:alpha val="43137"/>
                      </a:srgbClr>
                    </a:outerShdw>
                  </a:effectLst>
                </a:rPr>
                <a:t> </a:t>
              </a:r>
              <a:r>
                <a:rPr lang="en-US" altLang="ko-KR" sz="800" dirty="0">
                  <a:effectLst>
                    <a:outerShdw blurRad="38100" dist="38100" dir="2700000" algn="tl">
                      <a:srgbClr val="000000">
                        <a:alpha val="43137"/>
                      </a:srgbClr>
                    </a:outerShdw>
                  </a:effectLst>
                </a:rPr>
                <a:t>√ </a:t>
              </a:r>
              <a:r>
                <a:rPr lang="ko-KR" altLang="en-US" sz="800" dirty="0">
                  <a:effectLst>
                    <a:outerShdw blurRad="38100" dist="38100" dir="2700000" algn="tl">
                      <a:srgbClr val="000000">
                        <a:alpha val="43137"/>
                      </a:srgbClr>
                    </a:outerShdw>
                  </a:effectLst>
                </a:rPr>
                <a:t>공동브랜드에 우선 지원</a:t>
              </a:r>
              <a:endParaRPr lang="en-US" altLang="ko-KR" sz="800" dirty="0">
                <a:effectLst>
                  <a:outerShdw blurRad="38100" dist="38100" dir="2700000" algn="tl">
                    <a:srgbClr val="000000">
                      <a:alpha val="43137"/>
                    </a:srgbClr>
                  </a:outerShdw>
                </a:effectLst>
              </a:endParaRPr>
            </a:p>
            <a:p>
              <a:r>
                <a:rPr lang="en-US" altLang="ko-KR" sz="800" dirty="0">
                  <a:effectLst>
                    <a:outerShdw blurRad="38100" dist="38100" dir="2700000" algn="tl">
                      <a:srgbClr val="000000">
                        <a:alpha val="43137"/>
                      </a:srgbClr>
                    </a:outerShdw>
                  </a:effectLst>
                </a:rPr>
                <a:t> √ </a:t>
              </a:r>
              <a:r>
                <a:rPr lang="ko-KR" altLang="en-US" sz="800" dirty="0">
                  <a:effectLst>
                    <a:outerShdw blurRad="38100" dist="38100" dir="2700000" algn="tl">
                      <a:srgbClr val="000000">
                        <a:alpha val="43137"/>
                      </a:srgbClr>
                    </a:outerShdw>
                  </a:effectLst>
                </a:rPr>
                <a:t>도별</a:t>
              </a:r>
              <a:r>
                <a:rPr lang="en-US" altLang="ko-KR" sz="800" dirty="0">
                  <a:effectLst>
                    <a:outerShdw blurRad="38100" dist="38100" dir="2700000" algn="tl">
                      <a:srgbClr val="000000">
                        <a:alpha val="43137"/>
                      </a:srgbClr>
                    </a:outerShdw>
                  </a:effectLst>
                </a:rPr>
                <a:t>, </a:t>
              </a:r>
              <a:r>
                <a:rPr lang="ko-KR" altLang="en-US" sz="800" dirty="0">
                  <a:effectLst>
                    <a:outerShdw blurRad="38100" dist="38100" dir="2700000" algn="tl">
                      <a:srgbClr val="000000">
                        <a:alpha val="43137"/>
                      </a:srgbClr>
                    </a:outerShdw>
                  </a:effectLst>
                </a:rPr>
                <a:t>국가대표 모델구축 </a:t>
              </a:r>
              <a:endParaRPr lang="en-US" altLang="ko-KR" sz="1000" dirty="0">
                <a:effectLst>
                  <a:outerShdw blurRad="38100" dist="38100" dir="2700000" algn="tl">
                    <a:srgbClr val="000000">
                      <a:alpha val="43137"/>
                    </a:srgbClr>
                  </a:outerShdw>
                </a:effectLst>
              </a:endParaRPr>
            </a:p>
            <a:p>
              <a:pPr>
                <a:buFontTx/>
                <a:buChar char="-"/>
              </a:pPr>
              <a:endParaRPr lang="en-US" altLang="ko-KR" sz="900" dirty="0">
                <a:effectLst>
                  <a:outerShdw blurRad="38100" dist="38100" dir="2700000" algn="tl">
                    <a:srgbClr val="000000">
                      <a:alpha val="43137"/>
                    </a:srgbClr>
                  </a:outerShdw>
                </a:effectLst>
              </a:endParaRPr>
            </a:p>
            <a:p>
              <a:r>
                <a:rPr lang="en-US" altLang="ko-KR" sz="900" dirty="0">
                  <a:effectLst>
                    <a:outerShdw blurRad="38100" dist="38100" dir="2700000" algn="tl">
                      <a:srgbClr val="000000">
                        <a:alpha val="43137"/>
                      </a:srgbClr>
                    </a:outerShdw>
                  </a:effectLst>
                  <a:latin typeface="+mj-lt"/>
                  <a:ea typeface="맑은 고딕"/>
                </a:rPr>
                <a:t>  </a:t>
              </a:r>
              <a:endParaRPr lang="ko-KR" altLang="en-US" sz="900" dirty="0">
                <a:effectLst>
                  <a:outerShdw blurRad="38100" dist="38100" dir="2700000" algn="tl">
                    <a:srgbClr val="000000">
                      <a:alpha val="43137"/>
                    </a:srgbClr>
                  </a:outerShdw>
                </a:effectLst>
                <a:latin typeface="+mj-lt"/>
              </a:endParaRPr>
            </a:p>
          </p:txBody>
        </p:sp>
        <p:sp>
          <p:nvSpPr>
            <p:cNvPr id="42" name="TextBox 41"/>
            <p:cNvSpPr txBox="1"/>
            <p:nvPr/>
          </p:nvSpPr>
          <p:spPr>
            <a:xfrm rot="7168605">
              <a:off x="6824348" y="4481893"/>
              <a:ext cx="2002060" cy="769441"/>
            </a:xfrm>
            <a:prstGeom prst="rect">
              <a:avLst/>
            </a:prstGeom>
            <a:noFill/>
          </p:spPr>
          <p:txBody>
            <a:bodyPr wrap="square" rtlCol="0">
              <a:spAutoFit/>
            </a:bodyPr>
            <a:lstStyle/>
            <a:p>
              <a:pPr algn="ctr"/>
              <a:r>
                <a:rPr lang="en-US" altLang="ko-KR"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highlight>
                    <a:srgbClr val="FFFF00"/>
                  </a:highlight>
                  <a:latin typeface="휴먼매직체" pitchFamily="18" charset="-127"/>
                  <a:ea typeface="휴먼매직체" pitchFamily="18" charset="-127"/>
                </a:rPr>
                <a:t>As-Is</a:t>
              </a:r>
              <a:endParaRPr lang="ko-KR" altLang="en-US"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highlight>
                  <a:srgbClr val="FFFF00"/>
                </a:highlight>
                <a:latin typeface="휴먼매직체" pitchFamily="18" charset="-127"/>
                <a:ea typeface="휴먼매직체" pitchFamily="18" charset="-127"/>
              </a:endParaRPr>
            </a:p>
          </p:txBody>
        </p:sp>
      </p:grpSp>
      <p:sp>
        <p:nvSpPr>
          <p:cNvPr id="50" name="슬라이드 번호 개체 틀 49"/>
          <p:cNvSpPr>
            <a:spLocks noGrp="1"/>
          </p:cNvSpPr>
          <p:nvPr>
            <p:ph type="sldNum" sz="quarter" idx="12"/>
          </p:nvPr>
        </p:nvSpPr>
        <p:spPr/>
        <p:txBody>
          <a:bodyPr/>
          <a:lstStyle/>
          <a:p>
            <a:fld id="{25CF68B9-0B8D-4A9E-91E1-A43A4BA2AE2F}" type="slidenum">
              <a:rPr lang="ko-KR" altLang="en-US" smtClean="0"/>
              <a:pPr/>
              <a:t>36</a:t>
            </a:fld>
            <a:endParaRPr lang="ko-KR" altLang="en-US" dirty="0"/>
          </a:p>
        </p:txBody>
      </p:sp>
      <p:sp>
        <p:nvSpPr>
          <p:cNvPr id="61" name="TextBox 60"/>
          <p:cNvSpPr txBox="1"/>
          <p:nvPr/>
        </p:nvSpPr>
        <p:spPr>
          <a:xfrm>
            <a:off x="2519682" y="816735"/>
            <a:ext cx="1662324" cy="1308050"/>
          </a:xfrm>
          <a:prstGeom prst="rect">
            <a:avLst/>
          </a:prstGeom>
          <a:noFill/>
        </p:spPr>
        <p:txBody>
          <a:bodyPr wrap="square" rtlCol="0">
            <a:spAutoFit/>
          </a:bodyPr>
          <a:lstStyle/>
          <a:p>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ko-KR" altLang="en-US" sz="1000" dirty="0">
                <a:solidFill>
                  <a:srgbClr val="FF0000"/>
                </a:solidFill>
                <a:effectLst>
                  <a:outerShdw blurRad="38100" dist="38100" dir="2700000" algn="tl">
                    <a:srgbClr val="000000">
                      <a:alpha val="43137"/>
                    </a:srgbClr>
                  </a:outerShdw>
                </a:effectLst>
                <a:latin typeface="맑은 고딕"/>
                <a:ea typeface="맑은 고딕"/>
              </a:rPr>
              <a:t>비료산업</a:t>
            </a:r>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ko-KR" altLang="en-US" sz="1000" dirty="0">
                <a:solidFill>
                  <a:srgbClr val="FF0000"/>
                </a:solidFill>
                <a:effectLst>
                  <a:outerShdw blurRad="38100" dist="38100" dir="2700000" algn="tl">
                    <a:srgbClr val="000000">
                      <a:alpha val="43137"/>
                    </a:srgbClr>
                  </a:outerShdw>
                </a:effectLst>
                <a:latin typeface="맑은 고딕"/>
                <a:ea typeface="맑은 고딕"/>
              </a:rPr>
              <a:t> </a:t>
            </a:r>
            <a:r>
              <a:rPr lang="en-US" altLang="ko-KR" sz="1000" dirty="0">
                <a:effectLst>
                  <a:outerShdw blurRad="38100" dist="38100" dir="2700000" algn="tl">
                    <a:srgbClr val="000000">
                      <a:alpha val="43137"/>
                    </a:srgbClr>
                  </a:outerShdw>
                </a:effectLst>
                <a:latin typeface="맑은 고딕"/>
                <a:ea typeface="맑은 고딕"/>
              </a:rPr>
              <a:t>: </a:t>
            </a:r>
            <a:r>
              <a:rPr lang="ko-KR" altLang="en-US" sz="1000" dirty="0">
                <a:effectLst>
                  <a:outerShdw blurRad="38100" dist="38100" dir="2700000" algn="tl">
                    <a:srgbClr val="000000">
                      <a:alpha val="43137"/>
                    </a:srgbClr>
                  </a:outerShdw>
                </a:effectLst>
                <a:latin typeface="맑은 고딕"/>
                <a:ea typeface="맑은 고딕"/>
              </a:rPr>
              <a:t>독과점</a:t>
            </a:r>
            <a:endParaRPr lang="en-US" altLang="ko-KR" sz="1000" dirty="0">
              <a:effectLst>
                <a:outerShdw blurRad="38100" dist="38100" dir="2700000" algn="tl">
                  <a:srgbClr val="000000">
                    <a:alpha val="43137"/>
                  </a:srgbClr>
                </a:outerShdw>
              </a:effectLst>
              <a:latin typeface="맑은 고딕"/>
              <a:ea typeface="맑은 고딕"/>
            </a:endParaRPr>
          </a:p>
          <a:p>
            <a:r>
              <a:rPr lang="en-US" altLang="ko-KR" sz="1100" dirty="0">
                <a:effectLst>
                  <a:outerShdw blurRad="38100" dist="38100" dir="2700000" algn="tl">
                    <a:srgbClr val="000000">
                      <a:alpha val="43137"/>
                    </a:srgbClr>
                  </a:outerShdw>
                </a:effectLst>
                <a:latin typeface="맑은 고딕"/>
                <a:ea typeface="맑은 고딕"/>
              </a:rPr>
              <a:t> </a:t>
            </a:r>
            <a:r>
              <a:rPr lang="en-US" altLang="ko-KR" sz="900" dirty="0">
                <a:effectLst>
                  <a:outerShdw blurRad="38100" dist="38100" dir="2700000" algn="tl">
                    <a:srgbClr val="000000">
                      <a:alpha val="43137"/>
                    </a:srgbClr>
                  </a:outerShdw>
                </a:effectLst>
                <a:latin typeface="맑은 고딕"/>
                <a:ea typeface="맑은 고딕"/>
              </a:rPr>
              <a:t>- </a:t>
            </a:r>
            <a:r>
              <a:rPr lang="ko-KR" altLang="en-US" sz="900" dirty="0">
                <a:effectLst>
                  <a:outerShdw blurRad="38100" dist="38100" dir="2700000" algn="tl">
                    <a:srgbClr val="000000">
                      <a:alpha val="43137"/>
                    </a:srgbClr>
                  </a:outerShdw>
                </a:effectLst>
                <a:latin typeface="맑은 고딕"/>
                <a:ea typeface="맑은 고딕"/>
              </a:rPr>
              <a:t>농업용</a:t>
            </a:r>
            <a:r>
              <a:rPr lang="en-US" altLang="ko-KR" sz="900" dirty="0">
                <a:effectLst>
                  <a:outerShdw blurRad="38100" dist="38100" dir="2700000" algn="tl">
                    <a:srgbClr val="000000">
                      <a:alpha val="43137"/>
                    </a:srgbClr>
                  </a:outerShdw>
                </a:effectLst>
                <a:latin typeface="맑은 고딕"/>
                <a:ea typeface="맑은 고딕"/>
              </a:rPr>
              <a:t>(90%) : </a:t>
            </a:r>
            <a:r>
              <a:rPr lang="ko-KR" altLang="en-US" sz="900" dirty="0">
                <a:effectLst>
                  <a:outerShdw blurRad="38100" dist="38100" dir="2700000" algn="tl">
                    <a:srgbClr val="000000">
                      <a:alpha val="43137"/>
                    </a:srgbClr>
                  </a:outerShdw>
                </a:effectLst>
                <a:latin typeface="맑은 고딕"/>
                <a:ea typeface="맑은 고딕"/>
              </a:rPr>
              <a:t>남해화학</a:t>
            </a:r>
            <a:endParaRPr lang="en-US" altLang="ko-KR" sz="900" dirty="0">
              <a:effectLst>
                <a:outerShdw blurRad="38100" dist="38100" dir="2700000" algn="tl">
                  <a:srgbClr val="000000">
                    <a:alpha val="43137"/>
                  </a:srgbClr>
                </a:outerShdw>
              </a:effectLst>
              <a:latin typeface="맑은 고딕"/>
              <a:ea typeface="맑은 고딕"/>
            </a:endParaRPr>
          </a:p>
          <a:p>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ko-KR" altLang="en-US" sz="1000" dirty="0">
                <a:solidFill>
                  <a:srgbClr val="FF0000"/>
                </a:solidFill>
                <a:effectLst>
                  <a:outerShdw blurRad="38100" dist="38100" dir="2700000" algn="tl">
                    <a:srgbClr val="000000">
                      <a:alpha val="43137"/>
                    </a:srgbClr>
                  </a:outerShdw>
                </a:effectLst>
                <a:latin typeface="맑은 고딕"/>
                <a:ea typeface="맑은 고딕"/>
              </a:rPr>
              <a:t>농약산업</a:t>
            </a:r>
            <a:r>
              <a:rPr lang="en-US" altLang="ko-KR" sz="1000" dirty="0">
                <a:solidFill>
                  <a:srgbClr val="FF0000"/>
                </a:solidFill>
                <a:effectLst>
                  <a:outerShdw blurRad="38100" dist="38100" dir="2700000" algn="tl">
                    <a:srgbClr val="000000">
                      <a:alpha val="43137"/>
                    </a:srgbClr>
                  </a:outerShdw>
                </a:effectLst>
                <a:latin typeface="맑은 고딕"/>
                <a:ea typeface="맑은 고딕"/>
              </a:rPr>
              <a:t>] </a:t>
            </a:r>
            <a:r>
              <a:rPr lang="en-US" altLang="ko-KR" sz="1000" dirty="0">
                <a:effectLst>
                  <a:outerShdw blurRad="38100" dist="38100" dir="2700000" algn="tl">
                    <a:srgbClr val="000000">
                      <a:alpha val="43137"/>
                    </a:srgbClr>
                  </a:outerShdw>
                </a:effectLst>
                <a:latin typeface="맑은 고딕"/>
                <a:ea typeface="맑은 고딕"/>
              </a:rPr>
              <a:t>: </a:t>
            </a:r>
            <a:r>
              <a:rPr lang="ko-KR" altLang="en-US" sz="1000" dirty="0">
                <a:effectLst>
                  <a:outerShdw blurRad="38100" dist="38100" dir="2700000" algn="tl">
                    <a:srgbClr val="000000">
                      <a:alpha val="43137"/>
                    </a:srgbClr>
                  </a:outerShdw>
                </a:effectLst>
                <a:latin typeface="맑은 고딕"/>
                <a:ea typeface="맑은 고딕"/>
              </a:rPr>
              <a:t>독과점</a:t>
            </a:r>
            <a:endParaRPr lang="en-US" altLang="ko-KR" sz="1000" dirty="0">
              <a:effectLst>
                <a:outerShdw blurRad="38100" dist="38100" dir="2700000" algn="tl">
                  <a:srgbClr val="000000">
                    <a:alpha val="43137"/>
                  </a:srgbClr>
                </a:outerShdw>
              </a:effectLst>
              <a:latin typeface="맑은 고딕"/>
              <a:ea typeface="맑은 고딕"/>
            </a:endParaRPr>
          </a:p>
          <a:p>
            <a:r>
              <a:rPr lang="en-US" altLang="ko-KR" sz="1000" dirty="0">
                <a:solidFill>
                  <a:srgbClr val="FF0000"/>
                </a:solidFill>
                <a:effectLst>
                  <a:outerShdw blurRad="38100" dist="38100" dir="2700000" algn="tl">
                    <a:srgbClr val="000000">
                      <a:alpha val="43137"/>
                    </a:srgbClr>
                  </a:outerShdw>
                </a:effectLst>
              </a:rPr>
              <a:t>[</a:t>
            </a:r>
            <a:r>
              <a:rPr lang="ko-KR" altLang="en-US" sz="1000" dirty="0">
                <a:solidFill>
                  <a:srgbClr val="FF0000"/>
                </a:solidFill>
                <a:effectLst>
                  <a:outerShdw blurRad="38100" dist="38100" dir="2700000" algn="tl">
                    <a:srgbClr val="000000">
                      <a:alpha val="43137"/>
                    </a:srgbClr>
                  </a:outerShdw>
                </a:effectLst>
              </a:rPr>
              <a:t>기계산업</a:t>
            </a:r>
            <a:r>
              <a:rPr lang="en-US" altLang="ko-KR" sz="1000" dirty="0">
                <a:solidFill>
                  <a:srgbClr val="FF0000"/>
                </a:solidFill>
                <a:effectLst>
                  <a:outerShdw blurRad="38100" dist="38100" dir="2700000" algn="tl">
                    <a:srgbClr val="000000">
                      <a:alpha val="43137"/>
                    </a:srgbClr>
                  </a:outerShdw>
                </a:effectLst>
              </a:rPr>
              <a:t>]</a:t>
            </a:r>
            <a:r>
              <a:rPr lang="en-US" altLang="ko-KR" sz="1100" dirty="0">
                <a:effectLst>
                  <a:outerShdw blurRad="38100" dist="38100" dir="2700000" algn="tl">
                    <a:srgbClr val="000000">
                      <a:alpha val="43137"/>
                    </a:srgbClr>
                  </a:outerShdw>
                </a:effectLst>
              </a:rPr>
              <a:t> </a:t>
            </a:r>
          </a:p>
          <a:p>
            <a:pPr>
              <a:buFontTx/>
              <a:buChar char="-"/>
            </a:pPr>
            <a:r>
              <a:rPr lang="ko-KR" altLang="en-US" sz="900" dirty="0">
                <a:effectLst>
                  <a:outerShdw blurRad="38100" dist="38100" dir="2700000" algn="tl">
                    <a:srgbClr val="000000">
                      <a:alpha val="43137"/>
                    </a:srgbClr>
                  </a:outerShdw>
                </a:effectLst>
              </a:rPr>
              <a:t> </a:t>
            </a:r>
            <a:r>
              <a:rPr lang="ko-KR" altLang="en-US" sz="900" dirty="0" err="1">
                <a:effectLst>
                  <a:outerShdw blurRad="38100" dist="38100" dir="2700000" algn="tl">
                    <a:srgbClr val="000000">
                      <a:alpha val="43137"/>
                    </a:srgbClr>
                  </a:outerShdw>
                </a:effectLst>
              </a:rPr>
              <a:t>수도작</a:t>
            </a:r>
            <a:r>
              <a:rPr lang="ko-KR" altLang="en-US" sz="900" dirty="0">
                <a:effectLst>
                  <a:outerShdw blurRad="38100" dist="38100" dir="2700000" algn="tl">
                    <a:srgbClr val="000000">
                      <a:alpha val="43137"/>
                    </a:srgbClr>
                  </a:outerShdw>
                </a:effectLst>
              </a:rPr>
              <a:t> </a:t>
            </a:r>
            <a:r>
              <a:rPr lang="ko-KR" altLang="en-US" sz="900" dirty="0">
                <a:solidFill>
                  <a:srgbClr val="FF0000"/>
                </a:solidFill>
                <a:effectLst>
                  <a:outerShdw blurRad="38100" dist="38100" dir="2700000" algn="tl">
                    <a:srgbClr val="000000">
                      <a:alpha val="43137"/>
                    </a:srgbClr>
                  </a:outerShdw>
                </a:effectLst>
              </a:rPr>
              <a:t>대형기계수입 의존</a:t>
            </a:r>
            <a:endParaRPr lang="en-US" altLang="ko-KR" sz="900" dirty="0">
              <a:solidFill>
                <a:srgbClr val="FF0000"/>
              </a:solidFill>
              <a:effectLst>
                <a:outerShdw blurRad="38100" dist="38100" dir="2700000" algn="tl">
                  <a:srgbClr val="000000">
                    <a:alpha val="43137"/>
                  </a:srgbClr>
                </a:outerShdw>
              </a:effectLst>
            </a:endParaRPr>
          </a:p>
          <a:p>
            <a:r>
              <a:rPr lang="en-US" altLang="ko-KR" sz="1000" dirty="0">
                <a:solidFill>
                  <a:srgbClr val="FF0000"/>
                </a:solidFill>
                <a:effectLst>
                  <a:outerShdw blurRad="38100" dist="38100" dir="2700000" algn="tl">
                    <a:srgbClr val="000000">
                      <a:alpha val="43137"/>
                    </a:srgbClr>
                  </a:outerShdw>
                </a:effectLst>
              </a:rPr>
              <a:t>[</a:t>
            </a:r>
            <a:r>
              <a:rPr lang="ko-KR" altLang="en-US" sz="1000" dirty="0">
                <a:solidFill>
                  <a:srgbClr val="FF0000"/>
                </a:solidFill>
                <a:effectLst>
                  <a:outerShdw blurRad="38100" dist="38100" dir="2700000" algn="tl">
                    <a:srgbClr val="000000">
                      <a:alpha val="43137"/>
                    </a:srgbClr>
                  </a:outerShdw>
                </a:effectLst>
              </a:rPr>
              <a:t>종자 </a:t>
            </a:r>
            <a:r>
              <a:rPr lang="en-US" altLang="ko-KR" sz="1000" dirty="0">
                <a:solidFill>
                  <a:srgbClr val="FF0000"/>
                </a:solidFill>
                <a:effectLst>
                  <a:outerShdw blurRad="38100" dist="38100" dir="2700000" algn="tl">
                    <a:srgbClr val="000000">
                      <a:alpha val="43137"/>
                    </a:srgbClr>
                  </a:outerShdw>
                </a:effectLst>
              </a:rPr>
              <a:t>] </a:t>
            </a:r>
            <a:r>
              <a:rPr lang="en-US" altLang="ko-KR" sz="1000" dirty="0">
                <a:effectLst>
                  <a:outerShdw blurRad="38100" dist="38100" dir="2700000" algn="tl">
                    <a:srgbClr val="000000">
                      <a:alpha val="43137"/>
                    </a:srgbClr>
                  </a:outerShdw>
                </a:effectLst>
              </a:rPr>
              <a:t>: </a:t>
            </a:r>
            <a:r>
              <a:rPr lang="ko-KR" altLang="en-US" sz="1000" dirty="0">
                <a:effectLst>
                  <a:outerShdw blurRad="38100" dist="38100" dir="2700000" algn="tl">
                    <a:srgbClr val="000000">
                      <a:alpha val="43137"/>
                    </a:srgbClr>
                  </a:outerShdw>
                </a:effectLst>
              </a:rPr>
              <a:t>국가 담당</a:t>
            </a:r>
            <a:r>
              <a:rPr lang="en-US" altLang="ko-KR" sz="1000" dirty="0">
                <a:effectLst>
                  <a:outerShdw blurRad="38100" dist="38100" dir="2700000" algn="tl">
                    <a:srgbClr val="000000">
                      <a:alpha val="43137"/>
                    </a:srgbClr>
                  </a:outerShdw>
                </a:effectLst>
              </a:rPr>
              <a:t> </a:t>
            </a:r>
          </a:p>
          <a:p>
            <a:pPr>
              <a:buFontTx/>
              <a:buChar char="-"/>
            </a:pPr>
            <a:r>
              <a:rPr lang="ko-KR" altLang="en-US" sz="900" dirty="0">
                <a:effectLst>
                  <a:outerShdw blurRad="38100" dist="38100" dir="2700000" algn="tl">
                    <a:srgbClr val="000000">
                      <a:alpha val="43137"/>
                    </a:srgbClr>
                  </a:outerShdw>
                </a:effectLst>
              </a:rPr>
              <a:t> </a:t>
            </a:r>
            <a:r>
              <a:rPr lang="ko-KR" altLang="en-US" sz="900" dirty="0" err="1">
                <a:solidFill>
                  <a:srgbClr val="FF0000"/>
                </a:solidFill>
                <a:effectLst>
                  <a:outerShdw blurRad="38100" dist="38100" dir="2700000" algn="tl">
                    <a:srgbClr val="000000">
                      <a:alpha val="43137"/>
                    </a:srgbClr>
                  </a:outerShdw>
                </a:effectLst>
              </a:rPr>
              <a:t>보급종</a:t>
            </a:r>
            <a:r>
              <a:rPr lang="ko-KR" altLang="en-US" sz="900" dirty="0">
                <a:solidFill>
                  <a:srgbClr val="FF0000"/>
                </a:solidFill>
                <a:effectLst>
                  <a:outerShdw blurRad="38100" dist="38100" dir="2700000" algn="tl">
                    <a:srgbClr val="000000">
                      <a:alpha val="43137"/>
                    </a:srgbClr>
                  </a:outerShdw>
                </a:effectLst>
              </a:rPr>
              <a:t> </a:t>
            </a:r>
            <a:r>
              <a:rPr lang="ko-KR" altLang="en-US" sz="900" dirty="0" err="1">
                <a:solidFill>
                  <a:srgbClr val="FF0000"/>
                </a:solidFill>
                <a:effectLst>
                  <a:outerShdw blurRad="38100" dist="38100" dir="2700000" algn="tl">
                    <a:srgbClr val="000000">
                      <a:alpha val="43137"/>
                    </a:srgbClr>
                  </a:outerShdw>
                </a:effectLst>
              </a:rPr>
              <a:t>갱신율</a:t>
            </a:r>
            <a:r>
              <a:rPr lang="en-US" altLang="ko-KR" sz="900" dirty="0">
                <a:solidFill>
                  <a:srgbClr val="FF0000"/>
                </a:solidFill>
                <a:effectLst>
                  <a:outerShdw blurRad="38100" dist="38100" dir="2700000" algn="tl">
                    <a:srgbClr val="000000">
                      <a:alpha val="43137"/>
                    </a:srgbClr>
                  </a:outerShdw>
                </a:effectLst>
              </a:rPr>
              <a:t>(42%)</a:t>
            </a:r>
            <a:r>
              <a:rPr lang="ko-KR" altLang="en-US" sz="900" dirty="0">
                <a:solidFill>
                  <a:srgbClr val="FF0000"/>
                </a:solidFill>
                <a:effectLst>
                  <a:outerShdw blurRad="38100" dist="38100" dir="2700000" algn="tl">
                    <a:srgbClr val="000000">
                      <a:alpha val="43137"/>
                    </a:srgbClr>
                  </a:outerShdw>
                </a:effectLst>
              </a:rPr>
              <a:t> 낮음</a:t>
            </a:r>
            <a:endParaRPr lang="en-US" altLang="ko-KR" sz="900" dirty="0">
              <a:solidFill>
                <a:srgbClr val="FF0000"/>
              </a:solidFill>
              <a:effectLst>
                <a:outerShdw blurRad="38100" dist="38100" dir="2700000" algn="tl">
                  <a:srgbClr val="000000">
                    <a:alpha val="43137"/>
                  </a:srgbClr>
                </a:outerShdw>
              </a:effectLst>
            </a:endParaRPr>
          </a:p>
          <a:p>
            <a:r>
              <a:rPr lang="en-US" altLang="ko-KR" sz="900" dirty="0">
                <a:solidFill>
                  <a:srgbClr val="FF0000"/>
                </a:solidFill>
                <a:effectLst>
                  <a:outerShdw blurRad="38100" dist="38100" dir="2700000" algn="tl">
                    <a:srgbClr val="000000">
                      <a:alpha val="43137"/>
                    </a:srgbClr>
                  </a:outerShdw>
                </a:effectLst>
              </a:rPr>
              <a:t> </a:t>
            </a:r>
            <a:r>
              <a:rPr lang="en-US" altLang="ko-KR" sz="800" dirty="0">
                <a:effectLst>
                  <a:outerShdw blurRad="38100" dist="38100" dir="2700000" algn="tl">
                    <a:srgbClr val="000000">
                      <a:alpha val="43137"/>
                    </a:srgbClr>
                  </a:outerShdw>
                </a:effectLst>
              </a:rPr>
              <a:t>√ (-) </a:t>
            </a:r>
            <a:r>
              <a:rPr lang="ko-KR" altLang="en-US" sz="800" dirty="0">
                <a:effectLst>
                  <a:outerShdw blurRad="38100" dist="38100" dir="2700000" algn="tl">
                    <a:srgbClr val="000000">
                      <a:alpha val="43137"/>
                    </a:srgbClr>
                  </a:outerShdw>
                </a:effectLst>
              </a:rPr>
              <a:t>단수 </a:t>
            </a:r>
            <a:r>
              <a:rPr lang="en-US" altLang="ko-KR" sz="800" dirty="0">
                <a:effectLst>
                  <a:outerShdw blurRad="38100" dist="38100" dir="2700000" algn="tl">
                    <a:srgbClr val="000000">
                      <a:alpha val="43137"/>
                    </a:srgbClr>
                  </a:outerShdw>
                </a:effectLst>
              </a:rPr>
              <a:t>6% </a:t>
            </a:r>
            <a:r>
              <a:rPr lang="ko-KR" altLang="en-US" sz="800" dirty="0">
                <a:effectLst>
                  <a:outerShdw blurRad="38100" dist="38100" dir="2700000" algn="tl">
                    <a:srgbClr val="000000">
                      <a:alpha val="43137"/>
                    </a:srgbClr>
                  </a:outerShdw>
                </a:effectLst>
              </a:rPr>
              <a:t>하락</a:t>
            </a:r>
            <a:endParaRPr lang="en-US" altLang="ko-KR" sz="800" dirty="0">
              <a:effectLst>
                <a:outerShdw blurRad="38100" dist="38100" dir="2700000" algn="tl">
                  <a:srgbClr val="000000">
                    <a:alpha val="43137"/>
                  </a:srgbClr>
                </a:outerShdw>
              </a:effectLst>
            </a:endParaRPr>
          </a:p>
        </p:txBody>
      </p:sp>
      <p:sp>
        <p:nvSpPr>
          <p:cNvPr id="62" name="TextBox 61"/>
          <p:cNvSpPr txBox="1"/>
          <p:nvPr/>
        </p:nvSpPr>
        <p:spPr>
          <a:xfrm>
            <a:off x="3980019" y="2594046"/>
            <a:ext cx="1767844" cy="1892826"/>
          </a:xfrm>
          <a:prstGeom prst="rect">
            <a:avLst/>
          </a:prstGeom>
          <a:noFill/>
        </p:spPr>
        <p:txBody>
          <a:bodyPr wrap="square" rtlCol="0">
            <a:spAutoFit/>
          </a:bodyPr>
          <a:lstStyle/>
          <a:p>
            <a:r>
              <a:rPr lang="en-US" altLang="ko-KR" sz="1000" dirty="0">
                <a:solidFill>
                  <a:srgbClr val="FF0000"/>
                </a:solidFill>
                <a:effectLst>
                  <a:outerShdw blurRad="38100" dist="38100" dir="2700000" algn="tl">
                    <a:srgbClr val="000000">
                      <a:alpha val="43137"/>
                    </a:srgbClr>
                  </a:outerShdw>
                </a:effectLst>
              </a:rPr>
              <a:t>[</a:t>
            </a:r>
            <a:r>
              <a:rPr lang="ko-KR" altLang="en-US" sz="1000" dirty="0">
                <a:solidFill>
                  <a:srgbClr val="FF0000"/>
                </a:solidFill>
                <a:effectLst>
                  <a:outerShdw blurRad="38100" dist="38100" dir="2700000" algn="tl">
                    <a:srgbClr val="000000">
                      <a:alpha val="43137"/>
                    </a:srgbClr>
                  </a:outerShdw>
                </a:effectLst>
              </a:rPr>
              <a:t>고품질 쌀의 개념</a:t>
            </a:r>
            <a:r>
              <a:rPr lang="en-US" altLang="ko-KR" sz="1000" dirty="0">
                <a:solidFill>
                  <a:srgbClr val="FF0000"/>
                </a:solidFill>
                <a:effectLst>
                  <a:outerShdw blurRad="38100" dist="38100" dir="2700000" algn="tl">
                    <a:srgbClr val="000000">
                      <a:alpha val="43137"/>
                    </a:srgbClr>
                  </a:outerShdw>
                </a:effectLst>
              </a:rPr>
              <a:t>]</a:t>
            </a:r>
            <a:endParaRPr lang="en-US" altLang="ko-KR" sz="1000" dirty="0">
              <a:solidFill>
                <a:srgbClr val="FF0000"/>
              </a:solidFill>
              <a:effectLst>
                <a:outerShdw blurRad="38100" dist="38100" dir="2700000" algn="tl">
                  <a:srgbClr val="000000">
                    <a:alpha val="43137"/>
                  </a:srgbClr>
                </a:outerShdw>
              </a:effectLst>
              <a:latin typeface="맑은 고딕"/>
              <a:ea typeface="맑은 고딕"/>
            </a:endParaRPr>
          </a:p>
          <a:p>
            <a:r>
              <a:rPr lang="en-US" altLang="ko-KR" sz="900" dirty="0">
                <a:effectLst>
                  <a:outerShdw blurRad="38100" dist="38100" dir="2700000" algn="tl">
                    <a:srgbClr val="000000">
                      <a:alpha val="43137"/>
                    </a:srgbClr>
                  </a:outerShdw>
                </a:effectLst>
              </a:rPr>
              <a:t> - </a:t>
            </a:r>
            <a:r>
              <a:rPr lang="ko-KR" altLang="en-US" sz="900" dirty="0">
                <a:effectLst>
                  <a:outerShdw blurRad="38100" dist="38100" dir="2700000" algn="tl">
                    <a:srgbClr val="000000">
                      <a:alpha val="43137"/>
                    </a:srgbClr>
                  </a:outerShdw>
                </a:effectLst>
              </a:rPr>
              <a:t>쌀알이 맑고</a:t>
            </a:r>
            <a:r>
              <a:rPr lang="en-US" altLang="ko-KR" sz="900" dirty="0">
                <a:effectLst>
                  <a:outerShdw blurRad="38100" dist="38100" dir="2700000" algn="tl">
                    <a:srgbClr val="000000">
                      <a:alpha val="43137"/>
                    </a:srgbClr>
                  </a:outerShdw>
                </a:effectLst>
              </a:rPr>
              <a:t>, </a:t>
            </a:r>
            <a:r>
              <a:rPr lang="ko-KR" altLang="en-US" sz="900" dirty="0">
                <a:effectLst>
                  <a:outerShdw blurRad="38100" dist="38100" dir="2700000" algn="tl">
                    <a:srgbClr val="000000">
                      <a:alpha val="43137"/>
                    </a:srgbClr>
                  </a:outerShdw>
                </a:effectLst>
              </a:rPr>
              <a:t>균일하며</a:t>
            </a:r>
            <a:endParaRPr lang="en-US" altLang="ko-KR" sz="900" dirty="0">
              <a:effectLst>
                <a:outerShdw blurRad="38100" dist="38100" dir="2700000" algn="tl">
                  <a:srgbClr val="000000">
                    <a:alpha val="43137"/>
                  </a:srgbClr>
                </a:outerShdw>
              </a:effectLst>
            </a:endParaRPr>
          </a:p>
          <a:p>
            <a:r>
              <a:rPr lang="en-US" altLang="ko-KR" sz="900" dirty="0">
                <a:effectLst>
                  <a:outerShdw blurRad="38100" dist="38100" dir="2700000" algn="tl">
                    <a:srgbClr val="000000">
                      <a:alpha val="43137"/>
                    </a:srgbClr>
                  </a:outerShdw>
                </a:effectLst>
              </a:rPr>
              <a:t>   </a:t>
            </a:r>
            <a:r>
              <a:rPr lang="ko-KR" altLang="en-US" sz="900" dirty="0">
                <a:effectLst>
                  <a:outerShdw blurRad="38100" dist="38100" dir="2700000" algn="tl">
                    <a:srgbClr val="000000">
                      <a:alpha val="43137"/>
                    </a:srgbClr>
                  </a:outerShdw>
                </a:effectLst>
              </a:rPr>
              <a:t>밥맛이 좋으면서</a:t>
            </a:r>
            <a:r>
              <a:rPr lang="en-US" altLang="ko-KR" sz="900" dirty="0">
                <a:effectLst>
                  <a:outerShdw blurRad="38100" dist="38100" dir="2700000" algn="tl">
                    <a:srgbClr val="000000">
                      <a:alpha val="43137"/>
                    </a:srgbClr>
                  </a:outerShdw>
                </a:effectLst>
              </a:rPr>
              <a:t>, </a:t>
            </a:r>
            <a:r>
              <a:rPr lang="ko-KR" altLang="en-US" sz="900" dirty="0">
                <a:effectLst>
                  <a:outerShdw blurRad="38100" dist="38100" dir="2700000" algn="tl">
                    <a:srgbClr val="000000">
                      <a:alpha val="43137"/>
                    </a:srgbClr>
                  </a:outerShdw>
                </a:effectLst>
              </a:rPr>
              <a:t>영양가와</a:t>
            </a:r>
            <a:endParaRPr lang="en-US" altLang="ko-KR" sz="900" dirty="0">
              <a:effectLst>
                <a:outerShdw blurRad="38100" dist="38100" dir="2700000" algn="tl">
                  <a:srgbClr val="000000">
                    <a:alpha val="43137"/>
                  </a:srgbClr>
                </a:outerShdw>
              </a:effectLst>
            </a:endParaRPr>
          </a:p>
          <a:p>
            <a:r>
              <a:rPr lang="en-US" altLang="ko-KR" sz="900" dirty="0">
                <a:effectLst>
                  <a:outerShdw blurRad="38100" dist="38100" dir="2700000" algn="tl">
                    <a:srgbClr val="000000">
                      <a:alpha val="43137"/>
                    </a:srgbClr>
                  </a:outerShdw>
                </a:effectLst>
              </a:rPr>
              <a:t>   </a:t>
            </a:r>
            <a:r>
              <a:rPr lang="ko-KR" altLang="en-US" sz="900" dirty="0" err="1">
                <a:effectLst>
                  <a:outerShdw blurRad="38100" dist="38100" dir="2700000" algn="tl">
                    <a:srgbClr val="000000">
                      <a:alpha val="43137"/>
                    </a:srgbClr>
                  </a:outerShdw>
                </a:effectLst>
              </a:rPr>
              <a:t>도정률이</a:t>
            </a:r>
            <a:r>
              <a:rPr lang="ko-KR" altLang="en-US" sz="900" dirty="0">
                <a:effectLst>
                  <a:outerShdw blurRad="38100" dist="38100" dir="2700000" algn="tl">
                    <a:srgbClr val="000000">
                      <a:alpha val="43137"/>
                    </a:srgbClr>
                  </a:outerShdw>
                </a:effectLst>
              </a:rPr>
              <a:t> 높고 안전한 쌀</a:t>
            </a:r>
            <a:endParaRPr lang="en-US" altLang="ko-KR" sz="900" dirty="0">
              <a:effectLst>
                <a:outerShdw blurRad="38100" dist="38100" dir="2700000" algn="tl">
                  <a:srgbClr val="000000">
                    <a:alpha val="43137"/>
                  </a:srgbClr>
                </a:outerShdw>
              </a:effectLst>
            </a:endParaRPr>
          </a:p>
          <a:p>
            <a:r>
              <a:rPr lang="en-US" altLang="ko-KR" sz="900" dirty="0">
                <a:effectLst>
                  <a:outerShdw blurRad="38100" dist="38100" dir="2700000" algn="tl">
                    <a:srgbClr val="000000">
                      <a:alpha val="43137"/>
                    </a:srgbClr>
                  </a:outerShdw>
                </a:effectLst>
              </a:rPr>
              <a:t> - </a:t>
            </a:r>
            <a:r>
              <a:rPr lang="ko-KR" altLang="en-US" sz="900" dirty="0" err="1">
                <a:solidFill>
                  <a:srgbClr val="FF0000"/>
                </a:solidFill>
                <a:effectLst>
                  <a:outerShdw blurRad="38100" dist="38100" dir="2700000" algn="tl">
                    <a:srgbClr val="000000">
                      <a:alpha val="43137"/>
                    </a:srgbClr>
                  </a:outerShdw>
                </a:effectLst>
              </a:rPr>
              <a:t>식미</a:t>
            </a:r>
            <a:r>
              <a:rPr lang="ko-KR" altLang="en-US" sz="900" dirty="0">
                <a:solidFill>
                  <a:srgbClr val="FF0000"/>
                </a:solidFill>
                <a:effectLst>
                  <a:outerShdw blurRad="38100" dist="38100" dir="2700000" algn="tl">
                    <a:srgbClr val="000000">
                      <a:alpha val="43137"/>
                    </a:srgbClr>
                  </a:outerShdw>
                </a:effectLst>
              </a:rPr>
              <a:t> 테스트</a:t>
            </a:r>
            <a:r>
              <a:rPr lang="en-US" altLang="ko-KR" sz="900" dirty="0">
                <a:solidFill>
                  <a:srgbClr val="FF0000"/>
                </a:solidFill>
                <a:effectLst>
                  <a:outerShdw blurRad="38100" dist="38100" dir="2700000" algn="tl">
                    <a:srgbClr val="000000">
                      <a:alpha val="43137"/>
                    </a:srgbClr>
                  </a:outerShdw>
                </a:effectLst>
              </a:rPr>
              <a:t>(</a:t>
            </a:r>
            <a:r>
              <a:rPr lang="ko-KR" altLang="en-US" sz="900" dirty="0">
                <a:solidFill>
                  <a:srgbClr val="FF0000"/>
                </a:solidFill>
                <a:effectLst>
                  <a:outerShdw blurRad="38100" dist="38100" dir="2700000" algn="tl">
                    <a:srgbClr val="000000">
                      <a:alpha val="43137"/>
                    </a:srgbClr>
                  </a:outerShdw>
                </a:effectLst>
              </a:rPr>
              <a:t>혼식 고려</a:t>
            </a:r>
            <a:r>
              <a:rPr lang="en-US" altLang="ko-KR" sz="900" dirty="0">
                <a:solidFill>
                  <a:srgbClr val="FF0000"/>
                </a:solidFill>
                <a:effectLst>
                  <a:outerShdw blurRad="38100" dist="38100" dir="2700000" algn="tl">
                    <a:srgbClr val="000000">
                      <a:alpha val="43137"/>
                    </a:srgbClr>
                  </a:outerShdw>
                </a:effectLst>
              </a:rPr>
              <a:t>X)</a:t>
            </a:r>
          </a:p>
          <a:p>
            <a:endParaRPr lang="en-US" altLang="ko-KR" sz="900" dirty="0">
              <a:solidFill>
                <a:srgbClr val="FF0000"/>
              </a:solidFill>
              <a:effectLst>
                <a:outerShdw blurRad="38100" dist="38100" dir="2700000" algn="tl">
                  <a:srgbClr val="000000">
                    <a:alpha val="43137"/>
                  </a:srgbClr>
                </a:outerShdw>
              </a:effectLst>
              <a:latin typeface="맑은 고딕"/>
              <a:ea typeface="맑은 고딕"/>
            </a:endParaRPr>
          </a:p>
          <a:p>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ko-KR" altLang="en-US" sz="1000" dirty="0">
                <a:solidFill>
                  <a:srgbClr val="FF0000"/>
                </a:solidFill>
                <a:effectLst>
                  <a:outerShdw blurRad="38100" dist="38100" dir="2700000" algn="tl">
                    <a:srgbClr val="000000">
                      <a:alpha val="43137"/>
                    </a:srgbClr>
                  </a:outerShdw>
                </a:effectLst>
                <a:latin typeface="맑은 고딕"/>
                <a:ea typeface="맑은 고딕"/>
              </a:rPr>
              <a:t>최적재배기술</a:t>
            </a:r>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p>
          <a:p>
            <a:r>
              <a:rPr lang="en-US" altLang="ko-KR" sz="900" dirty="0">
                <a:effectLst>
                  <a:outerShdw blurRad="38100" dist="38100" dir="2700000" algn="tl">
                    <a:srgbClr val="000000">
                      <a:alpha val="43137"/>
                    </a:srgbClr>
                  </a:outerShdw>
                </a:effectLst>
                <a:latin typeface="맑은 고딕"/>
                <a:ea typeface="맑은 고딕"/>
              </a:rPr>
              <a:t> - </a:t>
            </a:r>
            <a:r>
              <a:rPr lang="ko-KR" altLang="en-US" sz="900" dirty="0" err="1">
                <a:effectLst>
                  <a:outerShdw blurRad="38100" dist="38100" dir="2700000" algn="tl">
                    <a:srgbClr val="000000">
                      <a:alpha val="43137"/>
                    </a:srgbClr>
                  </a:outerShdw>
                </a:effectLst>
                <a:latin typeface="맑은 고딕"/>
                <a:ea typeface="맑은 고딕"/>
              </a:rPr>
              <a:t>미정착</a:t>
            </a:r>
            <a:r>
              <a:rPr lang="ko-KR" altLang="en-US" sz="900" dirty="0">
                <a:effectLst>
                  <a:outerShdw blurRad="38100" dist="38100" dir="2700000" algn="tl">
                    <a:srgbClr val="000000">
                      <a:alpha val="43137"/>
                    </a:srgbClr>
                  </a:outerShdw>
                </a:effectLst>
                <a:latin typeface="맑은 고딕"/>
                <a:ea typeface="맑은 고딕"/>
              </a:rPr>
              <a:t> 단계</a:t>
            </a:r>
            <a:endParaRPr lang="en-US" altLang="ko-KR" sz="900" dirty="0">
              <a:effectLst>
                <a:outerShdw blurRad="38100" dist="38100" dir="2700000" algn="tl">
                  <a:srgbClr val="000000">
                    <a:alpha val="43137"/>
                  </a:srgbClr>
                </a:outerShdw>
              </a:effectLst>
              <a:latin typeface="맑은 고딕"/>
              <a:ea typeface="맑은 고딕"/>
            </a:endParaRPr>
          </a:p>
          <a:p>
            <a:r>
              <a:rPr lang="en-US" altLang="ko-KR" sz="900" dirty="0">
                <a:effectLst>
                  <a:outerShdw blurRad="38100" dist="38100" dir="2700000" algn="tl">
                    <a:srgbClr val="000000">
                      <a:alpha val="43137"/>
                    </a:srgbClr>
                  </a:outerShdw>
                </a:effectLst>
                <a:latin typeface="맑은 고딕"/>
                <a:ea typeface="맑은 고딕"/>
              </a:rPr>
              <a:t> - </a:t>
            </a:r>
            <a:r>
              <a:rPr lang="ko-KR" altLang="en-US" sz="900" dirty="0">
                <a:effectLst>
                  <a:outerShdw blurRad="38100" dist="38100" dir="2700000" algn="tl">
                    <a:srgbClr val="000000">
                      <a:alpha val="43137"/>
                    </a:srgbClr>
                  </a:outerShdw>
                </a:effectLst>
                <a:latin typeface="맑은 고딕"/>
                <a:ea typeface="맑은 고딕"/>
              </a:rPr>
              <a:t>연구가 문제인지 보급이 </a:t>
            </a:r>
            <a:endParaRPr lang="en-US" altLang="ko-KR" sz="900" dirty="0">
              <a:effectLst>
                <a:outerShdw blurRad="38100" dist="38100" dir="2700000" algn="tl">
                  <a:srgbClr val="000000">
                    <a:alpha val="43137"/>
                  </a:srgbClr>
                </a:outerShdw>
              </a:effectLst>
              <a:latin typeface="맑은 고딕"/>
              <a:ea typeface="맑은 고딕"/>
            </a:endParaRPr>
          </a:p>
          <a:p>
            <a:r>
              <a:rPr lang="en-US" altLang="ko-KR" sz="900" dirty="0">
                <a:effectLst>
                  <a:outerShdw blurRad="38100" dist="38100" dir="2700000" algn="tl">
                    <a:srgbClr val="000000">
                      <a:alpha val="43137"/>
                    </a:srgbClr>
                  </a:outerShdw>
                </a:effectLst>
                <a:latin typeface="맑은 고딕"/>
                <a:ea typeface="맑은 고딕"/>
              </a:rPr>
              <a:t>   </a:t>
            </a:r>
            <a:r>
              <a:rPr lang="ko-KR" altLang="en-US" sz="900" dirty="0">
                <a:effectLst>
                  <a:outerShdw blurRad="38100" dist="38100" dir="2700000" algn="tl">
                    <a:srgbClr val="000000">
                      <a:alpha val="43137"/>
                    </a:srgbClr>
                  </a:outerShdw>
                </a:effectLst>
                <a:latin typeface="맑은 고딕"/>
                <a:ea typeface="맑은 고딕"/>
              </a:rPr>
              <a:t>문제인지 점검 필요</a:t>
            </a:r>
            <a:endParaRPr lang="en-US" altLang="ko-KR" sz="900" dirty="0">
              <a:effectLst>
                <a:outerShdw blurRad="38100" dist="38100" dir="2700000" algn="tl">
                  <a:srgbClr val="000000">
                    <a:alpha val="43137"/>
                  </a:srgbClr>
                </a:outerShdw>
              </a:effectLst>
              <a:latin typeface="맑은 고딕"/>
              <a:ea typeface="맑은 고딕"/>
            </a:endParaRPr>
          </a:p>
          <a:p>
            <a:r>
              <a:rPr lang="en-US" altLang="ko-KR" sz="900" dirty="0">
                <a:effectLst>
                  <a:outerShdw blurRad="38100" dist="38100" dir="2700000" algn="tl">
                    <a:srgbClr val="000000">
                      <a:alpha val="43137"/>
                    </a:srgbClr>
                  </a:outerShdw>
                </a:effectLst>
                <a:latin typeface="맑은 고딕"/>
                <a:ea typeface="맑은 고딕"/>
              </a:rPr>
              <a:t>   </a:t>
            </a:r>
            <a:r>
              <a:rPr lang="en-US" altLang="ko-KR" sz="800" dirty="0">
                <a:solidFill>
                  <a:srgbClr val="FF0000"/>
                </a:solidFill>
                <a:effectLst>
                  <a:outerShdw blurRad="38100" dist="38100" dir="2700000" algn="tl">
                    <a:srgbClr val="000000">
                      <a:alpha val="43137"/>
                    </a:srgbClr>
                  </a:outerShdw>
                </a:effectLst>
                <a:latin typeface="맑은 고딕"/>
                <a:ea typeface="맑은 고딕"/>
              </a:rPr>
              <a:t>√ </a:t>
            </a:r>
            <a:r>
              <a:rPr lang="ko-KR" altLang="en-US" sz="800" dirty="0">
                <a:solidFill>
                  <a:srgbClr val="FF0000"/>
                </a:solidFill>
                <a:effectLst>
                  <a:outerShdw blurRad="38100" dist="38100" dir="2700000" algn="tl">
                    <a:srgbClr val="000000">
                      <a:alpha val="43137"/>
                    </a:srgbClr>
                  </a:outerShdw>
                </a:effectLst>
                <a:latin typeface="맑은 고딕"/>
                <a:ea typeface="맑은 고딕"/>
              </a:rPr>
              <a:t>이론적 단수 대비 </a:t>
            </a:r>
            <a:r>
              <a:rPr lang="en-US" altLang="ko-KR" sz="800" dirty="0">
                <a:solidFill>
                  <a:srgbClr val="FF0000"/>
                </a:solidFill>
                <a:effectLst>
                  <a:outerShdw blurRad="38100" dist="38100" dir="2700000" algn="tl">
                    <a:srgbClr val="000000">
                      <a:alpha val="43137"/>
                    </a:srgbClr>
                  </a:outerShdw>
                </a:effectLst>
                <a:latin typeface="맑은 고딕"/>
                <a:ea typeface="맑은 고딕"/>
              </a:rPr>
              <a:t>12.7%↓</a:t>
            </a:r>
          </a:p>
          <a:p>
            <a:r>
              <a:rPr lang="en-US" altLang="ko-KR" sz="800" dirty="0">
                <a:solidFill>
                  <a:srgbClr val="FF0000"/>
                </a:solidFill>
                <a:effectLst>
                  <a:outerShdw blurRad="38100" dist="38100" dir="2700000" algn="tl">
                    <a:srgbClr val="000000">
                      <a:alpha val="43137"/>
                    </a:srgbClr>
                  </a:outerShdw>
                </a:effectLst>
                <a:latin typeface="맑은 고딕"/>
                <a:ea typeface="맑은 고딕"/>
              </a:rPr>
              <a:t>   </a:t>
            </a:r>
            <a:r>
              <a:rPr lang="en-US" altLang="ko-KR" sz="800" dirty="0">
                <a:solidFill>
                  <a:srgbClr val="FF0000"/>
                </a:solidFill>
                <a:effectLst>
                  <a:outerShdw blurRad="38100" dist="38100" dir="2700000" algn="tl">
                    <a:srgbClr val="000000">
                      <a:alpha val="43137"/>
                    </a:srgbClr>
                  </a:outerShdw>
                </a:effectLst>
              </a:rPr>
              <a:t>√ </a:t>
            </a:r>
            <a:r>
              <a:rPr lang="ko-KR" altLang="en-US" sz="800" dirty="0">
                <a:solidFill>
                  <a:srgbClr val="FF0000"/>
                </a:solidFill>
                <a:effectLst>
                  <a:outerShdw blurRad="38100" dist="38100" dir="2700000" algn="tl">
                    <a:srgbClr val="000000">
                      <a:alpha val="43137"/>
                    </a:srgbClr>
                  </a:outerShdw>
                </a:effectLst>
                <a:latin typeface="맑은 고딕"/>
                <a:ea typeface="맑은 고딕"/>
              </a:rPr>
              <a:t>재배면적 상위 </a:t>
            </a:r>
            <a:r>
              <a:rPr lang="en-US" altLang="ko-KR" sz="800" dirty="0">
                <a:solidFill>
                  <a:srgbClr val="FF0000"/>
                </a:solidFill>
                <a:effectLst>
                  <a:outerShdw blurRad="38100" dist="38100" dir="2700000" algn="tl">
                    <a:srgbClr val="000000">
                      <a:alpha val="43137"/>
                    </a:srgbClr>
                  </a:outerShdw>
                </a:effectLst>
                <a:latin typeface="맑은 고딕"/>
                <a:ea typeface="맑은 고딕"/>
              </a:rPr>
              <a:t>10</a:t>
            </a:r>
            <a:r>
              <a:rPr lang="ko-KR" altLang="en-US" sz="800" dirty="0">
                <a:solidFill>
                  <a:srgbClr val="FF0000"/>
                </a:solidFill>
                <a:effectLst>
                  <a:outerShdw blurRad="38100" dist="38100" dir="2700000" algn="tl">
                    <a:srgbClr val="000000">
                      <a:alpha val="43137"/>
                    </a:srgbClr>
                  </a:outerShdw>
                </a:effectLst>
                <a:latin typeface="맑은 고딕"/>
                <a:ea typeface="맑은 고딕"/>
              </a:rPr>
              <a:t>대 품종</a:t>
            </a:r>
            <a:endParaRPr lang="en-US" altLang="ko-KR" sz="800" dirty="0">
              <a:solidFill>
                <a:srgbClr val="FF0000"/>
              </a:solidFill>
              <a:effectLst>
                <a:outerShdw blurRad="38100" dist="38100" dir="2700000" algn="tl">
                  <a:srgbClr val="000000">
                    <a:alpha val="43137"/>
                  </a:srgbClr>
                </a:outerShdw>
              </a:effectLst>
              <a:latin typeface="맑은 고딕"/>
              <a:ea typeface="맑은 고딕"/>
            </a:endParaRPr>
          </a:p>
          <a:p>
            <a:r>
              <a:rPr lang="en-US" altLang="ko-KR" sz="800" dirty="0">
                <a:solidFill>
                  <a:srgbClr val="FF0000"/>
                </a:solidFill>
                <a:effectLst>
                  <a:outerShdw blurRad="38100" dist="38100" dir="2700000" algn="tl">
                    <a:srgbClr val="000000">
                      <a:alpha val="43137"/>
                    </a:srgbClr>
                  </a:outerShdw>
                </a:effectLst>
                <a:latin typeface="맑은 고딕"/>
                <a:ea typeface="맑은 고딕"/>
              </a:rPr>
              <a:t>      </a:t>
            </a:r>
            <a:r>
              <a:rPr lang="ko-KR" altLang="en-US" sz="800" dirty="0">
                <a:solidFill>
                  <a:srgbClr val="FF0000"/>
                </a:solidFill>
                <a:effectLst>
                  <a:outerShdw blurRad="38100" dist="38100" dir="2700000" algn="tl">
                    <a:srgbClr val="000000">
                      <a:alpha val="43137"/>
                    </a:srgbClr>
                  </a:outerShdw>
                </a:effectLst>
                <a:latin typeface="맑은 고딕"/>
                <a:ea typeface="맑은 고딕"/>
              </a:rPr>
              <a:t>육성연도 최근임</a:t>
            </a:r>
            <a:r>
              <a:rPr lang="en-US" altLang="ko-KR" sz="800" dirty="0">
                <a:solidFill>
                  <a:srgbClr val="FF0000"/>
                </a:solidFill>
                <a:effectLst>
                  <a:outerShdw blurRad="38100" dist="38100" dir="2700000" algn="tl">
                    <a:srgbClr val="000000">
                      <a:alpha val="43137"/>
                    </a:srgbClr>
                  </a:outerShdw>
                </a:effectLst>
                <a:latin typeface="맑은 고딕"/>
                <a:ea typeface="맑은 고딕"/>
              </a:rPr>
              <a:t>(</a:t>
            </a:r>
            <a:r>
              <a:rPr lang="ko-KR" altLang="en-US" sz="800" dirty="0">
                <a:solidFill>
                  <a:srgbClr val="FF0000"/>
                </a:solidFill>
                <a:effectLst>
                  <a:outerShdw blurRad="38100" dist="38100" dir="2700000" algn="tl">
                    <a:srgbClr val="000000">
                      <a:alpha val="43137"/>
                    </a:srgbClr>
                  </a:outerShdw>
                </a:effectLst>
                <a:latin typeface="맑은 고딕"/>
                <a:ea typeface="맑은 고딕"/>
              </a:rPr>
              <a:t>일본대비</a:t>
            </a:r>
            <a:r>
              <a:rPr lang="en-US" altLang="ko-KR" sz="800" dirty="0">
                <a:solidFill>
                  <a:srgbClr val="FF0000"/>
                </a:solidFill>
                <a:effectLst>
                  <a:outerShdw blurRad="38100" dist="38100" dir="2700000" algn="tl">
                    <a:srgbClr val="000000">
                      <a:alpha val="43137"/>
                    </a:srgbClr>
                  </a:outerShdw>
                </a:effectLst>
                <a:latin typeface="맑은 고딕"/>
                <a:ea typeface="맑은 고딕"/>
              </a:rPr>
              <a:t>) </a:t>
            </a:r>
            <a:endParaRPr lang="ko-KR" altLang="en-US" sz="800" dirty="0">
              <a:solidFill>
                <a:srgbClr val="FF0000"/>
              </a:solidFill>
              <a:effectLst>
                <a:outerShdw blurRad="38100" dist="38100" dir="2700000" algn="tl">
                  <a:srgbClr val="000000">
                    <a:alpha val="43137"/>
                  </a:srgbClr>
                </a:outerShdw>
              </a:effectLst>
            </a:endParaRPr>
          </a:p>
        </p:txBody>
      </p:sp>
      <p:sp>
        <p:nvSpPr>
          <p:cNvPr id="63" name="TextBox 62"/>
          <p:cNvSpPr txBox="1"/>
          <p:nvPr/>
        </p:nvSpPr>
        <p:spPr>
          <a:xfrm>
            <a:off x="2547413" y="2594047"/>
            <a:ext cx="1662324" cy="1877437"/>
          </a:xfrm>
          <a:prstGeom prst="rect">
            <a:avLst/>
          </a:prstGeom>
          <a:noFill/>
        </p:spPr>
        <p:txBody>
          <a:bodyPr wrap="square" rtlCol="0">
            <a:spAutoFit/>
          </a:bodyPr>
          <a:lstStyle/>
          <a:p>
            <a:r>
              <a:rPr lang="en-US" altLang="ko-KR" sz="1000" dirty="0">
                <a:solidFill>
                  <a:srgbClr val="FF0000"/>
                </a:solidFill>
                <a:effectLst>
                  <a:outerShdw blurRad="38100" dist="38100" dir="2700000" algn="tl">
                    <a:srgbClr val="000000">
                      <a:alpha val="43137"/>
                    </a:srgbClr>
                  </a:outerShdw>
                </a:effectLst>
              </a:rPr>
              <a:t>[</a:t>
            </a:r>
            <a:r>
              <a:rPr lang="ko-KR" altLang="en-US" sz="1000" dirty="0">
                <a:solidFill>
                  <a:srgbClr val="FF0000"/>
                </a:solidFill>
                <a:effectLst>
                  <a:outerShdw blurRad="38100" dist="38100" dir="2700000" algn="tl">
                    <a:srgbClr val="000000">
                      <a:alpha val="43137"/>
                    </a:srgbClr>
                  </a:outerShdw>
                </a:effectLst>
              </a:rPr>
              <a:t>비료산업</a:t>
            </a:r>
            <a:r>
              <a:rPr lang="en-US" altLang="ko-KR" sz="1000" dirty="0">
                <a:solidFill>
                  <a:srgbClr val="FF0000"/>
                </a:solidFill>
                <a:effectLst>
                  <a:outerShdw blurRad="38100" dist="38100" dir="2700000" algn="tl">
                    <a:srgbClr val="000000">
                      <a:alpha val="43137"/>
                    </a:srgbClr>
                  </a:outerShdw>
                </a:effectLst>
              </a:rPr>
              <a:t>]</a:t>
            </a:r>
            <a:r>
              <a:rPr lang="en-US" altLang="ko-KR" sz="1000" dirty="0">
                <a:effectLst>
                  <a:outerShdw blurRad="38100" dist="38100" dir="2700000" algn="tl">
                    <a:srgbClr val="000000">
                      <a:alpha val="43137"/>
                    </a:srgbClr>
                  </a:outerShdw>
                </a:effectLst>
              </a:rPr>
              <a:t> : Black box</a:t>
            </a:r>
            <a:endParaRPr lang="en-US" altLang="ko-KR" sz="1000" dirty="0">
              <a:effectLst>
                <a:outerShdw blurRad="38100" dist="38100" dir="2700000" algn="tl">
                  <a:srgbClr val="000000">
                    <a:alpha val="43137"/>
                  </a:srgbClr>
                </a:outerShdw>
              </a:effectLst>
              <a:latin typeface="맑은 고딕"/>
              <a:ea typeface="맑은 고딕"/>
            </a:endParaRPr>
          </a:p>
          <a:p>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r>
              <a:rPr lang="ko-KR" altLang="en-US" sz="1000" dirty="0">
                <a:solidFill>
                  <a:srgbClr val="FF0000"/>
                </a:solidFill>
                <a:effectLst>
                  <a:outerShdw blurRad="38100" dist="38100" dir="2700000" algn="tl">
                    <a:srgbClr val="000000">
                      <a:alpha val="43137"/>
                    </a:srgbClr>
                  </a:outerShdw>
                </a:effectLst>
                <a:latin typeface="맑은 고딕"/>
                <a:ea typeface="맑은 고딕"/>
              </a:rPr>
              <a:t>농약산업</a:t>
            </a:r>
            <a:r>
              <a:rPr lang="en-US" altLang="ko-KR" sz="1000" dirty="0">
                <a:solidFill>
                  <a:srgbClr val="FF0000"/>
                </a:solidFill>
                <a:effectLst>
                  <a:outerShdw blurRad="38100" dist="38100" dir="2700000" algn="tl">
                    <a:srgbClr val="000000">
                      <a:alpha val="43137"/>
                    </a:srgbClr>
                  </a:outerShdw>
                </a:effectLst>
                <a:latin typeface="맑은 고딕"/>
                <a:ea typeface="맑은 고딕"/>
              </a:rPr>
              <a:t>]</a:t>
            </a:r>
          </a:p>
          <a:p>
            <a:r>
              <a:rPr lang="en-US" altLang="ko-KR" sz="900" dirty="0">
                <a:effectLst>
                  <a:outerShdw blurRad="38100" dist="38100" dir="2700000" algn="tl">
                    <a:srgbClr val="000000">
                      <a:alpha val="43137"/>
                    </a:srgbClr>
                  </a:outerShdw>
                </a:effectLst>
                <a:latin typeface="맑은 고딕"/>
                <a:ea typeface="맑은 고딕"/>
              </a:rPr>
              <a:t>- </a:t>
            </a:r>
            <a:r>
              <a:rPr lang="ko-KR" altLang="en-US" sz="900" dirty="0">
                <a:effectLst>
                  <a:outerShdw blurRad="38100" dist="38100" dir="2700000" algn="tl">
                    <a:srgbClr val="000000">
                      <a:alpha val="43137"/>
                    </a:srgbClr>
                  </a:outerShdw>
                </a:effectLst>
                <a:latin typeface="맑은 고딕"/>
                <a:ea typeface="맑은 고딕"/>
              </a:rPr>
              <a:t>매출액 대비 </a:t>
            </a:r>
            <a:r>
              <a:rPr lang="en-US" altLang="ko-KR" sz="900" dirty="0">
                <a:effectLst>
                  <a:outerShdw blurRad="38100" dist="38100" dir="2700000" algn="tl">
                    <a:srgbClr val="000000">
                      <a:alpha val="43137"/>
                    </a:srgbClr>
                  </a:outerShdw>
                </a:effectLst>
                <a:latin typeface="맑은 고딕"/>
                <a:ea typeface="맑은 고딕"/>
              </a:rPr>
              <a:t>R&amp;D</a:t>
            </a:r>
            <a:r>
              <a:rPr lang="ko-KR" altLang="en-US" sz="900" dirty="0">
                <a:effectLst>
                  <a:outerShdw blurRad="38100" dist="38100" dir="2700000" algn="tl">
                    <a:srgbClr val="000000">
                      <a:alpha val="43137"/>
                    </a:srgbClr>
                  </a:outerShdw>
                </a:effectLst>
                <a:latin typeface="맑은 고딕"/>
                <a:ea typeface="맑은 고딕"/>
              </a:rPr>
              <a:t> 낮음</a:t>
            </a:r>
            <a:endParaRPr lang="en-US" altLang="ko-KR" sz="900" dirty="0">
              <a:effectLst>
                <a:outerShdw blurRad="38100" dist="38100" dir="2700000" algn="tl">
                  <a:srgbClr val="000000">
                    <a:alpha val="43137"/>
                  </a:srgbClr>
                </a:outerShdw>
              </a:effectLst>
              <a:latin typeface="맑은 고딕"/>
              <a:ea typeface="맑은 고딕"/>
            </a:endParaRPr>
          </a:p>
          <a:p>
            <a:r>
              <a:rPr lang="en-US" altLang="ko-KR" sz="900" dirty="0">
                <a:effectLst>
                  <a:outerShdw blurRad="38100" dist="38100" dir="2700000" algn="tl">
                    <a:srgbClr val="000000">
                      <a:alpha val="43137"/>
                    </a:srgbClr>
                  </a:outerShdw>
                </a:effectLst>
                <a:latin typeface="맑은 고딕"/>
                <a:ea typeface="맑은 고딕"/>
              </a:rPr>
              <a:t>- </a:t>
            </a:r>
            <a:r>
              <a:rPr lang="ko-KR" altLang="en-US" sz="900" dirty="0">
                <a:effectLst>
                  <a:outerShdw blurRad="38100" dist="38100" dir="2700000" algn="tl">
                    <a:srgbClr val="000000">
                      <a:alpha val="43137"/>
                    </a:srgbClr>
                  </a:outerShdw>
                </a:effectLst>
                <a:latin typeface="맑은 고딕"/>
                <a:ea typeface="맑은 고딕"/>
              </a:rPr>
              <a:t>수입원재의 복제의존</a:t>
            </a:r>
            <a:endParaRPr lang="en-US" altLang="ko-KR" sz="900" dirty="0">
              <a:effectLst>
                <a:outerShdw blurRad="38100" dist="38100" dir="2700000" algn="tl">
                  <a:srgbClr val="000000">
                    <a:alpha val="43137"/>
                  </a:srgbClr>
                </a:outerShdw>
              </a:effectLst>
              <a:latin typeface="맑은 고딕"/>
              <a:ea typeface="맑은 고딕"/>
            </a:endParaRPr>
          </a:p>
          <a:p>
            <a:r>
              <a:rPr lang="en-US" altLang="ko-KR" sz="1000" dirty="0">
                <a:solidFill>
                  <a:srgbClr val="FF0000"/>
                </a:solidFill>
                <a:effectLst>
                  <a:outerShdw blurRad="38100" dist="38100" dir="2700000" algn="tl">
                    <a:srgbClr val="000000">
                      <a:alpha val="43137"/>
                    </a:srgbClr>
                  </a:outerShdw>
                </a:effectLst>
              </a:rPr>
              <a:t>[</a:t>
            </a:r>
            <a:r>
              <a:rPr lang="ko-KR" altLang="en-US" sz="1000" dirty="0">
                <a:solidFill>
                  <a:srgbClr val="FF0000"/>
                </a:solidFill>
                <a:effectLst>
                  <a:outerShdw blurRad="38100" dist="38100" dir="2700000" algn="tl">
                    <a:srgbClr val="000000">
                      <a:alpha val="43137"/>
                    </a:srgbClr>
                  </a:outerShdw>
                </a:effectLst>
              </a:rPr>
              <a:t>기계산업</a:t>
            </a:r>
            <a:r>
              <a:rPr lang="en-US" altLang="ko-KR" sz="1000" dirty="0">
                <a:solidFill>
                  <a:srgbClr val="FF0000"/>
                </a:solidFill>
                <a:effectLst>
                  <a:outerShdw blurRad="38100" dist="38100" dir="2700000" algn="tl">
                    <a:srgbClr val="000000">
                      <a:alpha val="43137"/>
                    </a:srgbClr>
                  </a:outerShdw>
                </a:effectLst>
              </a:rPr>
              <a:t>]</a:t>
            </a:r>
          </a:p>
          <a:p>
            <a:pPr>
              <a:buFontTx/>
              <a:buChar char="-"/>
            </a:pPr>
            <a:r>
              <a:rPr lang="ko-KR" altLang="en-US" sz="900" dirty="0">
                <a:effectLst>
                  <a:outerShdw blurRad="38100" dist="38100" dir="2700000" algn="tl">
                    <a:srgbClr val="000000">
                      <a:alpha val="43137"/>
                    </a:srgbClr>
                  </a:outerShdw>
                </a:effectLst>
              </a:rPr>
              <a:t> </a:t>
            </a:r>
            <a:r>
              <a:rPr lang="ko-KR" altLang="en-US" sz="900" dirty="0" err="1">
                <a:effectLst>
                  <a:outerShdw blurRad="38100" dist="38100" dir="2700000" algn="tl">
                    <a:srgbClr val="000000">
                      <a:alpha val="43137"/>
                    </a:srgbClr>
                  </a:outerShdw>
                </a:effectLst>
              </a:rPr>
              <a:t>수도작</a:t>
            </a:r>
            <a:r>
              <a:rPr lang="ko-KR" altLang="en-US" sz="900" dirty="0">
                <a:effectLst>
                  <a:outerShdw blurRad="38100" dist="38100" dir="2700000" algn="tl">
                    <a:srgbClr val="000000">
                      <a:alpha val="43137"/>
                    </a:srgbClr>
                  </a:outerShdw>
                </a:effectLst>
              </a:rPr>
              <a:t> 대형기계수입 의존</a:t>
            </a:r>
            <a:endParaRPr lang="en-US" altLang="ko-KR" sz="900" dirty="0">
              <a:effectLst>
                <a:outerShdw blurRad="38100" dist="38100" dir="2700000" algn="tl">
                  <a:srgbClr val="000000">
                    <a:alpha val="43137"/>
                  </a:srgbClr>
                </a:outerShdw>
              </a:effectLst>
            </a:endParaRPr>
          </a:p>
          <a:p>
            <a:r>
              <a:rPr lang="en-US" altLang="ko-KR" sz="900" dirty="0">
                <a:effectLst>
                  <a:outerShdw blurRad="38100" dist="38100" dir="2700000" algn="tl">
                    <a:srgbClr val="000000">
                      <a:alpha val="43137"/>
                    </a:srgbClr>
                  </a:outerShdw>
                </a:effectLst>
              </a:rPr>
              <a:t>- </a:t>
            </a:r>
            <a:r>
              <a:rPr lang="ko-KR" altLang="en-US" sz="900" dirty="0">
                <a:effectLst>
                  <a:outerShdw blurRad="38100" dist="38100" dir="2700000" algn="tl">
                    <a:srgbClr val="000000">
                      <a:alpha val="43137"/>
                    </a:srgbClr>
                  </a:outerShdw>
                </a:effectLst>
              </a:rPr>
              <a:t>업체간 중복투자</a:t>
            </a:r>
            <a:endParaRPr lang="en-US" altLang="ko-KR" sz="900" dirty="0">
              <a:effectLst>
                <a:outerShdw blurRad="38100" dist="38100" dir="2700000" algn="tl">
                  <a:srgbClr val="000000">
                    <a:alpha val="43137"/>
                  </a:srgbClr>
                </a:outerShdw>
              </a:effectLst>
            </a:endParaRPr>
          </a:p>
          <a:p>
            <a:r>
              <a:rPr lang="en-US" altLang="ko-KR" sz="1000" dirty="0">
                <a:solidFill>
                  <a:srgbClr val="FF0000"/>
                </a:solidFill>
                <a:effectLst>
                  <a:outerShdw blurRad="38100" dist="38100" dir="2700000" algn="tl">
                    <a:srgbClr val="000000">
                      <a:alpha val="43137"/>
                    </a:srgbClr>
                  </a:outerShdw>
                </a:effectLst>
              </a:rPr>
              <a:t>[</a:t>
            </a:r>
            <a:r>
              <a:rPr lang="ko-KR" altLang="en-US" sz="1000" dirty="0">
                <a:solidFill>
                  <a:srgbClr val="FF0000"/>
                </a:solidFill>
                <a:effectLst>
                  <a:outerShdw blurRad="38100" dist="38100" dir="2700000" algn="tl">
                    <a:srgbClr val="000000">
                      <a:alpha val="43137"/>
                    </a:srgbClr>
                  </a:outerShdw>
                </a:effectLst>
              </a:rPr>
              <a:t>종자</a:t>
            </a:r>
            <a:r>
              <a:rPr lang="en-US" altLang="ko-KR" sz="1000" dirty="0">
                <a:solidFill>
                  <a:srgbClr val="FF0000"/>
                </a:solidFill>
                <a:effectLst>
                  <a:outerShdw blurRad="38100" dist="38100" dir="2700000" algn="tl">
                    <a:srgbClr val="000000">
                      <a:alpha val="43137"/>
                    </a:srgbClr>
                  </a:outerShdw>
                </a:effectLst>
              </a:rPr>
              <a:t>]</a:t>
            </a:r>
            <a:r>
              <a:rPr lang="ko-KR" altLang="en-US" sz="1000" dirty="0">
                <a:solidFill>
                  <a:srgbClr val="FF0000"/>
                </a:solidFill>
                <a:effectLst>
                  <a:outerShdw blurRad="38100" dist="38100" dir="2700000" algn="tl">
                    <a:srgbClr val="000000">
                      <a:alpha val="43137"/>
                    </a:srgbClr>
                  </a:outerShdw>
                </a:effectLst>
              </a:rPr>
              <a:t> </a:t>
            </a:r>
            <a:r>
              <a:rPr lang="en-US" altLang="ko-KR" sz="1000" dirty="0">
                <a:solidFill>
                  <a:srgbClr val="FF0000"/>
                </a:solidFill>
                <a:effectLst>
                  <a:outerShdw blurRad="38100" dist="38100" dir="2700000" algn="tl">
                    <a:srgbClr val="000000">
                      <a:alpha val="43137"/>
                    </a:srgbClr>
                  </a:outerShdw>
                </a:effectLst>
              </a:rPr>
              <a:t>: </a:t>
            </a:r>
            <a:r>
              <a:rPr lang="ko-KR" altLang="en-US" sz="1000" dirty="0">
                <a:solidFill>
                  <a:srgbClr val="FF0000"/>
                </a:solidFill>
                <a:effectLst>
                  <a:outerShdw blurRad="38100" dist="38100" dir="2700000" algn="tl">
                    <a:srgbClr val="000000">
                      <a:alpha val="43137"/>
                    </a:srgbClr>
                  </a:outerShdw>
                </a:effectLst>
              </a:rPr>
              <a:t>고품질 고단수</a:t>
            </a:r>
            <a:r>
              <a:rPr lang="en-US" altLang="ko-KR" sz="1000" dirty="0">
                <a:solidFill>
                  <a:srgbClr val="FF0000"/>
                </a:solidFill>
                <a:effectLst>
                  <a:outerShdw blurRad="38100" dist="38100" dir="2700000" algn="tl">
                    <a:srgbClr val="000000">
                      <a:alpha val="43137"/>
                    </a:srgbClr>
                  </a:outerShdw>
                </a:effectLst>
              </a:rPr>
              <a:t> </a:t>
            </a:r>
          </a:p>
          <a:p>
            <a:pPr>
              <a:buFontTx/>
              <a:buChar char="-"/>
            </a:pPr>
            <a:r>
              <a:rPr lang="ko-KR" altLang="en-US" sz="900" dirty="0">
                <a:effectLst>
                  <a:outerShdw blurRad="38100" dist="38100" dir="2700000" algn="tl">
                    <a:srgbClr val="000000">
                      <a:alpha val="43137"/>
                    </a:srgbClr>
                  </a:outerShdw>
                </a:effectLst>
              </a:rPr>
              <a:t> 진흥청</a:t>
            </a:r>
            <a:r>
              <a:rPr lang="en-US" altLang="ko-KR" sz="900" dirty="0">
                <a:effectLst>
                  <a:outerShdw blurRad="38100" dist="38100" dir="2700000" algn="tl">
                    <a:srgbClr val="000000">
                      <a:alpha val="43137"/>
                    </a:srgbClr>
                  </a:outerShdw>
                </a:effectLst>
              </a:rPr>
              <a:t>(</a:t>
            </a:r>
            <a:r>
              <a:rPr lang="ko-KR" altLang="en-US" sz="900" dirty="0">
                <a:effectLst>
                  <a:outerShdw blurRad="38100" dist="38100" dir="2700000" algn="tl">
                    <a:srgbClr val="000000">
                      <a:alpha val="43137"/>
                    </a:srgbClr>
                  </a:outerShdw>
                </a:effectLst>
              </a:rPr>
              <a:t>기본식물</a:t>
            </a:r>
            <a:r>
              <a:rPr lang="en-US" altLang="ko-KR" sz="900" dirty="0">
                <a:effectLst>
                  <a:outerShdw blurRad="38100" dist="38100" dir="2700000" algn="tl">
                    <a:srgbClr val="000000">
                      <a:alpha val="43137"/>
                    </a:srgbClr>
                  </a:outerShdw>
                </a:effectLst>
              </a:rPr>
              <a:t>) →</a:t>
            </a:r>
          </a:p>
          <a:p>
            <a:r>
              <a:rPr lang="en-US" altLang="ko-KR" sz="900" dirty="0">
                <a:effectLst>
                  <a:outerShdw blurRad="38100" dist="38100" dir="2700000" algn="tl">
                    <a:srgbClr val="000000">
                      <a:alpha val="43137"/>
                    </a:srgbClr>
                  </a:outerShdw>
                </a:effectLst>
              </a:rPr>
              <a:t>  </a:t>
            </a:r>
            <a:r>
              <a:rPr lang="ko-KR" altLang="en-US" sz="900" dirty="0">
                <a:effectLst>
                  <a:outerShdw blurRad="38100" dist="38100" dir="2700000" algn="tl">
                    <a:srgbClr val="000000">
                      <a:alpha val="43137"/>
                    </a:srgbClr>
                  </a:outerShdw>
                </a:effectLst>
              </a:rPr>
              <a:t>기술원</a:t>
            </a:r>
            <a:r>
              <a:rPr lang="en-US" altLang="ko-KR" sz="900" dirty="0">
                <a:effectLst>
                  <a:outerShdw blurRad="38100" dist="38100" dir="2700000" algn="tl">
                    <a:srgbClr val="000000">
                      <a:alpha val="43137"/>
                    </a:srgbClr>
                  </a:outerShdw>
                </a:effectLst>
              </a:rPr>
              <a:t>(</a:t>
            </a:r>
            <a:r>
              <a:rPr lang="ko-KR" altLang="en-US" sz="900" dirty="0" err="1">
                <a:effectLst>
                  <a:outerShdw blurRad="38100" dist="38100" dir="2700000" algn="tl">
                    <a:srgbClr val="000000">
                      <a:alpha val="43137"/>
                    </a:srgbClr>
                  </a:outerShdw>
                </a:effectLst>
              </a:rPr>
              <a:t>원원종</a:t>
            </a:r>
            <a:r>
              <a:rPr lang="en-US" altLang="ko-KR" sz="900" dirty="0">
                <a:effectLst>
                  <a:outerShdw blurRad="38100" dist="38100" dir="2700000" algn="tl">
                    <a:srgbClr val="000000">
                      <a:alpha val="43137"/>
                    </a:srgbClr>
                  </a:outerShdw>
                </a:effectLst>
              </a:rPr>
              <a:t>)    →</a:t>
            </a:r>
          </a:p>
          <a:p>
            <a:r>
              <a:rPr lang="en-US" altLang="ko-KR" sz="900" dirty="0">
                <a:effectLst>
                  <a:outerShdw blurRad="38100" dist="38100" dir="2700000" algn="tl">
                    <a:srgbClr val="000000">
                      <a:alpha val="43137"/>
                    </a:srgbClr>
                  </a:outerShdw>
                </a:effectLst>
              </a:rPr>
              <a:t>  </a:t>
            </a:r>
            <a:r>
              <a:rPr lang="ko-KR" altLang="en-US" sz="900" dirty="0">
                <a:effectLst>
                  <a:outerShdw blurRad="38100" dist="38100" dir="2700000" algn="tl">
                    <a:srgbClr val="000000">
                      <a:alpha val="43137"/>
                    </a:srgbClr>
                  </a:outerShdw>
                </a:effectLst>
              </a:rPr>
              <a:t>종자관리소</a:t>
            </a:r>
            <a:r>
              <a:rPr lang="en-US" altLang="ko-KR" sz="900" dirty="0">
                <a:effectLst>
                  <a:outerShdw blurRad="38100" dist="38100" dir="2700000" algn="tl">
                    <a:srgbClr val="000000">
                      <a:alpha val="43137"/>
                    </a:srgbClr>
                  </a:outerShdw>
                </a:effectLst>
              </a:rPr>
              <a:t>(</a:t>
            </a:r>
            <a:r>
              <a:rPr lang="ko-KR" altLang="en-US" sz="900" dirty="0">
                <a:effectLst>
                  <a:outerShdw blurRad="38100" dist="38100" dir="2700000" algn="tl">
                    <a:srgbClr val="000000">
                      <a:alpha val="43137"/>
                    </a:srgbClr>
                  </a:outerShdw>
                </a:effectLst>
              </a:rPr>
              <a:t>원종</a:t>
            </a:r>
            <a:r>
              <a:rPr lang="en-US" altLang="ko-KR" sz="900" dirty="0">
                <a:effectLst>
                  <a:outerShdw blurRad="38100" dist="38100" dir="2700000" algn="tl">
                    <a:srgbClr val="000000">
                      <a:alpha val="43137"/>
                    </a:srgbClr>
                  </a:outerShdw>
                </a:effectLst>
              </a:rPr>
              <a:t>) →</a:t>
            </a:r>
          </a:p>
          <a:p>
            <a:r>
              <a:rPr lang="en-US" altLang="ko-KR" sz="900" dirty="0">
                <a:effectLst>
                  <a:outerShdw blurRad="38100" dist="38100" dir="2700000" algn="tl">
                    <a:srgbClr val="000000">
                      <a:alpha val="43137"/>
                    </a:srgbClr>
                  </a:outerShdw>
                </a:effectLst>
              </a:rPr>
              <a:t>  </a:t>
            </a:r>
            <a:r>
              <a:rPr lang="ko-KR" altLang="en-US" sz="900" dirty="0">
                <a:effectLst>
                  <a:outerShdw blurRad="38100" dist="38100" dir="2700000" algn="tl">
                    <a:srgbClr val="000000">
                      <a:alpha val="43137"/>
                    </a:srgbClr>
                  </a:outerShdw>
                </a:effectLst>
              </a:rPr>
              <a:t>계약재배</a:t>
            </a:r>
            <a:r>
              <a:rPr lang="en-US" altLang="ko-KR" sz="900" dirty="0">
                <a:effectLst>
                  <a:outerShdw blurRad="38100" dist="38100" dir="2700000" algn="tl">
                    <a:srgbClr val="000000">
                      <a:alpha val="43137"/>
                    </a:srgbClr>
                  </a:outerShdw>
                </a:effectLst>
              </a:rPr>
              <a:t>(</a:t>
            </a:r>
            <a:r>
              <a:rPr lang="ko-KR" altLang="en-US" sz="900" dirty="0" err="1">
                <a:effectLst>
                  <a:outerShdw blurRad="38100" dist="38100" dir="2700000" algn="tl">
                    <a:srgbClr val="000000">
                      <a:alpha val="43137"/>
                    </a:srgbClr>
                  </a:outerShdw>
                </a:effectLst>
              </a:rPr>
              <a:t>증식포</a:t>
            </a:r>
            <a:r>
              <a:rPr lang="en-US" altLang="ko-KR" sz="900" dirty="0">
                <a:effectLst>
                  <a:outerShdw blurRad="38100" dist="38100" dir="2700000" algn="tl">
                    <a:srgbClr val="000000">
                      <a:alpha val="43137"/>
                    </a:srgbClr>
                  </a:outerShdw>
                </a:effectLst>
              </a:rPr>
              <a:t>) → </a:t>
            </a:r>
            <a:r>
              <a:rPr lang="ko-KR" altLang="en-US" sz="900" dirty="0">
                <a:effectLst>
                  <a:outerShdw blurRad="38100" dist="38100" dir="2700000" algn="tl">
                    <a:srgbClr val="000000">
                      <a:alpha val="43137"/>
                    </a:srgbClr>
                  </a:outerShdw>
                </a:effectLst>
              </a:rPr>
              <a:t>보급</a:t>
            </a:r>
            <a:endParaRPr lang="en-US" altLang="ko-KR" sz="900" dirty="0">
              <a:effectLst>
                <a:outerShdw blurRad="38100" dist="38100" dir="2700000" algn="tl">
                  <a:srgbClr val="000000">
                    <a:alpha val="43137"/>
                  </a:srgbClr>
                </a:outerShdw>
              </a:effectLst>
            </a:endParaRPr>
          </a:p>
        </p:txBody>
      </p:sp>
      <p:grpSp>
        <p:nvGrpSpPr>
          <p:cNvPr id="8" name="그룹 69"/>
          <p:cNvGrpSpPr/>
          <p:nvPr/>
        </p:nvGrpSpPr>
        <p:grpSpPr>
          <a:xfrm>
            <a:off x="4024298" y="857232"/>
            <a:ext cx="4214842" cy="2500330"/>
            <a:chOff x="2500298" y="857232"/>
            <a:chExt cx="4214842" cy="2500330"/>
          </a:xfrm>
        </p:grpSpPr>
        <p:grpSp>
          <p:nvGrpSpPr>
            <p:cNvPr id="12" name="그룹 38"/>
            <p:cNvGrpSpPr/>
            <p:nvPr/>
          </p:nvGrpSpPr>
          <p:grpSpPr>
            <a:xfrm>
              <a:off x="4143372" y="857232"/>
              <a:ext cx="2571768" cy="2071703"/>
              <a:chOff x="4143372" y="857232"/>
              <a:chExt cx="2571768" cy="2071703"/>
            </a:xfrm>
          </p:grpSpPr>
          <p:sp>
            <p:nvSpPr>
              <p:cNvPr id="74" name="모서리가 둥근 직사각형 73"/>
              <p:cNvSpPr/>
              <p:nvPr/>
            </p:nvSpPr>
            <p:spPr>
              <a:xfrm>
                <a:off x="5724633" y="857232"/>
                <a:ext cx="990507" cy="500066"/>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75" name="Shape 74"/>
              <p:cNvCxnSpPr>
                <a:stCxn id="74" idx="2"/>
              </p:cNvCxnSpPr>
              <p:nvPr/>
            </p:nvCxnSpPr>
            <p:spPr>
              <a:xfrm rot="5400000">
                <a:off x="4395812" y="1104859"/>
                <a:ext cx="1571636" cy="2076515"/>
              </a:xfrm>
              <a:prstGeom prst="bentConnector2">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72" name="모서리가 둥근 직사각형 71"/>
            <p:cNvSpPr/>
            <p:nvPr/>
          </p:nvSpPr>
          <p:spPr>
            <a:xfrm>
              <a:off x="2500298" y="2571744"/>
              <a:ext cx="1643074" cy="785818"/>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4" name="그룹 115"/>
          <p:cNvGrpSpPr/>
          <p:nvPr/>
        </p:nvGrpSpPr>
        <p:grpSpPr>
          <a:xfrm>
            <a:off x="2585914" y="1328423"/>
            <a:ext cx="3042959" cy="3176210"/>
            <a:chOff x="1061913" y="1328423"/>
            <a:chExt cx="3042959" cy="3176210"/>
          </a:xfrm>
        </p:grpSpPr>
        <p:sp>
          <p:nvSpPr>
            <p:cNvPr id="118" name="모서리가 둥근 직사각형 117"/>
            <p:cNvSpPr/>
            <p:nvPr/>
          </p:nvSpPr>
          <p:spPr>
            <a:xfrm>
              <a:off x="1061913" y="1743363"/>
              <a:ext cx="1438385" cy="357190"/>
            </a:xfrm>
            <a:prstGeom prst="round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 name="그룹 5"/>
            <p:cNvGrpSpPr/>
            <p:nvPr/>
          </p:nvGrpSpPr>
          <p:grpSpPr>
            <a:xfrm>
              <a:off x="1857356" y="1328423"/>
              <a:ext cx="1428760" cy="442419"/>
              <a:chOff x="1857356" y="1328423"/>
              <a:chExt cx="1428760" cy="442419"/>
            </a:xfrm>
          </p:grpSpPr>
          <p:cxnSp>
            <p:nvCxnSpPr>
              <p:cNvPr id="129" name="직선 연결선 128"/>
              <p:cNvCxnSpPr/>
              <p:nvPr/>
            </p:nvCxnSpPr>
            <p:spPr>
              <a:xfrm>
                <a:off x="1857356" y="1357298"/>
                <a:ext cx="1428760" cy="0"/>
              </a:xfrm>
              <a:prstGeom prst="line">
                <a:avLst/>
              </a:prstGeom>
              <a:ln w="635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직선 연결선 129"/>
              <p:cNvCxnSpPr/>
              <p:nvPr/>
            </p:nvCxnSpPr>
            <p:spPr>
              <a:xfrm rot="5400000" flipH="1" flipV="1">
                <a:off x="1650981" y="1544423"/>
                <a:ext cx="432000" cy="0"/>
              </a:xfrm>
              <a:prstGeom prst="line">
                <a:avLst/>
              </a:prstGeom>
              <a:ln w="635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4" name="직선 화살표 연결선 133"/>
              <p:cNvCxnSpPr/>
              <p:nvPr/>
            </p:nvCxnSpPr>
            <p:spPr>
              <a:xfrm rot="5400000">
                <a:off x="3050866" y="1554048"/>
                <a:ext cx="432000" cy="1588"/>
              </a:xfrm>
              <a:prstGeom prst="straightConnector1">
                <a:avLst/>
              </a:prstGeom>
              <a:ln w="635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122" name="모서리가 둥근 직사각형 121"/>
            <p:cNvSpPr/>
            <p:nvPr/>
          </p:nvSpPr>
          <p:spPr>
            <a:xfrm>
              <a:off x="2533236" y="1743363"/>
              <a:ext cx="1571636" cy="500066"/>
            </a:xfrm>
            <a:prstGeom prst="round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7" name="그룹 10"/>
            <p:cNvGrpSpPr/>
            <p:nvPr/>
          </p:nvGrpSpPr>
          <p:grpSpPr>
            <a:xfrm>
              <a:off x="1766668" y="2209909"/>
              <a:ext cx="785818" cy="1519448"/>
              <a:chOff x="1766668" y="2428868"/>
              <a:chExt cx="785818" cy="1519448"/>
            </a:xfrm>
          </p:grpSpPr>
          <p:cxnSp>
            <p:nvCxnSpPr>
              <p:cNvPr id="125" name="직선 연결선 124"/>
              <p:cNvCxnSpPr/>
              <p:nvPr/>
            </p:nvCxnSpPr>
            <p:spPr>
              <a:xfrm rot="10800000">
                <a:off x="1785918" y="3919441"/>
                <a:ext cx="714380" cy="0"/>
              </a:xfrm>
              <a:prstGeom prst="line">
                <a:avLst/>
              </a:prstGeom>
              <a:ln w="635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직선 연결선 125"/>
              <p:cNvCxnSpPr/>
              <p:nvPr/>
            </p:nvCxnSpPr>
            <p:spPr>
              <a:xfrm rot="5400000" flipH="1" flipV="1">
                <a:off x="1055069" y="3198217"/>
                <a:ext cx="1500198" cy="0"/>
              </a:xfrm>
              <a:prstGeom prst="line">
                <a:avLst/>
              </a:prstGeom>
              <a:ln w="635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직선 화살표 연결선 127"/>
              <p:cNvCxnSpPr/>
              <p:nvPr/>
            </p:nvCxnSpPr>
            <p:spPr>
              <a:xfrm>
                <a:off x="1766668" y="2428868"/>
                <a:ext cx="785818" cy="1588"/>
              </a:xfrm>
              <a:prstGeom prst="straightConnector1">
                <a:avLst/>
              </a:prstGeom>
              <a:ln w="635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124" name="모서리가 둥근 직사각형 123"/>
            <p:cNvSpPr/>
            <p:nvPr/>
          </p:nvSpPr>
          <p:spPr>
            <a:xfrm>
              <a:off x="2519548" y="3433063"/>
              <a:ext cx="1571636" cy="1071570"/>
            </a:xfrm>
            <a:prstGeom prst="round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8" name="그룹 135"/>
          <p:cNvGrpSpPr/>
          <p:nvPr/>
        </p:nvGrpSpPr>
        <p:grpSpPr>
          <a:xfrm>
            <a:off x="2862040" y="381274"/>
            <a:ext cx="6020042" cy="5528807"/>
            <a:chOff x="1338040" y="381273"/>
            <a:chExt cx="6020042" cy="5528807"/>
          </a:xfrm>
        </p:grpSpPr>
        <p:sp>
          <p:nvSpPr>
            <p:cNvPr id="138" name="모서리가 둥근 직사각형 137"/>
            <p:cNvSpPr/>
            <p:nvPr/>
          </p:nvSpPr>
          <p:spPr>
            <a:xfrm>
              <a:off x="4082180" y="776169"/>
              <a:ext cx="1643074" cy="1909576"/>
            </a:xfrm>
            <a:prstGeom prst="roundRect">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1" name="모서리가 둥근 직사각형 140"/>
            <p:cNvSpPr/>
            <p:nvPr/>
          </p:nvSpPr>
          <p:spPr>
            <a:xfrm>
              <a:off x="5715008" y="4624196"/>
              <a:ext cx="1643074" cy="1071570"/>
            </a:xfrm>
            <a:prstGeom prst="roundRect">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2" name="모서리가 둥근 직사각형 141"/>
            <p:cNvSpPr/>
            <p:nvPr/>
          </p:nvSpPr>
          <p:spPr>
            <a:xfrm>
              <a:off x="4071934" y="5338576"/>
              <a:ext cx="1643074" cy="571504"/>
            </a:xfrm>
            <a:prstGeom prst="roundRect">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9" name="그룹 142"/>
            <p:cNvGrpSpPr/>
            <p:nvPr/>
          </p:nvGrpSpPr>
          <p:grpSpPr>
            <a:xfrm>
              <a:off x="4890690" y="381273"/>
              <a:ext cx="2071702" cy="4230063"/>
              <a:chOff x="6357950" y="381273"/>
              <a:chExt cx="2071702" cy="4230063"/>
            </a:xfrm>
          </p:grpSpPr>
          <p:cxnSp>
            <p:nvCxnSpPr>
              <p:cNvPr id="154" name="직선 연결선 8"/>
              <p:cNvCxnSpPr/>
              <p:nvPr/>
            </p:nvCxnSpPr>
            <p:spPr>
              <a:xfrm rot="5400000" flipH="1" flipV="1">
                <a:off x="6312606" y="2503915"/>
                <a:ext cx="4214842"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5" name="직선 연결선 9"/>
              <p:cNvCxnSpPr/>
              <p:nvPr/>
            </p:nvCxnSpPr>
            <p:spPr>
              <a:xfrm rot="10800000">
                <a:off x="6357950" y="418979"/>
                <a:ext cx="2071702"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6" name="직선 화살표 연결선 155"/>
              <p:cNvCxnSpPr/>
              <p:nvPr/>
            </p:nvCxnSpPr>
            <p:spPr>
              <a:xfrm rot="5400000">
                <a:off x="6161200" y="596479"/>
                <a:ext cx="432000" cy="1588"/>
              </a:xfrm>
              <a:prstGeom prst="straightConnector1">
                <a:avLst/>
              </a:prstGeom>
              <a:ln w="635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cxnSp>
          <p:nvCxnSpPr>
            <p:cNvPr id="144" name="직선 화살표 연결선 143"/>
            <p:cNvCxnSpPr>
              <a:stCxn id="142" idx="0"/>
              <a:endCxn id="138" idx="2"/>
            </p:cNvCxnSpPr>
            <p:nvPr/>
          </p:nvCxnSpPr>
          <p:spPr>
            <a:xfrm rot="5400000" flipH="1" flipV="1">
              <a:off x="3572179" y="4007038"/>
              <a:ext cx="2652831" cy="10246"/>
            </a:xfrm>
            <a:prstGeom prst="straightConnector1">
              <a:avLst/>
            </a:prstGeom>
            <a:ln w="635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45" name="모서리가 둥근 직사각형 144"/>
            <p:cNvSpPr/>
            <p:nvPr/>
          </p:nvSpPr>
          <p:spPr>
            <a:xfrm>
              <a:off x="2500298" y="2285992"/>
              <a:ext cx="1500198" cy="237627"/>
            </a:xfrm>
            <a:prstGeom prst="roundRect">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0" name="그룹 13"/>
            <p:cNvGrpSpPr/>
            <p:nvPr/>
          </p:nvGrpSpPr>
          <p:grpSpPr>
            <a:xfrm>
              <a:off x="1338040" y="1204868"/>
              <a:ext cx="2714644" cy="1224000"/>
              <a:chOff x="71406" y="776240"/>
              <a:chExt cx="2714644" cy="1224000"/>
            </a:xfrm>
          </p:grpSpPr>
          <p:cxnSp>
            <p:nvCxnSpPr>
              <p:cNvPr id="151" name="직선 연결선 150"/>
              <p:cNvCxnSpPr/>
              <p:nvPr/>
            </p:nvCxnSpPr>
            <p:spPr>
              <a:xfrm rot="5400000" flipH="1" flipV="1">
                <a:off x="-511719" y="1388240"/>
                <a:ext cx="1224000"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2" name="직선 연결선 151"/>
              <p:cNvCxnSpPr/>
              <p:nvPr/>
            </p:nvCxnSpPr>
            <p:spPr>
              <a:xfrm>
                <a:off x="109906" y="1976927"/>
                <a:ext cx="1152000"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3" name="직선 화살표 연결선 152"/>
              <p:cNvCxnSpPr/>
              <p:nvPr/>
            </p:nvCxnSpPr>
            <p:spPr>
              <a:xfrm>
                <a:off x="71406" y="785794"/>
                <a:ext cx="2714644" cy="1588"/>
              </a:xfrm>
              <a:prstGeom prst="straightConnector1">
                <a:avLst/>
              </a:prstGeom>
              <a:ln w="635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grpSp>
          <p:nvGrpSpPr>
            <p:cNvPr id="28" name="그룹 17"/>
            <p:cNvGrpSpPr/>
            <p:nvPr/>
          </p:nvGrpSpPr>
          <p:grpSpPr>
            <a:xfrm>
              <a:off x="2130673" y="2457743"/>
              <a:ext cx="1931636" cy="3143272"/>
              <a:chOff x="354348" y="2500306"/>
              <a:chExt cx="1931636" cy="3143272"/>
            </a:xfrm>
          </p:grpSpPr>
          <p:cxnSp>
            <p:nvCxnSpPr>
              <p:cNvPr id="148" name="직선 연결선 147"/>
              <p:cNvCxnSpPr/>
              <p:nvPr/>
            </p:nvCxnSpPr>
            <p:spPr>
              <a:xfrm rot="5400000">
                <a:off x="-1214478" y="4071942"/>
                <a:ext cx="3143272"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9" name="직선 연결선 148"/>
              <p:cNvCxnSpPr/>
              <p:nvPr/>
            </p:nvCxnSpPr>
            <p:spPr>
              <a:xfrm>
                <a:off x="354348" y="2538806"/>
                <a:ext cx="360000"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0" name="직선 화살표 연결선 149"/>
              <p:cNvCxnSpPr/>
              <p:nvPr/>
            </p:nvCxnSpPr>
            <p:spPr>
              <a:xfrm flipV="1">
                <a:off x="357158" y="5605078"/>
                <a:ext cx="1928826" cy="19250"/>
              </a:xfrm>
              <a:prstGeom prst="straightConnector1">
                <a:avLst/>
              </a:prstGeom>
              <a:ln w="635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grpSp>
      <p:sp>
        <p:nvSpPr>
          <p:cNvPr id="29" name="TextBox 28">
            <a:extLst>
              <a:ext uri="{FF2B5EF4-FFF2-40B4-BE49-F238E27FC236}">
                <a16:creationId xmlns:a16="http://schemas.microsoft.com/office/drawing/2014/main" id="{BBD666EB-B757-F8BF-48D9-0A2E98602709}"/>
              </a:ext>
            </a:extLst>
          </p:cNvPr>
          <p:cNvSpPr txBox="1"/>
          <p:nvPr/>
        </p:nvSpPr>
        <p:spPr>
          <a:xfrm>
            <a:off x="9349740" y="5067368"/>
            <a:ext cx="3008708" cy="1785104"/>
          </a:xfrm>
          <a:prstGeom prst="rect">
            <a:avLst/>
          </a:prstGeom>
          <a:noFill/>
        </p:spPr>
        <p:txBody>
          <a:bodyPr wrap="square" rtlCol="0">
            <a:spAutoFit/>
          </a:bodyPr>
          <a:lstStyle/>
          <a:p>
            <a:r>
              <a:rPr lang="en-US" altLang="ko-KR" dirty="0"/>
              <a:t> </a:t>
            </a:r>
            <a:r>
              <a:rPr lang="en-US" altLang="ko-KR" dirty="0">
                <a:highlight>
                  <a:srgbClr val="FFFF00"/>
                </a:highlight>
              </a:rPr>
              <a:t>2. </a:t>
            </a:r>
            <a:r>
              <a:rPr lang="en-US" dirty="0">
                <a:highlight>
                  <a:srgbClr val="FFFF00"/>
                </a:highlight>
              </a:rPr>
              <a:t>Promotion of processing</a:t>
            </a:r>
          </a:p>
          <a:p>
            <a:r>
              <a:rPr lang="en-US" altLang="ko-KR" dirty="0">
                <a:highlight>
                  <a:srgbClr val="FFFF00"/>
                </a:highlight>
              </a:rPr>
              <a:t> 3.</a:t>
            </a:r>
            <a:r>
              <a:rPr lang="ko-KR" altLang="en-US" dirty="0">
                <a:highlight>
                  <a:srgbClr val="FFFF00"/>
                </a:highlight>
              </a:rPr>
              <a:t> </a:t>
            </a:r>
            <a:r>
              <a:rPr lang="en-US" altLang="ko-KR" dirty="0">
                <a:highlight>
                  <a:srgbClr val="FFFF00"/>
                </a:highlight>
              </a:rPr>
              <a:t>Minimization of Cost</a:t>
            </a:r>
          </a:p>
          <a:p>
            <a:endParaRPr lang="en-US" altLang="ko-KR" sz="1100" b="1" dirty="0">
              <a:solidFill>
                <a:srgbClr val="FA0000"/>
              </a:solidFill>
              <a:highlight>
                <a:srgbClr val="FFFF00"/>
              </a:highlight>
            </a:endParaRPr>
          </a:p>
          <a:p>
            <a:r>
              <a:rPr lang="en-US" altLang="ko-KR" sz="2000" b="1" dirty="0">
                <a:solidFill>
                  <a:srgbClr val="FA0000"/>
                </a:solidFill>
                <a:highlight>
                  <a:srgbClr val="FFFF00"/>
                </a:highlight>
              </a:rPr>
              <a:t>*. The idea of a strategic value chain was adopted</a:t>
            </a:r>
          </a:p>
          <a:p>
            <a:r>
              <a:rPr lang="en-US" altLang="ko-KR" sz="2000" b="1" dirty="0">
                <a:solidFill>
                  <a:srgbClr val="FA0000"/>
                </a:solidFill>
                <a:highlight>
                  <a:srgbClr val="FFFF00"/>
                </a:highlight>
              </a:rPr>
              <a:t>And researched for2years</a:t>
            </a:r>
            <a:endParaRPr lang="ko-KR" altLang="en-US" sz="2000" b="1" dirty="0">
              <a:solidFill>
                <a:srgbClr val="FA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오각형 5">
            <a:extLst>
              <a:ext uri="{FF2B5EF4-FFF2-40B4-BE49-F238E27FC236}">
                <a16:creationId xmlns:a16="http://schemas.microsoft.com/office/drawing/2014/main" id="{7F0B7B4E-FAF5-B6DC-0E75-EFAE4A552510}"/>
              </a:ext>
            </a:extLst>
          </p:cNvPr>
          <p:cNvSpPr/>
          <p:nvPr/>
        </p:nvSpPr>
        <p:spPr>
          <a:xfrm>
            <a:off x="2718086" y="195606"/>
            <a:ext cx="8603506" cy="6563413"/>
          </a:xfrm>
          <a:prstGeom prst="homePlate">
            <a:avLst>
              <a:gd name="adj" fmla="val 28948"/>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 name="TextBox 4">
            <a:extLst>
              <a:ext uri="{FF2B5EF4-FFF2-40B4-BE49-F238E27FC236}">
                <a16:creationId xmlns:a16="http://schemas.microsoft.com/office/drawing/2014/main" id="{7CA758DF-1ACB-F314-3ED0-ADE7226BB00E}"/>
              </a:ext>
            </a:extLst>
          </p:cNvPr>
          <p:cNvSpPr txBox="1"/>
          <p:nvPr/>
        </p:nvSpPr>
        <p:spPr>
          <a:xfrm rot="3541717">
            <a:off x="8698005" y="1301729"/>
            <a:ext cx="3499310" cy="1077218"/>
          </a:xfrm>
          <a:prstGeom prst="rect">
            <a:avLst/>
          </a:prstGeom>
          <a:noFill/>
        </p:spPr>
        <p:txBody>
          <a:bodyPr wrap="square" rtlCol="0">
            <a:spAutoFit/>
          </a:bodyPr>
          <a:lstStyle/>
          <a:p>
            <a:pPr algn="ctr"/>
            <a:r>
              <a:rPr lang="en-US" altLang="ko-KR"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highlight>
                  <a:srgbClr val="FFFF00"/>
                </a:highlight>
                <a:latin typeface="휴먼매직체" pitchFamily="18" charset="-127"/>
                <a:ea typeface="휴먼매직체" pitchFamily="18" charset="-127"/>
              </a:rPr>
              <a:t>1. High Quality </a:t>
            </a:r>
            <a:r>
              <a:rPr lang="en-US" altLang="ko-KR"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latin typeface="휴먼매직체" pitchFamily="18" charset="-127"/>
                <a:ea typeface="휴먼매직체" pitchFamily="18" charset="-127"/>
              </a:rPr>
              <a:t>Improvement</a:t>
            </a:r>
            <a:endParaRPr lang="ko-KR" altLang="en-US"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latin typeface="휴먼매직체" pitchFamily="18" charset="-127"/>
              <a:ea typeface="휴먼매직체" pitchFamily="18" charset="-127"/>
            </a:endParaRPr>
          </a:p>
        </p:txBody>
      </p:sp>
      <p:grpSp>
        <p:nvGrpSpPr>
          <p:cNvPr id="6" name="그룹 19">
            <a:extLst>
              <a:ext uri="{FF2B5EF4-FFF2-40B4-BE49-F238E27FC236}">
                <a16:creationId xmlns:a16="http://schemas.microsoft.com/office/drawing/2014/main" id="{D2F93092-1F3A-2F3E-921F-45AC82FEB96D}"/>
              </a:ext>
            </a:extLst>
          </p:cNvPr>
          <p:cNvGrpSpPr/>
          <p:nvPr/>
        </p:nvGrpSpPr>
        <p:grpSpPr>
          <a:xfrm>
            <a:off x="2932400" y="389015"/>
            <a:ext cx="6541514" cy="1765174"/>
            <a:chOff x="1285852" y="914400"/>
            <a:chExt cx="5544208" cy="1606343"/>
          </a:xfrm>
        </p:grpSpPr>
        <p:sp>
          <p:nvSpPr>
            <p:cNvPr id="7" name="모서리가 둥근 직사각형 41">
              <a:extLst>
                <a:ext uri="{FF2B5EF4-FFF2-40B4-BE49-F238E27FC236}">
                  <a16:creationId xmlns:a16="http://schemas.microsoft.com/office/drawing/2014/main" id="{87F19A76-1324-07E0-7A73-B9B6C1BF1536}"/>
                </a:ext>
              </a:extLst>
            </p:cNvPr>
            <p:cNvSpPr/>
            <p:nvPr/>
          </p:nvSpPr>
          <p:spPr>
            <a:xfrm>
              <a:off x="1928794" y="914400"/>
              <a:ext cx="4500594" cy="589838"/>
            </a:xfrm>
            <a:prstGeom prst="round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C00000"/>
                  </a:solidFill>
                  <a:effectLst>
                    <a:outerShdw blurRad="38100" dist="38100" dir="2700000" algn="tl">
                      <a:srgbClr val="000000">
                        <a:alpha val="43137"/>
                      </a:srgbClr>
                    </a:outerShdw>
                  </a:effectLst>
                </a:rPr>
                <a:t>Revision of the Concept </a:t>
              </a:r>
              <a:r>
                <a:rPr lang="en-US" b="1" dirty="0">
                  <a:solidFill>
                    <a:schemeClr val="tx1">
                      <a:lumMod val="75000"/>
                      <a:lumOff val="25000"/>
                    </a:schemeClr>
                  </a:solidFill>
                  <a:effectLst>
                    <a:outerShdw blurRad="38100" dist="38100" dir="2700000" algn="tl">
                      <a:srgbClr val="000000">
                        <a:alpha val="43137"/>
                      </a:srgbClr>
                    </a:outerShdw>
                  </a:effectLst>
                </a:rPr>
                <a:t>of High-Quality Rice and Setting the </a:t>
              </a:r>
              <a:r>
                <a:rPr lang="en-US" b="1" dirty="0">
                  <a:solidFill>
                    <a:srgbClr val="C00000"/>
                  </a:solidFill>
                  <a:effectLst>
                    <a:outerShdw blurRad="38100" dist="38100" dir="2700000" algn="tl">
                      <a:srgbClr val="000000">
                        <a:alpha val="43137"/>
                      </a:srgbClr>
                    </a:outerShdw>
                  </a:effectLst>
                </a:rPr>
                <a:t>Direction</a:t>
              </a:r>
              <a:r>
                <a:rPr lang="en-US" b="1" dirty="0">
                  <a:solidFill>
                    <a:schemeClr val="tx1">
                      <a:lumMod val="75000"/>
                      <a:lumOff val="25000"/>
                    </a:schemeClr>
                  </a:solidFill>
                  <a:effectLst>
                    <a:outerShdw blurRad="38100" dist="38100" dir="2700000" algn="tl">
                      <a:srgbClr val="000000">
                        <a:alpha val="43137"/>
                      </a:srgbClr>
                    </a:outerShdw>
                  </a:effectLst>
                </a:rPr>
                <a:t> for </a:t>
              </a:r>
              <a:r>
                <a:rPr lang="en-US" b="1" dirty="0">
                  <a:solidFill>
                    <a:srgbClr val="C00000"/>
                  </a:solidFill>
                  <a:effectLst>
                    <a:outerShdw blurRad="38100" dist="38100" dir="2700000" algn="tl">
                      <a:srgbClr val="000000">
                        <a:alpha val="43137"/>
                      </a:srgbClr>
                    </a:outerShdw>
                  </a:effectLst>
                </a:rPr>
                <a:t>R&amp;D</a:t>
              </a:r>
              <a:endParaRPr lang="ko-KR" altLang="en-US" b="1" dirty="0">
                <a:ln w="12700">
                  <a:solidFill>
                    <a:schemeClr val="tx2">
                      <a:satMod val="155000"/>
                    </a:schemeClr>
                  </a:solidFill>
                  <a:prstDash val="solid"/>
                </a:ln>
                <a:solidFill>
                  <a:srgbClr val="C00000"/>
                </a:solidFill>
                <a:effectLst>
                  <a:outerShdw blurRad="38100" dist="38100" dir="2700000" algn="tl">
                    <a:srgbClr val="000000">
                      <a:alpha val="43137"/>
                    </a:srgbClr>
                  </a:outerShdw>
                </a:effectLst>
                <a:latin typeface="휴먼엑스포" pitchFamily="18" charset="-127"/>
                <a:ea typeface="휴먼엑스포" pitchFamily="18" charset="-127"/>
              </a:endParaRPr>
            </a:p>
          </p:txBody>
        </p:sp>
        <p:sp>
          <p:nvSpPr>
            <p:cNvPr id="8" name="모서리가 둥근 직사각형 43">
              <a:extLst>
                <a:ext uri="{FF2B5EF4-FFF2-40B4-BE49-F238E27FC236}">
                  <a16:creationId xmlns:a16="http://schemas.microsoft.com/office/drawing/2014/main" id="{694A1587-DB86-D67E-269D-6765E9FF0A98}"/>
                </a:ext>
              </a:extLst>
            </p:cNvPr>
            <p:cNvSpPr/>
            <p:nvPr/>
          </p:nvSpPr>
          <p:spPr>
            <a:xfrm>
              <a:off x="1285852" y="1075609"/>
              <a:ext cx="571504" cy="428628"/>
            </a:xfrm>
            <a:prstGeom prst="round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1</a:t>
              </a:r>
              <a:endParaRPr lang="ko-KR" altLang="en-U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9" name="직사각형 46">
              <a:extLst>
                <a:ext uri="{FF2B5EF4-FFF2-40B4-BE49-F238E27FC236}">
                  <a16:creationId xmlns:a16="http://schemas.microsoft.com/office/drawing/2014/main" id="{2D391D21-3EE7-B51E-0CCB-ABF8A50CD2FC}"/>
                </a:ext>
              </a:extLst>
            </p:cNvPr>
            <p:cNvSpPr/>
            <p:nvPr/>
          </p:nvSpPr>
          <p:spPr>
            <a:xfrm>
              <a:off x="1928793" y="1504237"/>
              <a:ext cx="4901267" cy="1016506"/>
            </a:xfrm>
            <a:prstGeom prst="rect">
              <a:avLst/>
            </a:prstGeom>
            <a:solidFill>
              <a:schemeClr val="accent3">
                <a:lumMod val="60000"/>
                <a:lumOff val="4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sz="1200" b="1" dirty="0">
                  <a:solidFill>
                    <a:schemeClr val="tx1"/>
                  </a:solidFill>
                  <a:effectLst>
                    <a:outerShdw blurRad="38100" dist="38100" dir="2700000" algn="tl">
                      <a:srgbClr val="000000">
                        <a:alpha val="43137"/>
                      </a:srgbClr>
                    </a:outerShdw>
                  </a:effectLst>
                </a:rPr>
                <a:t>Households Not Eating </a:t>
              </a:r>
              <a:r>
                <a:rPr lang="en-US" sz="1200" b="1" dirty="0">
                  <a:solidFill>
                    <a:schemeClr val="tx1"/>
                  </a:solidFill>
                  <a:effectLst>
                    <a:outerShdw blurRad="38100" dist="38100" dir="2700000" algn="tl">
                      <a:srgbClr val="000000">
                        <a:alpha val="43137"/>
                      </a:srgbClr>
                    </a:outerShdw>
                  </a:effectLst>
                  <a:highlight>
                    <a:srgbClr val="FFFF00"/>
                  </a:highlight>
                </a:rPr>
                <a:t>Mixed Grains </a:t>
              </a:r>
              <a:r>
                <a:rPr lang="en-US" sz="1200" b="1" dirty="0">
                  <a:solidFill>
                    <a:schemeClr val="tx1"/>
                  </a:solidFill>
                  <a:effectLst>
                    <a:outerShdw blurRad="38100" dist="38100" dir="2700000" algn="tl">
                      <a:srgbClr val="000000">
                        <a:alpha val="43137"/>
                      </a:srgbClr>
                    </a:outerShdw>
                  </a:effectLst>
                </a:rPr>
                <a:t>:</a:t>
              </a:r>
              <a:r>
                <a:rPr lang="en-US" sz="1200" dirty="0">
                  <a:solidFill>
                    <a:schemeClr val="tx1"/>
                  </a:solidFill>
                  <a:effectLst>
                    <a:outerShdw blurRad="38100" dist="38100" dir="2700000" algn="tl">
                      <a:srgbClr val="000000">
                        <a:alpha val="43137"/>
                      </a:srgbClr>
                    </a:outerShdw>
                  </a:effectLst>
                </a:rPr>
                <a:t> 28% (2005) → 15% (2007)</a:t>
              </a:r>
            </a:p>
            <a:p>
              <a:pPr>
                <a:buFont typeface="Arial" pitchFamily="34" charset="0"/>
                <a:buChar char="•"/>
              </a:pPr>
              <a:r>
                <a:rPr lang="en-US" sz="1200" b="1" dirty="0">
                  <a:solidFill>
                    <a:schemeClr val="tx1"/>
                  </a:solidFill>
                  <a:effectLst>
                    <a:outerShdw blurRad="38100" dist="38100" dir="2700000" algn="tl">
                      <a:srgbClr val="000000">
                        <a:alpha val="43137"/>
                      </a:srgbClr>
                    </a:outerShdw>
                  </a:effectLst>
                </a:rPr>
                <a:t>Proportion of Households Using 2–4 Types of Mixed Grains:</a:t>
              </a:r>
              <a:r>
                <a:rPr lang="en-US" sz="1200" dirty="0">
                  <a:solidFill>
                    <a:schemeClr val="tx1"/>
                  </a:solidFill>
                  <a:effectLst>
                    <a:outerShdw blurRad="38100" dist="38100" dir="2700000" algn="tl">
                      <a:srgbClr val="000000">
                        <a:alpha val="43137"/>
                      </a:srgbClr>
                    </a:outerShdw>
                  </a:effectLst>
                </a:rPr>
                <a:t> 78%</a:t>
              </a:r>
            </a:p>
            <a:p>
              <a:pPr>
                <a:buFont typeface="Arial" pitchFamily="34" charset="0"/>
                <a:buChar char="•"/>
              </a:pPr>
              <a:r>
                <a:rPr lang="en-US" sz="1200" b="1" dirty="0">
                  <a:solidFill>
                    <a:schemeClr val="tx1"/>
                  </a:solidFill>
                  <a:effectLst>
                    <a:outerShdw blurRad="38100" dist="38100" dir="2700000" algn="tl">
                      <a:srgbClr val="000000">
                        <a:alpha val="43137"/>
                      </a:srgbClr>
                    </a:outerShdw>
                  </a:effectLst>
                </a:rPr>
                <a:t>When Eating </a:t>
              </a:r>
              <a:r>
                <a:rPr lang="en-US" sz="1200" b="1" dirty="0">
                  <a:solidFill>
                    <a:srgbClr val="C00000"/>
                  </a:solidFill>
                  <a:effectLst>
                    <a:outerShdw blurRad="38100" dist="38100" dir="2700000" algn="tl">
                      <a:srgbClr val="000000">
                        <a:alpha val="43137"/>
                      </a:srgbClr>
                    </a:outerShdw>
                  </a:effectLst>
                </a:rPr>
                <a:t>Mixed Grains</a:t>
              </a:r>
              <a:r>
                <a:rPr lang="en-US" sz="1200" b="1" dirty="0">
                  <a:effectLst>
                    <a:outerShdw blurRad="38100" dist="38100" dir="2700000" algn="tl">
                      <a:srgbClr val="000000">
                        <a:alpha val="43137"/>
                      </a:srgbClr>
                    </a:outerShdw>
                  </a:effectLst>
                </a:rPr>
                <a:t>, </a:t>
              </a:r>
              <a:r>
                <a:rPr lang="en-US" sz="1200" dirty="0">
                  <a:solidFill>
                    <a:schemeClr val="tx1"/>
                  </a:solidFill>
                  <a:effectLst>
                    <a:outerShdw blurRad="38100" dist="38100" dir="2700000" algn="tl">
                      <a:srgbClr val="000000">
                        <a:alpha val="43137"/>
                      </a:srgbClr>
                    </a:outerShdw>
                  </a:effectLst>
                </a:rPr>
                <a:t>→ Requires analysis by consumer group</a:t>
              </a:r>
              <a:endParaRPr lang="ko-KR" altLang="en-US" sz="1200" b="1" dirty="0">
                <a:ln w="12700">
                  <a:solidFill>
                    <a:schemeClr val="tx2">
                      <a:satMod val="155000"/>
                    </a:schemeClr>
                  </a:solidFill>
                  <a:prstDash val="solid"/>
                </a:ln>
                <a:solidFill>
                  <a:schemeClr val="tx1"/>
                </a:solidFill>
                <a:effectLst>
                  <a:outerShdw blurRad="38100" dist="38100" dir="2700000" algn="tl">
                    <a:srgbClr val="000000">
                      <a:alpha val="43137"/>
                    </a:srgbClr>
                  </a:outerShdw>
                </a:effectLst>
                <a:latin typeface="휴먼옛체" pitchFamily="18" charset="-127"/>
                <a:ea typeface="휴먼옛체" pitchFamily="18" charset="-127"/>
              </a:endParaRPr>
            </a:p>
          </p:txBody>
        </p:sp>
      </p:grpSp>
      <p:grpSp>
        <p:nvGrpSpPr>
          <p:cNvPr id="10" name="그룹 20">
            <a:extLst>
              <a:ext uri="{FF2B5EF4-FFF2-40B4-BE49-F238E27FC236}">
                <a16:creationId xmlns:a16="http://schemas.microsoft.com/office/drawing/2014/main" id="{66864EF1-602D-4666-68B8-B3CA0B8A06A6}"/>
              </a:ext>
            </a:extLst>
          </p:cNvPr>
          <p:cNvGrpSpPr/>
          <p:nvPr/>
        </p:nvGrpSpPr>
        <p:grpSpPr>
          <a:xfrm>
            <a:off x="2932401" y="2154188"/>
            <a:ext cx="6874225" cy="1413882"/>
            <a:chOff x="1285852" y="2474601"/>
            <a:chExt cx="5826195" cy="1276916"/>
          </a:xfrm>
        </p:grpSpPr>
        <p:sp>
          <p:nvSpPr>
            <p:cNvPr id="11" name="모서리가 둥근 직사각형 47">
              <a:extLst>
                <a:ext uri="{FF2B5EF4-FFF2-40B4-BE49-F238E27FC236}">
                  <a16:creationId xmlns:a16="http://schemas.microsoft.com/office/drawing/2014/main" id="{45DFF016-E8BE-FB86-79BA-63AA4AD31734}"/>
                </a:ext>
              </a:extLst>
            </p:cNvPr>
            <p:cNvSpPr/>
            <p:nvPr/>
          </p:nvSpPr>
          <p:spPr>
            <a:xfrm>
              <a:off x="1928793" y="2474601"/>
              <a:ext cx="4645618" cy="601273"/>
            </a:xfrm>
            <a:prstGeom prst="round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C00000"/>
                  </a:solidFill>
                  <a:effectLst>
                    <a:outerShdw blurRad="38100" dist="38100" dir="2700000" algn="tl">
                      <a:srgbClr val="000000">
                        <a:alpha val="43137"/>
                      </a:srgbClr>
                    </a:outerShdw>
                  </a:effectLst>
                </a:rPr>
                <a:t>Indirect control </a:t>
              </a:r>
              <a:r>
                <a:rPr lang="en-US" b="1" dirty="0">
                  <a:solidFill>
                    <a:schemeClr val="tx1"/>
                  </a:solidFill>
                  <a:effectLst>
                    <a:outerShdw blurRad="38100" dist="38100" dir="2700000" algn="tl">
                      <a:srgbClr val="000000">
                        <a:alpha val="43137"/>
                      </a:srgbClr>
                    </a:outerShdw>
                  </a:effectLst>
                </a:rPr>
                <a:t>of </a:t>
              </a:r>
              <a:r>
                <a:rPr lang="en-US" b="1" dirty="0">
                  <a:solidFill>
                    <a:srgbClr val="C00000"/>
                  </a:solidFill>
                  <a:effectLst>
                    <a:outerShdw blurRad="38100" dist="38100" dir="2700000" algn="tl">
                      <a:srgbClr val="000000">
                        <a:alpha val="43137"/>
                      </a:srgbClr>
                    </a:outerShdw>
                  </a:effectLst>
                </a:rPr>
                <a:t>nitrogen fertilization </a:t>
              </a:r>
              <a:r>
                <a:rPr lang="en-US" b="1" dirty="0">
                  <a:solidFill>
                    <a:schemeClr val="tx1"/>
                  </a:solidFill>
                  <a:effectLst>
                    <a:outerShdw blurRad="38100" dist="38100" dir="2700000" algn="tl">
                      <a:srgbClr val="000000">
                        <a:alpha val="43137"/>
                      </a:srgbClr>
                    </a:outerShdw>
                  </a:effectLst>
                </a:rPr>
                <a:t>rather than direct control</a:t>
              </a:r>
              <a:endParaRPr lang="ko-KR" altLang="en-US" b="1" dirty="0">
                <a:ln w="12700">
                  <a:solidFill>
                    <a:schemeClr val="tx2">
                      <a:satMod val="155000"/>
                    </a:schemeClr>
                  </a:solidFill>
                  <a:prstDash val="solid"/>
                </a:ln>
                <a:solidFill>
                  <a:schemeClr val="tx1"/>
                </a:solidFill>
                <a:effectLst>
                  <a:outerShdw blurRad="38100" dist="38100" dir="2700000" algn="tl">
                    <a:srgbClr val="000000">
                      <a:alpha val="43137"/>
                    </a:srgbClr>
                  </a:outerShdw>
                </a:effectLst>
                <a:latin typeface="휴먼엑스포" pitchFamily="18" charset="-127"/>
                <a:ea typeface="휴먼엑스포" pitchFamily="18" charset="-127"/>
              </a:endParaRPr>
            </a:p>
          </p:txBody>
        </p:sp>
        <p:sp>
          <p:nvSpPr>
            <p:cNvPr id="12" name="모서리가 둥근 직사각형 48">
              <a:extLst>
                <a:ext uri="{FF2B5EF4-FFF2-40B4-BE49-F238E27FC236}">
                  <a16:creationId xmlns:a16="http://schemas.microsoft.com/office/drawing/2014/main" id="{B7B2F3F8-2D14-81AF-8C23-9DC3C9AE7DE7}"/>
                </a:ext>
              </a:extLst>
            </p:cNvPr>
            <p:cNvSpPr/>
            <p:nvPr/>
          </p:nvSpPr>
          <p:spPr>
            <a:xfrm>
              <a:off x="1285852" y="2647245"/>
              <a:ext cx="571504" cy="428628"/>
            </a:xfrm>
            <a:prstGeom prst="round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2</a:t>
              </a:r>
              <a:endParaRPr lang="ko-KR" altLang="en-U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13" name="직사각형 49">
              <a:extLst>
                <a:ext uri="{FF2B5EF4-FFF2-40B4-BE49-F238E27FC236}">
                  <a16:creationId xmlns:a16="http://schemas.microsoft.com/office/drawing/2014/main" id="{5A7E4F84-1EA1-4093-2F3C-4DC4575E79DE}"/>
                </a:ext>
              </a:extLst>
            </p:cNvPr>
            <p:cNvSpPr/>
            <p:nvPr/>
          </p:nvSpPr>
          <p:spPr>
            <a:xfrm>
              <a:off x="1928793" y="3075874"/>
              <a:ext cx="5183254" cy="675643"/>
            </a:xfrm>
            <a:prstGeom prst="rect">
              <a:avLst/>
            </a:prstGeom>
            <a:solidFill>
              <a:schemeClr val="accent3">
                <a:lumMod val="40000"/>
                <a:lumOff val="6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altLang="ko-KR" sz="14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rPr>
                <a:t> </a:t>
              </a:r>
              <a:r>
                <a:rPr lang="en-US" sz="1400" b="1" dirty="0">
                  <a:solidFill>
                    <a:schemeClr val="tx1"/>
                  </a:solidFill>
                  <a:effectLst>
                    <a:outerShdw blurRad="38100" dist="38100" dir="2700000" algn="tl">
                      <a:srgbClr val="000000">
                        <a:alpha val="43137"/>
                      </a:srgbClr>
                    </a:outerShdw>
                  </a:effectLst>
                </a:rPr>
                <a:t>Increase the </a:t>
              </a:r>
              <a:r>
                <a:rPr lang="en-US" sz="1400" b="1" dirty="0">
                  <a:solidFill>
                    <a:schemeClr val="tx1"/>
                  </a:solidFill>
                  <a:effectLst>
                    <a:outerShdw blurRad="38100" dist="38100" dir="2700000" algn="tl">
                      <a:srgbClr val="000000">
                        <a:alpha val="43137"/>
                      </a:srgbClr>
                    </a:outerShdw>
                  </a:effectLst>
                  <a:highlight>
                    <a:srgbClr val="FFFF00"/>
                  </a:highlight>
                </a:rPr>
                <a:t>Renewal Rate </a:t>
              </a:r>
              <a:r>
                <a:rPr lang="en-US" sz="1400" b="1" dirty="0">
                  <a:solidFill>
                    <a:schemeClr val="tx1"/>
                  </a:solidFill>
                  <a:effectLst>
                    <a:outerShdw blurRad="38100" dist="38100" dir="2700000" algn="tl">
                      <a:srgbClr val="000000">
                        <a:alpha val="43137"/>
                      </a:srgbClr>
                    </a:outerShdw>
                  </a:effectLst>
                </a:rPr>
                <a:t>of </a:t>
              </a:r>
              <a:r>
                <a:rPr lang="en-US" sz="1400" b="1" dirty="0">
                  <a:solidFill>
                    <a:schemeClr val="tx1"/>
                  </a:solidFill>
                  <a:effectLst>
                    <a:outerShdw blurRad="38100" dist="38100" dir="2700000" algn="tl">
                      <a:srgbClr val="000000">
                        <a:alpha val="43137"/>
                      </a:srgbClr>
                    </a:outerShdw>
                  </a:effectLst>
                  <a:highlight>
                    <a:srgbClr val="FFFF00"/>
                  </a:highlight>
                </a:rPr>
                <a:t>Certified Seed Varieties</a:t>
              </a:r>
            </a:p>
            <a:p>
              <a:pPr>
                <a:buFont typeface="Arial" pitchFamily="34" charset="0"/>
                <a:buChar char="•"/>
              </a:pPr>
              <a:r>
                <a:rPr lang="en-US" sz="1400" b="1" dirty="0">
                  <a:solidFill>
                    <a:schemeClr val="tx1"/>
                  </a:solidFill>
                  <a:effectLst>
                    <a:outerShdw blurRad="38100" dist="38100" dir="2700000" algn="tl">
                      <a:srgbClr val="000000">
                        <a:alpha val="43137"/>
                      </a:srgbClr>
                    </a:outerShdw>
                  </a:effectLst>
                </a:rPr>
                <a:t> Dissemination of Optimal Cultivation Techniques: </a:t>
              </a:r>
              <a:r>
                <a:rPr lang="en-US" sz="1400" dirty="0">
                  <a:solidFill>
                    <a:schemeClr val="tx1"/>
                  </a:solidFill>
                  <a:effectLst>
                    <a:outerShdw blurRad="38100" dist="38100" dir="2700000" algn="tl">
                      <a:srgbClr val="000000">
                        <a:alpha val="43137"/>
                      </a:srgbClr>
                    </a:outerShdw>
                  </a:effectLst>
                </a:rPr>
                <a:t>~ township levels</a:t>
              </a:r>
              <a:endParaRPr lang="en-US" altLang="ko-KR" sz="1400" b="1" dirty="0">
                <a:ln w="12700">
                  <a:solidFill>
                    <a:schemeClr val="tx2">
                      <a:satMod val="155000"/>
                    </a:schemeClr>
                  </a:solidFill>
                  <a:prstDash val="solid"/>
                </a:ln>
                <a:solidFill>
                  <a:schemeClr val="tx1"/>
                </a:solidFill>
                <a:effectLst>
                  <a:outerShdw blurRad="38100" dist="38100" dir="2700000" algn="tl">
                    <a:srgbClr val="000000">
                      <a:alpha val="43137"/>
                    </a:srgbClr>
                  </a:outerShdw>
                </a:effectLst>
                <a:latin typeface="맑은 고딕"/>
                <a:ea typeface="맑은 고딕"/>
              </a:endParaRPr>
            </a:p>
          </p:txBody>
        </p:sp>
      </p:grpSp>
      <p:grpSp>
        <p:nvGrpSpPr>
          <p:cNvPr id="14" name="그룹 21">
            <a:extLst>
              <a:ext uri="{FF2B5EF4-FFF2-40B4-BE49-F238E27FC236}">
                <a16:creationId xmlns:a16="http://schemas.microsoft.com/office/drawing/2014/main" id="{DA15C4A6-B968-F2DA-5E1A-185D7DBAD43F}"/>
              </a:ext>
            </a:extLst>
          </p:cNvPr>
          <p:cNvGrpSpPr/>
          <p:nvPr/>
        </p:nvGrpSpPr>
        <p:grpSpPr>
          <a:xfrm>
            <a:off x="2932401" y="3568070"/>
            <a:ext cx="6611830" cy="1443791"/>
            <a:chOff x="1285852" y="3790253"/>
            <a:chExt cx="5603804" cy="1342963"/>
          </a:xfrm>
        </p:grpSpPr>
        <p:sp>
          <p:nvSpPr>
            <p:cNvPr id="15" name="모서리가 둥근 직사각형 51">
              <a:extLst>
                <a:ext uri="{FF2B5EF4-FFF2-40B4-BE49-F238E27FC236}">
                  <a16:creationId xmlns:a16="http://schemas.microsoft.com/office/drawing/2014/main" id="{AC70A730-A043-D7A5-F8FE-32BEB2FDDFC6}"/>
                </a:ext>
              </a:extLst>
            </p:cNvPr>
            <p:cNvSpPr/>
            <p:nvPr/>
          </p:nvSpPr>
          <p:spPr>
            <a:xfrm>
              <a:off x="1928794" y="3799878"/>
              <a:ext cx="4719624" cy="419003"/>
            </a:xfrm>
            <a:prstGeom prst="round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effectLst>
                    <a:outerShdw blurRad="38100" dist="38100" dir="2700000" algn="tl">
                      <a:srgbClr val="000000">
                        <a:alpha val="43137"/>
                      </a:srgbClr>
                    </a:outerShdw>
                  </a:effectLst>
                </a:rPr>
                <a:t>Study on the </a:t>
              </a:r>
              <a:r>
                <a:rPr lang="en-US" b="1" dirty="0">
                  <a:solidFill>
                    <a:srgbClr val="C00000"/>
                  </a:solidFill>
                  <a:effectLst>
                    <a:outerShdw blurRad="38100" dist="38100" dir="2700000" algn="tl">
                      <a:srgbClr val="000000">
                        <a:alpha val="43137"/>
                      </a:srgbClr>
                    </a:outerShdw>
                  </a:effectLst>
                </a:rPr>
                <a:t>Optimal Location </a:t>
              </a:r>
              <a:r>
                <a:rPr lang="en-US" b="1" dirty="0">
                  <a:solidFill>
                    <a:schemeClr val="tx1"/>
                  </a:solidFill>
                  <a:effectLst>
                    <a:outerShdw blurRad="38100" dist="38100" dir="2700000" algn="tl">
                      <a:srgbClr val="000000">
                        <a:alpha val="43137"/>
                      </a:srgbClr>
                    </a:outerShdw>
                  </a:effectLst>
                </a:rPr>
                <a:t>and </a:t>
              </a:r>
              <a:r>
                <a:rPr lang="en-US" b="1" dirty="0">
                  <a:solidFill>
                    <a:srgbClr val="C00000"/>
                  </a:solidFill>
                  <a:effectLst>
                    <a:outerShdw blurRad="38100" dist="38100" dir="2700000" algn="tl">
                      <a:srgbClr val="000000">
                        <a:alpha val="43137"/>
                      </a:srgbClr>
                    </a:outerShdw>
                  </a:effectLst>
                </a:rPr>
                <a:t>Scale</a:t>
              </a:r>
              <a:r>
                <a:rPr lang="en-US" b="1" dirty="0">
                  <a:solidFill>
                    <a:schemeClr val="tx1"/>
                  </a:solidFill>
                  <a:effectLst>
                    <a:outerShdw blurRad="38100" dist="38100" dir="2700000" algn="tl">
                      <a:srgbClr val="000000">
                        <a:alpha val="43137"/>
                      </a:srgbClr>
                    </a:outerShdw>
                  </a:effectLst>
                </a:rPr>
                <a:t> of </a:t>
              </a:r>
              <a:r>
                <a:rPr lang="en-US" b="1" dirty="0">
                  <a:solidFill>
                    <a:srgbClr val="C00000"/>
                  </a:solidFill>
                  <a:effectLst>
                    <a:outerShdw blurRad="38100" dist="38100" dir="2700000" algn="tl">
                      <a:srgbClr val="000000">
                        <a:alpha val="43137"/>
                      </a:srgbClr>
                    </a:outerShdw>
                  </a:effectLst>
                </a:rPr>
                <a:t>RPC</a:t>
              </a:r>
              <a:endParaRPr lang="ko-KR" altLang="en-US" b="1" dirty="0">
                <a:ln w="12700">
                  <a:solidFill>
                    <a:schemeClr val="tx2">
                      <a:satMod val="155000"/>
                    </a:schemeClr>
                  </a:solidFill>
                  <a:prstDash val="solid"/>
                </a:ln>
                <a:solidFill>
                  <a:srgbClr val="C00000"/>
                </a:solidFill>
                <a:effectLst>
                  <a:outerShdw blurRad="38100" dist="38100" dir="2700000" algn="tl">
                    <a:srgbClr val="000000">
                      <a:alpha val="43137"/>
                    </a:srgbClr>
                  </a:outerShdw>
                </a:effectLst>
                <a:latin typeface="휴먼엑스포" pitchFamily="18" charset="-127"/>
                <a:ea typeface="휴먼엑스포" pitchFamily="18" charset="-127"/>
              </a:endParaRPr>
            </a:p>
          </p:txBody>
        </p:sp>
        <p:sp>
          <p:nvSpPr>
            <p:cNvPr id="16" name="모서리가 둥근 직사각형 53">
              <a:extLst>
                <a:ext uri="{FF2B5EF4-FFF2-40B4-BE49-F238E27FC236}">
                  <a16:creationId xmlns:a16="http://schemas.microsoft.com/office/drawing/2014/main" id="{9A32C43D-FD06-83A1-2F1E-B7033EFC36EC}"/>
                </a:ext>
              </a:extLst>
            </p:cNvPr>
            <p:cNvSpPr/>
            <p:nvPr/>
          </p:nvSpPr>
          <p:spPr>
            <a:xfrm>
              <a:off x="1285852" y="3790253"/>
              <a:ext cx="571504" cy="428628"/>
            </a:xfrm>
            <a:prstGeom prst="round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3</a:t>
              </a:r>
              <a:endParaRPr lang="ko-KR" altLang="en-U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17" name="직사각형 54">
              <a:extLst>
                <a:ext uri="{FF2B5EF4-FFF2-40B4-BE49-F238E27FC236}">
                  <a16:creationId xmlns:a16="http://schemas.microsoft.com/office/drawing/2014/main" id="{3C6391A9-01CA-B268-B898-64CF05AC7BEB}"/>
                </a:ext>
              </a:extLst>
            </p:cNvPr>
            <p:cNvSpPr/>
            <p:nvPr/>
          </p:nvSpPr>
          <p:spPr>
            <a:xfrm>
              <a:off x="1928793" y="4218881"/>
              <a:ext cx="4960863" cy="914335"/>
            </a:xfrm>
            <a:prstGeom prst="rect">
              <a:avLst/>
            </a:prstGeom>
            <a:solidFill>
              <a:schemeClr val="accent3">
                <a:lumMod val="40000"/>
                <a:lumOff val="6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sz="1500" b="1" dirty="0">
                  <a:solidFill>
                    <a:schemeClr val="tx1"/>
                  </a:solidFill>
                  <a:effectLst>
                    <a:outerShdw blurRad="38100" dist="38100" dir="2700000" algn="tl">
                      <a:srgbClr val="000000">
                        <a:alpha val="43137"/>
                      </a:srgbClr>
                    </a:outerShdw>
                  </a:effectLst>
                  <a:highlight>
                    <a:srgbClr val="FFFF00"/>
                  </a:highlight>
                </a:rPr>
                <a:t>Rising Importance of Brand </a:t>
              </a:r>
              <a:r>
                <a:rPr lang="en-US" sz="1500" b="1" dirty="0">
                  <a:solidFill>
                    <a:schemeClr val="tx1"/>
                  </a:solidFill>
                  <a:effectLst>
                    <a:outerShdw blurRad="38100" dist="38100" dir="2700000" algn="tl">
                      <a:srgbClr val="000000">
                        <a:alpha val="43137"/>
                      </a:srgbClr>
                    </a:outerShdw>
                  </a:effectLst>
                </a:rPr>
                <a:t>: Aim for Variety Uniformity</a:t>
              </a:r>
              <a:br>
                <a:rPr lang="en-US" sz="1500" dirty="0">
                  <a:solidFill>
                    <a:schemeClr val="tx1"/>
                  </a:solidFill>
                  <a:effectLst>
                    <a:outerShdw blurRad="38100" dist="38100" dir="2700000" algn="tl">
                      <a:srgbClr val="000000">
                        <a:alpha val="43137"/>
                      </a:srgbClr>
                    </a:outerShdw>
                  </a:effectLst>
                </a:rPr>
              </a:br>
              <a:r>
                <a:rPr lang="en-US" sz="1500" dirty="0">
                  <a:solidFill>
                    <a:schemeClr val="tx1"/>
                  </a:solidFill>
                  <a:effectLst>
                    <a:outerShdw blurRad="38100" dist="38100" dir="2700000" algn="tl">
                      <a:srgbClr val="000000">
                        <a:alpha val="43137"/>
                      </a:srgbClr>
                    </a:outerShdw>
                  </a:effectLst>
                </a:rPr>
                <a:t>→ Large volumes will be concentrated at the RPC all at once</a:t>
              </a:r>
              <a:br>
                <a:rPr lang="en-US" sz="1500" dirty="0">
                  <a:solidFill>
                    <a:schemeClr val="tx1"/>
                  </a:solidFill>
                  <a:effectLst>
                    <a:outerShdw blurRad="38100" dist="38100" dir="2700000" algn="tl">
                      <a:srgbClr val="000000">
                        <a:alpha val="43137"/>
                      </a:srgbClr>
                    </a:outerShdw>
                  </a:effectLst>
                </a:rPr>
              </a:br>
              <a:r>
                <a:rPr lang="en-US" sz="1500" dirty="0">
                  <a:solidFill>
                    <a:schemeClr val="tx1"/>
                  </a:solidFill>
                  <a:effectLst>
                    <a:outerShdw blurRad="38100" dist="38100" dir="2700000" algn="tl">
                      <a:srgbClr val="000000">
                        <a:alpha val="43137"/>
                      </a:srgbClr>
                    </a:outerShdw>
                  </a:effectLst>
                </a:rPr>
                <a:t>→ Can the current RPC location and scale handle this volume?</a:t>
              </a:r>
              <a:endParaRPr lang="en-US" altLang="ko-KR" sz="1500" b="1" dirty="0">
                <a:ln w="12700">
                  <a:solidFill>
                    <a:schemeClr val="tx2">
                      <a:satMod val="155000"/>
                    </a:schemeClr>
                  </a:solidFill>
                  <a:prstDash val="solid"/>
                </a:ln>
                <a:solidFill>
                  <a:schemeClr val="tx1"/>
                </a:solidFill>
                <a:effectLst>
                  <a:outerShdw blurRad="38100" dist="38100" dir="2700000" algn="tl">
                    <a:srgbClr val="000000">
                      <a:alpha val="43137"/>
                    </a:srgbClr>
                  </a:outerShdw>
                </a:effectLst>
                <a:latin typeface="맑은 고딕"/>
                <a:ea typeface="맑은 고딕"/>
              </a:endParaRPr>
            </a:p>
          </p:txBody>
        </p:sp>
      </p:grpSp>
      <p:grpSp>
        <p:nvGrpSpPr>
          <p:cNvPr id="18" name="그룹 24">
            <a:extLst>
              <a:ext uri="{FF2B5EF4-FFF2-40B4-BE49-F238E27FC236}">
                <a16:creationId xmlns:a16="http://schemas.microsoft.com/office/drawing/2014/main" id="{38F71CD8-994F-905F-C01F-F1647A17ED25}"/>
              </a:ext>
            </a:extLst>
          </p:cNvPr>
          <p:cNvGrpSpPr/>
          <p:nvPr/>
        </p:nvGrpSpPr>
        <p:grpSpPr>
          <a:xfrm>
            <a:off x="2932400" y="5049946"/>
            <a:ext cx="6402819" cy="1580101"/>
            <a:chOff x="1285852" y="4838998"/>
            <a:chExt cx="5272113" cy="1580101"/>
          </a:xfrm>
        </p:grpSpPr>
        <p:sp>
          <p:nvSpPr>
            <p:cNvPr id="19" name="모서리가 둥근 직사각형 14">
              <a:extLst>
                <a:ext uri="{FF2B5EF4-FFF2-40B4-BE49-F238E27FC236}">
                  <a16:creationId xmlns:a16="http://schemas.microsoft.com/office/drawing/2014/main" id="{B8EF9126-0E65-F1ED-2209-CA2B7BD8E1D9}"/>
                </a:ext>
              </a:extLst>
            </p:cNvPr>
            <p:cNvSpPr/>
            <p:nvPr/>
          </p:nvSpPr>
          <p:spPr>
            <a:xfrm>
              <a:off x="1928794" y="4838998"/>
              <a:ext cx="4148125" cy="665768"/>
            </a:xfrm>
            <a:prstGeom prst="round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effectLst>
                    <a:outerShdw blurRad="38100" dist="38100" dir="2700000" algn="tl">
                      <a:srgbClr val="000000">
                        <a:alpha val="43137"/>
                      </a:srgbClr>
                    </a:outerShdw>
                  </a:effectLst>
                </a:rPr>
                <a:t>Issue of </a:t>
              </a:r>
              <a:r>
                <a:rPr lang="en-US" b="1" dirty="0">
                  <a:solidFill>
                    <a:srgbClr val="C00000"/>
                  </a:solidFill>
                  <a:effectLst>
                    <a:outerShdw blurRad="38100" dist="38100" dir="2700000" algn="tl">
                      <a:srgbClr val="000000">
                        <a:alpha val="43137"/>
                      </a:srgbClr>
                    </a:outerShdw>
                  </a:effectLst>
                </a:rPr>
                <a:t>Mixing Rice from Other Regions</a:t>
              </a:r>
              <a:r>
                <a:rPr lang="en-US" b="1" dirty="0">
                  <a:solidFill>
                    <a:schemeClr val="tx1"/>
                  </a:solidFill>
                  <a:effectLst>
                    <a:outerShdw blurRad="38100" dist="38100" dir="2700000" algn="tl">
                      <a:srgbClr val="000000">
                        <a:alpha val="43137"/>
                      </a:srgbClr>
                    </a:outerShdw>
                  </a:effectLst>
                </a:rPr>
                <a:t>: Improvement of Marketing Methods</a:t>
              </a:r>
              <a:endParaRPr lang="ko-KR" altLang="en-US" b="1" dirty="0">
                <a:ln w="12700">
                  <a:solidFill>
                    <a:schemeClr val="tx2">
                      <a:satMod val="155000"/>
                    </a:schemeClr>
                  </a:solidFill>
                  <a:prstDash val="solid"/>
                </a:ln>
                <a:solidFill>
                  <a:schemeClr val="tx1"/>
                </a:solidFill>
                <a:effectLst>
                  <a:outerShdw blurRad="38100" dist="38100" dir="2700000" algn="tl">
                    <a:srgbClr val="000000">
                      <a:alpha val="43137"/>
                    </a:srgbClr>
                  </a:outerShdw>
                </a:effectLst>
                <a:latin typeface="휴먼엑스포" pitchFamily="18" charset="-127"/>
                <a:ea typeface="휴먼엑스포" pitchFamily="18" charset="-127"/>
              </a:endParaRPr>
            </a:p>
          </p:txBody>
        </p:sp>
        <p:sp>
          <p:nvSpPr>
            <p:cNvPr id="20" name="모서리가 둥근 직사각형 15">
              <a:extLst>
                <a:ext uri="{FF2B5EF4-FFF2-40B4-BE49-F238E27FC236}">
                  <a16:creationId xmlns:a16="http://schemas.microsoft.com/office/drawing/2014/main" id="{D074EF19-2722-03A6-B075-330AF7B6067B}"/>
                </a:ext>
              </a:extLst>
            </p:cNvPr>
            <p:cNvSpPr/>
            <p:nvPr/>
          </p:nvSpPr>
          <p:spPr>
            <a:xfrm>
              <a:off x="1285852" y="5076137"/>
              <a:ext cx="571504" cy="428628"/>
            </a:xfrm>
            <a:prstGeom prst="round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4</a:t>
              </a:r>
              <a:endParaRPr lang="ko-KR" altLang="en-U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21" name="직사각형 16">
              <a:extLst>
                <a:ext uri="{FF2B5EF4-FFF2-40B4-BE49-F238E27FC236}">
                  <a16:creationId xmlns:a16="http://schemas.microsoft.com/office/drawing/2014/main" id="{C62C8672-E804-D75B-E7EE-C9715765EA1A}"/>
                </a:ext>
              </a:extLst>
            </p:cNvPr>
            <p:cNvSpPr/>
            <p:nvPr/>
          </p:nvSpPr>
          <p:spPr>
            <a:xfrm>
              <a:off x="1928793" y="5504764"/>
              <a:ext cx="4629172" cy="914335"/>
            </a:xfrm>
            <a:prstGeom prst="rect">
              <a:avLst/>
            </a:prstGeom>
            <a:solidFill>
              <a:schemeClr val="accent3">
                <a:lumMod val="40000"/>
                <a:lumOff val="6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en-US" sz="1400" dirty="0">
                  <a:solidFill>
                    <a:schemeClr val="tx1"/>
                  </a:solidFill>
                  <a:effectLst>
                    <a:outerShdw blurRad="38100" dist="38100" dir="2700000" algn="tl">
                      <a:srgbClr val="000000">
                        <a:alpha val="43137"/>
                      </a:srgbClr>
                    </a:outerShdw>
                  </a:effectLst>
                </a:rPr>
                <a:t>From a method of selling a certain quantity throughout the year</a:t>
              </a:r>
              <a:br>
                <a:rPr lang="en-US" sz="1400" dirty="0">
                  <a:solidFill>
                    <a:schemeClr val="tx1"/>
                  </a:solidFill>
                  <a:effectLst>
                    <a:outerShdw blurRad="38100" dist="38100" dir="2700000" algn="tl">
                      <a:srgbClr val="000000">
                        <a:alpha val="43137"/>
                      </a:srgbClr>
                    </a:outerShdw>
                  </a:effectLst>
                </a:rPr>
              </a:br>
              <a:r>
                <a:rPr lang="en-US" sz="1400" dirty="0">
                  <a:solidFill>
                    <a:schemeClr val="tx1"/>
                  </a:solidFill>
                  <a:effectLst>
                    <a:outerShdw blurRad="38100" dist="38100" dir="2700000" algn="tl">
                      <a:srgbClr val="000000">
                        <a:alpha val="43137"/>
                      </a:srgbClr>
                    </a:outerShdw>
                  </a:effectLst>
                </a:rPr>
                <a:t>→ </a:t>
              </a:r>
              <a:r>
                <a:rPr lang="en-US" sz="1400" dirty="0">
                  <a:solidFill>
                    <a:schemeClr val="tx1"/>
                  </a:solidFill>
                  <a:effectLst>
                    <a:outerShdw blurRad="38100" dist="38100" dir="2700000" algn="tl">
                      <a:srgbClr val="000000">
                        <a:alpha val="43137"/>
                      </a:srgbClr>
                    </a:outerShdw>
                  </a:effectLst>
                  <a:highlight>
                    <a:srgbClr val="FFFF00"/>
                  </a:highlight>
                </a:rPr>
                <a:t>only be purchased at specific times</a:t>
              </a:r>
            </a:p>
            <a:p>
              <a:pPr>
                <a:buFont typeface="Arial" panose="020B0604020202020204" pitchFamily="34" charset="0"/>
                <a:buChar char="•"/>
              </a:pPr>
              <a:r>
                <a:rPr lang="en-US" sz="1400" dirty="0">
                  <a:solidFill>
                    <a:schemeClr val="tx1"/>
                  </a:solidFill>
                  <a:effectLst>
                    <a:outerShdw blurRad="38100" dist="38100" dir="2700000" algn="tl">
                      <a:srgbClr val="000000">
                        <a:alpha val="43137"/>
                      </a:srgbClr>
                    </a:outerShdw>
                  </a:effectLst>
                </a:rPr>
                <a:t>Ensure uniform quality</a:t>
              </a:r>
            </a:p>
          </p:txBody>
        </p:sp>
      </p:grpSp>
      <p:sp>
        <p:nvSpPr>
          <p:cNvPr id="22" name="TextBox 21">
            <a:extLst>
              <a:ext uri="{FF2B5EF4-FFF2-40B4-BE49-F238E27FC236}">
                <a16:creationId xmlns:a16="http://schemas.microsoft.com/office/drawing/2014/main" id="{6FAFAE33-9A59-5252-94BB-1C953C24B778}"/>
              </a:ext>
            </a:extLst>
          </p:cNvPr>
          <p:cNvSpPr txBox="1"/>
          <p:nvPr/>
        </p:nvSpPr>
        <p:spPr>
          <a:xfrm rot="7168605">
            <a:off x="9633094" y="4902364"/>
            <a:ext cx="2002060" cy="769441"/>
          </a:xfrm>
          <a:prstGeom prst="rect">
            <a:avLst/>
          </a:prstGeom>
          <a:noFill/>
        </p:spPr>
        <p:txBody>
          <a:bodyPr wrap="square" rtlCol="0">
            <a:spAutoFit/>
          </a:bodyPr>
          <a:lstStyle/>
          <a:p>
            <a:pPr algn="ctr"/>
            <a:r>
              <a:rPr lang="en-US" altLang="ko-KR"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highlight>
                  <a:srgbClr val="FFFF00"/>
                </a:highlight>
                <a:latin typeface="휴먼매직체" pitchFamily="18" charset="-127"/>
                <a:ea typeface="휴먼매직체" pitchFamily="18" charset="-127"/>
              </a:rPr>
              <a:t>To-Be</a:t>
            </a:r>
            <a:endParaRPr lang="ko-KR" altLang="en-US"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highlight>
                <a:srgbClr val="FFFF00"/>
              </a:highlight>
              <a:latin typeface="휴먼매직체" pitchFamily="18" charset="-127"/>
              <a:ea typeface="휴먼매직체" pitchFamily="18" charset="-127"/>
            </a:endParaRPr>
          </a:p>
        </p:txBody>
      </p:sp>
      <p:sp>
        <p:nvSpPr>
          <p:cNvPr id="2" name="TextBox 1">
            <a:extLst>
              <a:ext uri="{FF2B5EF4-FFF2-40B4-BE49-F238E27FC236}">
                <a16:creationId xmlns:a16="http://schemas.microsoft.com/office/drawing/2014/main" id="{54C4B664-49A7-07E3-310B-D03ADD9F5184}"/>
              </a:ext>
            </a:extLst>
          </p:cNvPr>
          <p:cNvSpPr txBox="1"/>
          <p:nvPr/>
        </p:nvSpPr>
        <p:spPr>
          <a:xfrm>
            <a:off x="730378" y="364391"/>
            <a:ext cx="1339902" cy="5659242"/>
          </a:xfrm>
          <a:prstGeom prst="rect">
            <a:avLst/>
          </a:prstGeom>
          <a:noFill/>
        </p:spPr>
        <p:txBody>
          <a:bodyPr wrap="square" rtlCol="0">
            <a:spAutoFit/>
          </a:bodyPr>
          <a:lstStyle/>
          <a:p>
            <a:pPr algn="ctr">
              <a:lnSpc>
                <a:spcPct val="300000"/>
              </a:lnSpc>
            </a:pPr>
            <a:r>
              <a:rPr lang="en-US" sz="2500" b="1" dirty="0"/>
              <a:t>Rice Value Chain </a:t>
            </a:r>
          </a:p>
          <a:p>
            <a:pPr algn="ctr">
              <a:lnSpc>
                <a:spcPct val="300000"/>
              </a:lnSpc>
            </a:pPr>
            <a:r>
              <a:rPr lang="en-US" sz="2500" b="1" dirty="0"/>
              <a:t>of </a:t>
            </a:r>
          </a:p>
          <a:p>
            <a:pPr algn="ctr">
              <a:lnSpc>
                <a:spcPct val="300000"/>
              </a:lnSpc>
            </a:pPr>
            <a:r>
              <a:rPr lang="en-US" sz="2500" b="1" dirty="0"/>
              <a:t>Korea</a:t>
            </a:r>
          </a:p>
        </p:txBody>
      </p:sp>
      <p:sp>
        <p:nvSpPr>
          <p:cNvPr id="3" name="TextBox 2">
            <a:extLst>
              <a:ext uri="{FF2B5EF4-FFF2-40B4-BE49-F238E27FC236}">
                <a16:creationId xmlns:a16="http://schemas.microsoft.com/office/drawing/2014/main" id="{61E73D2D-29B5-74FF-39C2-624D42B02D88}"/>
              </a:ext>
            </a:extLst>
          </p:cNvPr>
          <p:cNvSpPr txBox="1"/>
          <p:nvPr/>
        </p:nvSpPr>
        <p:spPr>
          <a:xfrm>
            <a:off x="9679334" y="6182679"/>
            <a:ext cx="2637404" cy="646331"/>
          </a:xfrm>
          <a:prstGeom prst="rect">
            <a:avLst/>
          </a:prstGeom>
          <a:noFill/>
        </p:spPr>
        <p:txBody>
          <a:bodyPr wrap="square" rtlCol="0">
            <a:spAutoFit/>
          </a:bodyPr>
          <a:lstStyle/>
          <a:p>
            <a:r>
              <a:rPr lang="en-US" dirty="0">
                <a:highlight>
                  <a:srgbClr val="FFFF00"/>
                </a:highlight>
              </a:rPr>
              <a:t>2. Processing Activation</a:t>
            </a:r>
          </a:p>
          <a:p>
            <a:r>
              <a:rPr lang="en-US" dirty="0">
                <a:highlight>
                  <a:srgbClr val="FFFF00"/>
                </a:highlight>
              </a:rPr>
              <a:t>3. Cost Minimization</a:t>
            </a:r>
            <a:endParaRPr lang="ko-KR" altLang="en-US" dirty="0">
              <a:highlight>
                <a:srgbClr val="FFFF00"/>
              </a:highlight>
            </a:endParaRPr>
          </a:p>
        </p:txBody>
      </p:sp>
    </p:spTree>
    <p:extLst>
      <p:ext uri="{BB962C8B-B14F-4D97-AF65-F5344CB8AC3E}">
        <p14:creationId xmlns:p14="http://schemas.microsoft.com/office/powerpoint/2010/main" val="613528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6"/>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6"/>
                                        </p:tgtEl>
                                        <p:attrNameLst>
                                          <p:attrName>ppt_y</p:attrName>
                                        </p:attrNameLst>
                                      </p:cBhvr>
                                      <p:tavLst>
                                        <p:tav tm="0">
                                          <p:val>
                                            <p:strVal val="#ppt_y"/>
                                          </p:val>
                                        </p:tav>
                                        <p:tav tm="100000">
                                          <p:val>
                                            <p:strVal val="#ppt_y"/>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10"/>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10"/>
                                        </p:tgtEl>
                                        <p:attrNameLst>
                                          <p:attrName>ppt_y</p:attrName>
                                        </p:attrNameLst>
                                      </p:cBhvr>
                                      <p:tavLst>
                                        <p:tav tm="0">
                                          <p:val>
                                            <p:strVal val="#ppt_y"/>
                                          </p:val>
                                        </p:tav>
                                        <p:tav tm="100000">
                                          <p:val>
                                            <p:strVal val="#ppt_y"/>
                                          </p:val>
                                        </p:tav>
                                      </p:tavLst>
                                    </p:anim>
                                    <p:animEffect transition="in" filter="fade">
                                      <p:cBhvr>
                                        <p:cTn id="18" dur="1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48" presetClass="entr" presetSubtype="0" accel="5000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1000" fill="hold"/>
                                        <p:tgtEl>
                                          <p:spTgt spid="1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4" dur="1000" fill="hold"/>
                                        <p:tgtEl>
                                          <p:spTgt spid="14"/>
                                        </p:tgtEl>
                                        <p:attrNameLst>
                                          <p:attrName>ppt_x</p:attrName>
                                        </p:attrNameLst>
                                      </p:cBhvr>
                                      <p:tavLst>
                                        <p:tav tm="0">
                                          <p:val>
                                            <p:fltVal val="-1"/>
                                          </p:val>
                                        </p:tav>
                                        <p:tav tm="50000">
                                          <p:val>
                                            <p:fltVal val="0.95"/>
                                          </p:val>
                                        </p:tav>
                                        <p:tav tm="100000">
                                          <p:val>
                                            <p:strVal val="#ppt_x"/>
                                          </p:val>
                                        </p:tav>
                                      </p:tavLst>
                                    </p:anim>
                                    <p:anim calcmode="lin" valueType="num">
                                      <p:cBhvr>
                                        <p:cTn id="25" dur="1000" fill="hold"/>
                                        <p:tgtEl>
                                          <p:spTgt spid="14"/>
                                        </p:tgtEl>
                                        <p:attrNameLst>
                                          <p:attrName>ppt_y</p:attrName>
                                        </p:attrNameLst>
                                      </p:cBhvr>
                                      <p:tavLst>
                                        <p:tav tm="0">
                                          <p:val>
                                            <p:strVal val="#ppt_y"/>
                                          </p:val>
                                        </p:tav>
                                        <p:tav tm="100000">
                                          <p:val>
                                            <p:strVal val="#ppt_y"/>
                                          </p:val>
                                        </p:tav>
                                      </p:tavLst>
                                    </p:anim>
                                    <p:animEffect transition="in" filter="fade">
                                      <p:cBhvr>
                                        <p:cTn id="26" dur="10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48" presetClass="entr" presetSubtype="0" accel="5000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1000" fill="hold"/>
                                        <p:tgtEl>
                                          <p:spTgt spid="1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2" dur="1000" fill="hold"/>
                                        <p:tgtEl>
                                          <p:spTgt spid="18"/>
                                        </p:tgtEl>
                                        <p:attrNameLst>
                                          <p:attrName>ppt_x</p:attrName>
                                        </p:attrNameLst>
                                      </p:cBhvr>
                                      <p:tavLst>
                                        <p:tav tm="0">
                                          <p:val>
                                            <p:fltVal val="-1"/>
                                          </p:val>
                                        </p:tav>
                                        <p:tav tm="50000">
                                          <p:val>
                                            <p:fltVal val="0.95"/>
                                          </p:val>
                                        </p:tav>
                                        <p:tav tm="100000">
                                          <p:val>
                                            <p:strVal val="#ppt_x"/>
                                          </p:val>
                                        </p:tav>
                                      </p:tavLst>
                                    </p:anim>
                                    <p:anim calcmode="lin" valueType="num">
                                      <p:cBhvr>
                                        <p:cTn id="33" dur="1000" fill="hold"/>
                                        <p:tgtEl>
                                          <p:spTgt spid="18"/>
                                        </p:tgtEl>
                                        <p:attrNameLst>
                                          <p:attrName>ppt_y</p:attrName>
                                        </p:attrNameLst>
                                      </p:cBhvr>
                                      <p:tavLst>
                                        <p:tav tm="0">
                                          <p:val>
                                            <p:strVal val="#ppt_y"/>
                                          </p:val>
                                        </p:tav>
                                        <p:tav tm="100000">
                                          <p:val>
                                            <p:strVal val="#ppt_y"/>
                                          </p:val>
                                        </p:tav>
                                      </p:tavLst>
                                    </p:anim>
                                    <p:animEffect transition="in" filter="fade">
                                      <p:cBhvr>
                                        <p:cTn id="3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AutoShape 6">
            <a:extLst>
              <a:ext uri="{FF2B5EF4-FFF2-40B4-BE49-F238E27FC236}">
                <a16:creationId xmlns:a16="http://schemas.microsoft.com/office/drawing/2014/main" id="{C928AD63-E92C-E609-97C3-EE3D178C1EB0}"/>
              </a:ext>
            </a:extLst>
          </p:cNvPr>
          <p:cNvSpPr>
            <a:spLocks noChangeArrowheads="1"/>
          </p:cNvSpPr>
          <p:nvPr/>
        </p:nvSpPr>
        <p:spPr bwMode="auto">
          <a:xfrm>
            <a:off x="3998912" y="1998663"/>
            <a:ext cx="5808027" cy="3790952"/>
          </a:xfrm>
          <a:prstGeom prst="homePlate">
            <a:avLst>
              <a:gd name="adj" fmla="val 19132"/>
            </a:avLst>
          </a:prstGeom>
          <a:solidFill>
            <a:srgbClr val="3366FF"/>
          </a:solidFill>
          <a:ln w="12700">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endParaRPr lang="ko-KR" altLang="en-US" dirty="0"/>
          </a:p>
        </p:txBody>
      </p:sp>
      <p:sp>
        <p:nvSpPr>
          <p:cNvPr id="49" name="AutoShape 5">
            <a:extLst>
              <a:ext uri="{FF2B5EF4-FFF2-40B4-BE49-F238E27FC236}">
                <a16:creationId xmlns:a16="http://schemas.microsoft.com/office/drawing/2014/main" id="{28E6C347-9BC4-0594-0D00-E0D89ECA5557}"/>
              </a:ext>
            </a:extLst>
          </p:cNvPr>
          <p:cNvSpPr>
            <a:spLocks noChangeArrowheads="1"/>
          </p:cNvSpPr>
          <p:nvPr/>
        </p:nvSpPr>
        <p:spPr bwMode="auto">
          <a:xfrm>
            <a:off x="3279776" y="1992311"/>
            <a:ext cx="5851523" cy="3797303"/>
          </a:xfrm>
          <a:prstGeom prst="homePlate">
            <a:avLst>
              <a:gd name="adj" fmla="val 16645"/>
            </a:avLst>
          </a:prstGeom>
          <a:solidFill>
            <a:schemeClr val="bg1"/>
          </a:solidFill>
          <a:ln w="12700">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endParaRPr lang="ko-KR" altLang="en-US" dirty="0"/>
          </a:p>
        </p:txBody>
      </p:sp>
      <p:sp>
        <p:nvSpPr>
          <p:cNvPr id="50" name="Line 7">
            <a:extLst>
              <a:ext uri="{FF2B5EF4-FFF2-40B4-BE49-F238E27FC236}">
                <a16:creationId xmlns:a16="http://schemas.microsoft.com/office/drawing/2014/main" id="{0BCBD8C3-EFD6-3E53-212D-C4603286AE9E}"/>
              </a:ext>
            </a:extLst>
          </p:cNvPr>
          <p:cNvSpPr>
            <a:spLocks noChangeShapeType="1"/>
          </p:cNvSpPr>
          <p:nvPr/>
        </p:nvSpPr>
        <p:spPr bwMode="auto">
          <a:xfrm>
            <a:off x="3279775" y="4202774"/>
            <a:ext cx="5740400" cy="1043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51" name="Line 8">
            <a:extLst>
              <a:ext uri="{FF2B5EF4-FFF2-40B4-BE49-F238E27FC236}">
                <a16:creationId xmlns:a16="http://schemas.microsoft.com/office/drawing/2014/main" id="{335ADBAA-E8D1-5F1A-36CF-12753953AEE5}"/>
              </a:ext>
            </a:extLst>
          </p:cNvPr>
          <p:cNvSpPr>
            <a:spLocks noChangeShapeType="1"/>
          </p:cNvSpPr>
          <p:nvPr/>
        </p:nvSpPr>
        <p:spPr bwMode="auto">
          <a:xfrm>
            <a:off x="3279776" y="3016250"/>
            <a:ext cx="5544184" cy="773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52" name="Line 9">
            <a:extLst>
              <a:ext uri="{FF2B5EF4-FFF2-40B4-BE49-F238E27FC236}">
                <a16:creationId xmlns:a16="http://schemas.microsoft.com/office/drawing/2014/main" id="{30EFC6CB-670E-5668-1079-AF39C4D565FE}"/>
              </a:ext>
            </a:extLst>
          </p:cNvPr>
          <p:cNvSpPr>
            <a:spLocks noChangeShapeType="1"/>
          </p:cNvSpPr>
          <p:nvPr/>
        </p:nvSpPr>
        <p:spPr bwMode="auto">
          <a:xfrm>
            <a:off x="3289302" y="2687637"/>
            <a:ext cx="5460205" cy="1570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53" name="Line 10">
            <a:extLst>
              <a:ext uri="{FF2B5EF4-FFF2-40B4-BE49-F238E27FC236}">
                <a16:creationId xmlns:a16="http://schemas.microsoft.com/office/drawing/2014/main" id="{8C0D88EA-19C4-1AD6-C060-091E22E95164}"/>
              </a:ext>
            </a:extLst>
          </p:cNvPr>
          <p:cNvSpPr>
            <a:spLocks noChangeShapeType="1"/>
          </p:cNvSpPr>
          <p:nvPr/>
        </p:nvSpPr>
        <p:spPr bwMode="auto">
          <a:xfrm>
            <a:off x="3279774" y="3525837"/>
            <a:ext cx="5749925" cy="20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54" name="Line 13">
            <a:extLst>
              <a:ext uri="{FF2B5EF4-FFF2-40B4-BE49-F238E27FC236}">
                <a16:creationId xmlns:a16="http://schemas.microsoft.com/office/drawing/2014/main" id="{CA548B3F-8253-5C26-1702-1481894FF2EE}"/>
              </a:ext>
            </a:extLst>
          </p:cNvPr>
          <p:cNvSpPr>
            <a:spLocks noChangeShapeType="1"/>
          </p:cNvSpPr>
          <p:nvPr/>
        </p:nvSpPr>
        <p:spPr bwMode="auto">
          <a:xfrm rot="21540000" flipV="1">
            <a:off x="5451391" y="4213993"/>
            <a:ext cx="571247" cy="15572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55" name="Line 14">
            <a:extLst>
              <a:ext uri="{FF2B5EF4-FFF2-40B4-BE49-F238E27FC236}">
                <a16:creationId xmlns:a16="http://schemas.microsoft.com/office/drawing/2014/main" id="{00D640A7-DA2E-6D48-97F7-4CB4BE589BDD}"/>
              </a:ext>
            </a:extLst>
          </p:cNvPr>
          <p:cNvSpPr>
            <a:spLocks noChangeShapeType="1"/>
          </p:cNvSpPr>
          <p:nvPr/>
        </p:nvSpPr>
        <p:spPr bwMode="auto">
          <a:xfrm rot="21540000" flipV="1">
            <a:off x="4155991" y="4213931"/>
            <a:ext cx="564410" cy="15573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56" name="Line 15">
            <a:extLst>
              <a:ext uri="{FF2B5EF4-FFF2-40B4-BE49-F238E27FC236}">
                <a16:creationId xmlns:a16="http://schemas.microsoft.com/office/drawing/2014/main" id="{EAF85EEC-D670-2281-0DC2-E8D001F1324D}"/>
              </a:ext>
            </a:extLst>
          </p:cNvPr>
          <p:cNvSpPr>
            <a:spLocks noChangeShapeType="1"/>
          </p:cNvSpPr>
          <p:nvPr/>
        </p:nvSpPr>
        <p:spPr bwMode="auto">
          <a:xfrm rot="21540000" flipV="1">
            <a:off x="6675351" y="4213758"/>
            <a:ext cx="544493" cy="15576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57" name="AutoShape 16">
            <a:extLst>
              <a:ext uri="{FF2B5EF4-FFF2-40B4-BE49-F238E27FC236}">
                <a16:creationId xmlns:a16="http://schemas.microsoft.com/office/drawing/2014/main" id="{A18DDF36-4F3A-7A2D-2D68-2E8286D98545}"/>
              </a:ext>
            </a:extLst>
          </p:cNvPr>
          <p:cNvSpPr>
            <a:spLocks/>
          </p:cNvSpPr>
          <p:nvPr/>
        </p:nvSpPr>
        <p:spPr bwMode="auto">
          <a:xfrm>
            <a:off x="2090738" y="2161373"/>
            <a:ext cx="144462" cy="1800225"/>
          </a:xfrm>
          <a:prstGeom prst="leftBrace">
            <a:avLst>
              <a:gd name="adj1" fmla="val 10384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endParaRPr lang="ko-KR" altLang="en-US"/>
          </a:p>
        </p:txBody>
      </p:sp>
      <p:sp>
        <p:nvSpPr>
          <p:cNvPr id="58" name="AutoShape 17">
            <a:extLst>
              <a:ext uri="{FF2B5EF4-FFF2-40B4-BE49-F238E27FC236}">
                <a16:creationId xmlns:a16="http://schemas.microsoft.com/office/drawing/2014/main" id="{55E02252-2B7D-8DE2-2039-E0DD5A3584F3}"/>
              </a:ext>
            </a:extLst>
          </p:cNvPr>
          <p:cNvSpPr>
            <a:spLocks/>
          </p:cNvSpPr>
          <p:nvPr/>
        </p:nvSpPr>
        <p:spPr bwMode="auto">
          <a:xfrm rot="16200000">
            <a:off x="5797390" y="3348198"/>
            <a:ext cx="160339" cy="5176520"/>
          </a:xfrm>
          <a:prstGeom prst="leftBrace">
            <a:avLst>
              <a:gd name="adj1" fmla="val 196505"/>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endParaRPr lang="ko-KR" altLang="en-US"/>
          </a:p>
        </p:txBody>
      </p:sp>
      <p:sp>
        <p:nvSpPr>
          <p:cNvPr id="59" name="Text Box 18">
            <a:extLst>
              <a:ext uri="{FF2B5EF4-FFF2-40B4-BE49-F238E27FC236}">
                <a16:creationId xmlns:a16="http://schemas.microsoft.com/office/drawing/2014/main" id="{0B1192C5-15D9-C052-A51B-B81E4BE55960}"/>
              </a:ext>
            </a:extLst>
          </p:cNvPr>
          <p:cNvSpPr txBox="1">
            <a:spLocks noChangeArrowheads="1"/>
          </p:cNvSpPr>
          <p:nvPr/>
        </p:nvSpPr>
        <p:spPr bwMode="auto">
          <a:xfrm>
            <a:off x="5172781" y="6054478"/>
            <a:ext cx="14398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spcBef>
                <a:spcPct val="50000"/>
              </a:spcBef>
            </a:pPr>
            <a:r>
              <a:rPr lang="en-US" sz="1200" b="1" dirty="0">
                <a:latin typeface="+mn-lt"/>
              </a:rPr>
              <a:t>Primary activities</a:t>
            </a:r>
            <a:endParaRPr lang="ko-KR" altLang="en-US" sz="1200" b="1" dirty="0">
              <a:latin typeface="+mn-lt"/>
            </a:endParaRPr>
          </a:p>
        </p:txBody>
      </p:sp>
      <p:sp>
        <p:nvSpPr>
          <p:cNvPr id="60" name="Text Box 19">
            <a:extLst>
              <a:ext uri="{FF2B5EF4-FFF2-40B4-BE49-F238E27FC236}">
                <a16:creationId xmlns:a16="http://schemas.microsoft.com/office/drawing/2014/main" id="{9E31A1D7-1C73-CE1B-678B-C6B99D7E469E}"/>
              </a:ext>
            </a:extLst>
          </p:cNvPr>
          <p:cNvSpPr txBox="1">
            <a:spLocks noChangeArrowheads="1"/>
          </p:cNvSpPr>
          <p:nvPr/>
        </p:nvSpPr>
        <p:spPr bwMode="auto">
          <a:xfrm>
            <a:off x="1800389" y="2348599"/>
            <a:ext cx="369332"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spcBef>
                <a:spcPct val="50000"/>
              </a:spcBef>
            </a:pPr>
            <a:r>
              <a:rPr lang="en-US" sz="1200" b="1" dirty="0">
                <a:latin typeface="+mn-lt"/>
              </a:rPr>
              <a:t>Support sector</a:t>
            </a:r>
            <a:endParaRPr lang="ko-KR" altLang="en-US" sz="1200" b="1" dirty="0">
              <a:latin typeface="+mn-lt"/>
            </a:endParaRPr>
          </a:p>
        </p:txBody>
      </p:sp>
      <p:sp>
        <p:nvSpPr>
          <p:cNvPr id="61" name="Line 20">
            <a:extLst>
              <a:ext uri="{FF2B5EF4-FFF2-40B4-BE49-F238E27FC236}">
                <a16:creationId xmlns:a16="http://schemas.microsoft.com/office/drawing/2014/main" id="{98158A5B-DFB7-EAB6-7B6A-884B4F3BEFD1}"/>
              </a:ext>
            </a:extLst>
          </p:cNvPr>
          <p:cNvSpPr>
            <a:spLocks noChangeShapeType="1"/>
          </p:cNvSpPr>
          <p:nvPr/>
        </p:nvSpPr>
        <p:spPr bwMode="auto">
          <a:xfrm flipV="1">
            <a:off x="4786226" y="2708275"/>
            <a:ext cx="14376" cy="1500848"/>
          </a:xfrm>
          <a:prstGeom prst="line">
            <a:avLst/>
          </a:prstGeom>
          <a:noFill/>
          <a:ln w="9525">
            <a:solidFill>
              <a:srgbClr val="3366FF"/>
            </a:solidFill>
            <a:prstDash val="dash"/>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62" name="Line 21">
            <a:extLst>
              <a:ext uri="{FF2B5EF4-FFF2-40B4-BE49-F238E27FC236}">
                <a16:creationId xmlns:a16="http://schemas.microsoft.com/office/drawing/2014/main" id="{5115F438-2A6D-F45A-A1B2-E5BD90554423}"/>
              </a:ext>
            </a:extLst>
          </p:cNvPr>
          <p:cNvSpPr>
            <a:spLocks noChangeShapeType="1"/>
          </p:cNvSpPr>
          <p:nvPr/>
        </p:nvSpPr>
        <p:spPr bwMode="auto">
          <a:xfrm flipV="1">
            <a:off x="6284180" y="2715897"/>
            <a:ext cx="18673" cy="1480722"/>
          </a:xfrm>
          <a:prstGeom prst="line">
            <a:avLst/>
          </a:prstGeom>
          <a:noFill/>
          <a:ln w="9525">
            <a:solidFill>
              <a:srgbClr val="3366FF"/>
            </a:solidFill>
            <a:prstDash val="dash"/>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63" name="Line 22">
            <a:extLst>
              <a:ext uri="{FF2B5EF4-FFF2-40B4-BE49-F238E27FC236}">
                <a16:creationId xmlns:a16="http://schemas.microsoft.com/office/drawing/2014/main" id="{EE3C4D33-0B69-6BD1-7BBB-3A34CDA77F7F}"/>
              </a:ext>
            </a:extLst>
          </p:cNvPr>
          <p:cNvSpPr>
            <a:spLocks noChangeShapeType="1"/>
          </p:cNvSpPr>
          <p:nvPr/>
        </p:nvSpPr>
        <p:spPr bwMode="auto">
          <a:xfrm flipV="1">
            <a:off x="7649322" y="2692305"/>
            <a:ext cx="4681" cy="1504313"/>
          </a:xfrm>
          <a:prstGeom prst="line">
            <a:avLst/>
          </a:prstGeom>
          <a:noFill/>
          <a:ln w="9525">
            <a:solidFill>
              <a:srgbClr val="3366FF"/>
            </a:solidFill>
            <a:prstDash val="dash"/>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64" name="Line 23">
            <a:extLst>
              <a:ext uri="{FF2B5EF4-FFF2-40B4-BE49-F238E27FC236}">
                <a16:creationId xmlns:a16="http://schemas.microsoft.com/office/drawing/2014/main" id="{CEDFC61D-C970-8D06-9A95-DB2A18C07DEF}"/>
              </a:ext>
            </a:extLst>
          </p:cNvPr>
          <p:cNvSpPr>
            <a:spLocks noChangeShapeType="1"/>
          </p:cNvSpPr>
          <p:nvPr/>
        </p:nvSpPr>
        <p:spPr bwMode="auto">
          <a:xfrm>
            <a:off x="1774825" y="1925638"/>
            <a:ext cx="86423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66" name="Rectangle 26">
            <a:extLst>
              <a:ext uri="{FF2B5EF4-FFF2-40B4-BE49-F238E27FC236}">
                <a16:creationId xmlns:a16="http://schemas.microsoft.com/office/drawing/2014/main" id="{4518D18E-B7EA-8EB0-30EA-D414B6FE9830}"/>
              </a:ext>
            </a:extLst>
          </p:cNvPr>
          <p:cNvSpPr>
            <a:spLocks noChangeArrowheads="1"/>
          </p:cNvSpPr>
          <p:nvPr/>
        </p:nvSpPr>
        <p:spPr bwMode="auto">
          <a:xfrm>
            <a:off x="3309938" y="4234861"/>
            <a:ext cx="773112" cy="215900"/>
          </a:xfrm>
          <a:prstGeom prst="rect">
            <a:avLst/>
          </a:prstGeom>
          <a:solidFill>
            <a:srgbClr val="3366FF"/>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sz="1200" b="1" dirty="0">
                <a:solidFill>
                  <a:schemeClr val="bg1"/>
                </a:solidFill>
                <a:effectLst>
                  <a:outerShdw blurRad="38100" dist="38100" dir="2700000" algn="tl">
                    <a:srgbClr val="000000">
                      <a:alpha val="43137"/>
                    </a:srgbClr>
                  </a:outerShdw>
                </a:effectLst>
              </a:rPr>
              <a:t>Inputs</a:t>
            </a:r>
            <a:endParaRPr lang="ko-KR" altLang="en-US" sz="1200" b="1" dirty="0">
              <a:solidFill>
                <a:schemeClr val="bg1"/>
              </a:solidFill>
              <a:effectLst>
                <a:outerShdw blurRad="38100" dist="38100" dir="2700000" algn="tl">
                  <a:srgbClr val="000000">
                    <a:alpha val="43137"/>
                  </a:srgbClr>
                </a:outerShdw>
              </a:effectLst>
            </a:endParaRPr>
          </a:p>
        </p:txBody>
      </p:sp>
      <p:sp>
        <p:nvSpPr>
          <p:cNvPr id="67" name="Rectangle 27">
            <a:extLst>
              <a:ext uri="{FF2B5EF4-FFF2-40B4-BE49-F238E27FC236}">
                <a16:creationId xmlns:a16="http://schemas.microsoft.com/office/drawing/2014/main" id="{2AC5E90F-0B7C-3827-53BB-01EBAD13D909}"/>
              </a:ext>
            </a:extLst>
          </p:cNvPr>
          <p:cNvSpPr>
            <a:spLocks noChangeArrowheads="1"/>
          </p:cNvSpPr>
          <p:nvPr/>
        </p:nvSpPr>
        <p:spPr bwMode="auto">
          <a:xfrm>
            <a:off x="4786225" y="4234861"/>
            <a:ext cx="1026238" cy="222901"/>
          </a:xfrm>
          <a:prstGeom prst="rect">
            <a:avLst/>
          </a:prstGeom>
          <a:solidFill>
            <a:srgbClr val="3366FF"/>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sz="1200" b="1" dirty="0">
                <a:solidFill>
                  <a:schemeClr val="bg1"/>
                </a:solidFill>
                <a:effectLst>
                  <a:outerShdw blurRad="38100" dist="38100" dir="2700000" algn="tl">
                    <a:srgbClr val="000000">
                      <a:alpha val="43137"/>
                    </a:srgbClr>
                  </a:outerShdw>
                </a:effectLst>
              </a:rPr>
              <a:t>Production</a:t>
            </a:r>
            <a:endParaRPr lang="ko-KR" altLang="en-US" sz="1200" b="1" dirty="0">
              <a:solidFill>
                <a:schemeClr val="bg1"/>
              </a:solidFill>
              <a:effectLst>
                <a:outerShdw blurRad="38100" dist="38100" dir="2700000" algn="tl">
                  <a:srgbClr val="000000">
                    <a:alpha val="43137"/>
                  </a:srgbClr>
                </a:outerShdw>
              </a:effectLst>
            </a:endParaRPr>
          </a:p>
        </p:txBody>
      </p:sp>
      <p:sp>
        <p:nvSpPr>
          <p:cNvPr id="68" name="Rectangle 28">
            <a:extLst>
              <a:ext uri="{FF2B5EF4-FFF2-40B4-BE49-F238E27FC236}">
                <a16:creationId xmlns:a16="http://schemas.microsoft.com/office/drawing/2014/main" id="{22AE2043-8007-3E69-3D36-14A0B18097D6}"/>
              </a:ext>
            </a:extLst>
          </p:cNvPr>
          <p:cNvSpPr>
            <a:spLocks noChangeArrowheads="1"/>
          </p:cNvSpPr>
          <p:nvPr/>
        </p:nvSpPr>
        <p:spPr bwMode="auto">
          <a:xfrm>
            <a:off x="6077210" y="4240134"/>
            <a:ext cx="1003550" cy="282185"/>
          </a:xfrm>
          <a:prstGeom prst="rect">
            <a:avLst/>
          </a:prstGeom>
          <a:solidFill>
            <a:srgbClr val="3366FF"/>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sz="1000" b="1" dirty="0">
                <a:solidFill>
                  <a:schemeClr val="bg1"/>
                </a:solidFill>
                <a:effectLst>
                  <a:outerShdw blurRad="38100" dist="38100" dir="2700000" algn="tl">
                    <a:srgbClr val="000000">
                      <a:alpha val="43137"/>
                    </a:srgbClr>
                  </a:outerShdw>
                </a:effectLst>
              </a:rPr>
              <a:t>Sorting and </a:t>
            </a:r>
          </a:p>
          <a:p>
            <a:pPr algn="ctr" eaLnBrk="1" hangingPunct="1"/>
            <a:r>
              <a:rPr lang="en-US" sz="1000" b="1" dirty="0">
                <a:solidFill>
                  <a:schemeClr val="bg1"/>
                </a:solidFill>
                <a:effectLst>
                  <a:outerShdw blurRad="38100" dist="38100" dir="2700000" algn="tl">
                    <a:srgbClr val="000000">
                      <a:alpha val="43137"/>
                    </a:srgbClr>
                  </a:outerShdw>
                </a:effectLst>
              </a:rPr>
              <a:t>Processing</a:t>
            </a:r>
            <a:endParaRPr lang="ko-KR" altLang="en-US" sz="10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9" name="Rectangle 29">
            <a:extLst>
              <a:ext uri="{FF2B5EF4-FFF2-40B4-BE49-F238E27FC236}">
                <a16:creationId xmlns:a16="http://schemas.microsoft.com/office/drawing/2014/main" id="{98C99F92-CA53-4538-11C4-2D6A472C241B}"/>
              </a:ext>
            </a:extLst>
          </p:cNvPr>
          <p:cNvSpPr>
            <a:spLocks noChangeArrowheads="1"/>
          </p:cNvSpPr>
          <p:nvPr/>
        </p:nvSpPr>
        <p:spPr bwMode="auto">
          <a:xfrm>
            <a:off x="7233396" y="4247580"/>
            <a:ext cx="1588997" cy="268988"/>
          </a:xfrm>
          <a:prstGeom prst="rect">
            <a:avLst/>
          </a:prstGeom>
          <a:solidFill>
            <a:srgbClr val="3366FF"/>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sz="1000" b="1" dirty="0">
                <a:solidFill>
                  <a:schemeClr val="bg1"/>
                </a:solidFill>
                <a:effectLst>
                  <a:outerShdw blurRad="38100" dist="38100" dir="2700000" algn="tl">
                    <a:srgbClr val="000000">
                      <a:alpha val="43137"/>
                    </a:srgbClr>
                  </a:outerShdw>
                </a:effectLst>
              </a:rPr>
              <a:t>Shipment and Distribution</a:t>
            </a:r>
            <a:endParaRPr lang="ko-KR" altLang="en-US" sz="10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0" name="Rectangle 30">
            <a:extLst>
              <a:ext uri="{FF2B5EF4-FFF2-40B4-BE49-F238E27FC236}">
                <a16:creationId xmlns:a16="http://schemas.microsoft.com/office/drawing/2014/main" id="{3A6783E3-90D3-752A-220F-BA3EDE66B535}"/>
              </a:ext>
            </a:extLst>
          </p:cNvPr>
          <p:cNvSpPr>
            <a:spLocks noChangeArrowheads="1"/>
          </p:cNvSpPr>
          <p:nvPr/>
        </p:nvSpPr>
        <p:spPr bwMode="auto">
          <a:xfrm>
            <a:off x="2241550" y="2095505"/>
            <a:ext cx="996951" cy="561972"/>
          </a:xfrm>
          <a:prstGeom prst="rect">
            <a:avLst/>
          </a:prstGeom>
          <a:solidFill>
            <a:srgbClr val="2302EC"/>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sz="1200" b="1" dirty="0">
                <a:solidFill>
                  <a:schemeClr val="bg1"/>
                </a:solidFill>
                <a:latin typeface="+mn-lt"/>
              </a:rPr>
              <a:t>Farm </a:t>
            </a:r>
          </a:p>
          <a:p>
            <a:pPr algn="ctr" eaLnBrk="1" hangingPunct="1"/>
            <a:r>
              <a:rPr lang="en-US" sz="1200" b="1" dirty="0">
                <a:solidFill>
                  <a:schemeClr val="bg1"/>
                </a:solidFill>
                <a:latin typeface="+mn-lt"/>
              </a:rPr>
              <a:t>Management </a:t>
            </a:r>
          </a:p>
          <a:p>
            <a:pPr algn="ctr" eaLnBrk="1" hangingPunct="1"/>
            <a:r>
              <a:rPr lang="en-US" sz="1200" b="1" dirty="0">
                <a:solidFill>
                  <a:schemeClr val="bg1"/>
                </a:solidFill>
                <a:latin typeface="+mn-lt"/>
              </a:rPr>
              <a:t>Plan</a:t>
            </a:r>
            <a:endParaRPr lang="ko-KR" altLang="en-US" sz="1200" b="1" dirty="0">
              <a:solidFill>
                <a:schemeClr val="bg1"/>
              </a:solidFill>
              <a:latin typeface="+mn-lt"/>
            </a:endParaRPr>
          </a:p>
        </p:txBody>
      </p:sp>
      <p:sp>
        <p:nvSpPr>
          <p:cNvPr id="71" name="Rectangle 31">
            <a:extLst>
              <a:ext uri="{FF2B5EF4-FFF2-40B4-BE49-F238E27FC236}">
                <a16:creationId xmlns:a16="http://schemas.microsoft.com/office/drawing/2014/main" id="{885BDB8E-2123-D07C-E4C5-AE58DE974D91}"/>
              </a:ext>
            </a:extLst>
          </p:cNvPr>
          <p:cNvSpPr>
            <a:spLocks noChangeArrowheads="1"/>
          </p:cNvSpPr>
          <p:nvPr/>
        </p:nvSpPr>
        <p:spPr bwMode="auto">
          <a:xfrm>
            <a:off x="2249488" y="2679701"/>
            <a:ext cx="989013" cy="360363"/>
          </a:xfrm>
          <a:prstGeom prst="rect">
            <a:avLst/>
          </a:prstGeom>
          <a:solidFill>
            <a:srgbClr val="2302EC"/>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sz="1200" b="1" dirty="0">
                <a:solidFill>
                  <a:schemeClr val="bg1"/>
                </a:solidFill>
                <a:latin typeface="+mn-lt"/>
              </a:rPr>
              <a:t>HR training</a:t>
            </a:r>
            <a:endParaRPr lang="ko-KR" altLang="en-US" sz="1200" b="1" dirty="0">
              <a:solidFill>
                <a:schemeClr val="bg1"/>
              </a:solidFill>
              <a:latin typeface="+mn-lt"/>
              <a:cs typeface="Arial" panose="020B0604020202020204" pitchFamily="34" charset="0"/>
            </a:endParaRPr>
          </a:p>
        </p:txBody>
      </p:sp>
      <p:sp>
        <p:nvSpPr>
          <p:cNvPr id="72" name="Rectangle 32">
            <a:extLst>
              <a:ext uri="{FF2B5EF4-FFF2-40B4-BE49-F238E27FC236}">
                <a16:creationId xmlns:a16="http://schemas.microsoft.com/office/drawing/2014/main" id="{3864DA8A-534D-C004-6EE1-A7504F797F0A}"/>
              </a:ext>
            </a:extLst>
          </p:cNvPr>
          <p:cNvSpPr>
            <a:spLocks noChangeArrowheads="1"/>
          </p:cNvSpPr>
          <p:nvPr/>
        </p:nvSpPr>
        <p:spPr bwMode="auto">
          <a:xfrm>
            <a:off x="2241550" y="3068638"/>
            <a:ext cx="996951" cy="476250"/>
          </a:xfrm>
          <a:prstGeom prst="rect">
            <a:avLst/>
          </a:prstGeom>
          <a:solidFill>
            <a:srgbClr val="2302EC"/>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altLang="ko-KR" sz="1200" b="1" dirty="0">
                <a:solidFill>
                  <a:schemeClr val="bg1"/>
                </a:solidFill>
                <a:latin typeface="+mn-lt"/>
              </a:rPr>
              <a:t>R&amp;D</a:t>
            </a:r>
          </a:p>
        </p:txBody>
      </p:sp>
      <p:sp>
        <p:nvSpPr>
          <p:cNvPr id="73" name="Rectangle 33">
            <a:extLst>
              <a:ext uri="{FF2B5EF4-FFF2-40B4-BE49-F238E27FC236}">
                <a16:creationId xmlns:a16="http://schemas.microsoft.com/office/drawing/2014/main" id="{C05B8207-7CA4-F44F-4641-CFDF98D69F5E}"/>
              </a:ext>
            </a:extLst>
          </p:cNvPr>
          <p:cNvSpPr>
            <a:spLocks noChangeArrowheads="1"/>
          </p:cNvSpPr>
          <p:nvPr/>
        </p:nvSpPr>
        <p:spPr bwMode="auto">
          <a:xfrm>
            <a:off x="2231188" y="3582989"/>
            <a:ext cx="1007314" cy="422275"/>
          </a:xfrm>
          <a:prstGeom prst="rect">
            <a:avLst/>
          </a:prstGeom>
          <a:solidFill>
            <a:srgbClr val="2302EC"/>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sz="1200" b="1" dirty="0">
                <a:solidFill>
                  <a:schemeClr val="bg1"/>
                </a:solidFill>
                <a:latin typeface="+mn-lt"/>
              </a:rPr>
              <a:t>Procurement</a:t>
            </a:r>
            <a:endParaRPr lang="ko-KR" altLang="en-US" sz="1200" b="1" dirty="0">
              <a:solidFill>
                <a:schemeClr val="bg1"/>
              </a:solidFill>
              <a:latin typeface="+mn-lt"/>
            </a:endParaRPr>
          </a:p>
        </p:txBody>
      </p:sp>
      <p:sp>
        <p:nvSpPr>
          <p:cNvPr id="74" name="Text Box 35">
            <a:extLst>
              <a:ext uri="{FF2B5EF4-FFF2-40B4-BE49-F238E27FC236}">
                <a16:creationId xmlns:a16="http://schemas.microsoft.com/office/drawing/2014/main" id="{DCACFCB0-1465-1C81-E767-C5C6D4328D29}"/>
              </a:ext>
            </a:extLst>
          </p:cNvPr>
          <p:cNvSpPr txBox="1">
            <a:spLocks noChangeArrowheads="1"/>
          </p:cNvSpPr>
          <p:nvPr/>
        </p:nvSpPr>
        <p:spPr bwMode="auto">
          <a:xfrm>
            <a:off x="9167975" y="3304621"/>
            <a:ext cx="40011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spcBef>
                <a:spcPct val="50000"/>
              </a:spcBef>
            </a:pPr>
            <a:r>
              <a:rPr lang="en-US" altLang="ko-KR" sz="1400" b="1" dirty="0"/>
              <a:t>Margin</a:t>
            </a:r>
          </a:p>
        </p:txBody>
      </p:sp>
      <p:sp>
        <p:nvSpPr>
          <p:cNvPr id="75" name="Text Box 36">
            <a:extLst>
              <a:ext uri="{FF2B5EF4-FFF2-40B4-BE49-F238E27FC236}">
                <a16:creationId xmlns:a16="http://schemas.microsoft.com/office/drawing/2014/main" id="{642B6EC4-A020-0A54-43BD-7448D6DBB6B6}"/>
              </a:ext>
            </a:extLst>
          </p:cNvPr>
          <p:cNvSpPr txBox="1">
            <a:spLocks noChangeArrowheads="1"/>
          </p:cNvSpPr>
          <p:nvPr/>
        </p:nvSpPr>
        <p:spPr bwMode="auto">
          <a:xfrm>
            <a:off x="4727576" y="2695260"/>
            <a:ext cx="1385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900" b="1" dirty="0"/>
              <a:t>Production technology training</a:t>
            </a:r>
            <a:endParaRPr lang="ko-KR" altLang="en-US" sz="900" b="1" dirty="0"/>
          </a:p>
        </p:txBody>
      </p:sp>
      <p:sp>
        <p:nvSpPr>
          <p:cNvPr id="76" name="Text Box 37">
            <a:extLst>
              <a:ext uri="{FF2B5EF4-FFF2-40B4-BE49-F238E27FC236}">
                <a16:creationId xmlns:a16="http://schemas.microsoft.com/office/drawing/2014/main" id="{18D74B01-0423-B87C-1FE9-05247EA3180C}"/>
              </a:ext>
            </a:extLst>
          </p:cNvPr>
          <p:cNvSpPr txBox="1">
            <a:spLocks noChangeArrowheads="1"/>
          </p:cNvSpPr>
          <p:nvPr/>
        </p:nvSpPr>
        <p:spPr bwMode="auto">
          <a:xfrm>
            <a:off x="4624390" y="4495612"/>
            <a:ext cx="122396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altLang="ko-KR" sz="900" b="1" dirty="0"/>
              <a:t>Production Capacity</a:t>
            </a:r>
            <a:endParaRPr lang="ko-KR" altLang="en-US" sz="900" b="1" dirty="0"/>
          </a:p>
          <a:p>
            <a:pPr eaLnBrk="1" hangingPunct="1">
              <a:spcBef>
                <a:spcPct val="50000"/>
              </a:spcBef>
              <a:buFontTx/>
              <a:buChar char="•"/>
            </a:pPr>
            <a:r>
              <a:rPr lang="en-US" altLang="ko-KR" sz="900" b="1" dirty="0"/>
              <a:t>Location/Site</a:t>
            </a:r>
            <a:endParaRPr lang="ko-KR" altLang="en-US" sz="900" b="1" dirty="0"/>
          </a:p>
        </p:txBody>
      </p:sp>
      <p:sp>
        <p:nvSpPr>
          <p:cNvPr id="77" name="Text Box 38">
            <a:extLst>
              <a:ext uri="{FF2B5EF4-FFF2-40B4-BE49-F238E27FC236}">
                <a16:creationId xmlns:a16="http://schemas.microsoft.com/office/drawing/2014/main" id="{9BB6CC21-D1F8-0362-B38D-1BB629A89B95}"/>
              </a:ext>
            </a:extLst>
          </p:cNvPr>
          <p:cNvSpPr txBox="1">
            <a:spLocks noChangeArrowheads="1"/>
          </p:cNvSpPr>
          <p:nvPr/>
        </p:nvSpPr>
        <p:spPr bwMode="auto">
          <a:xfrm>
            <a:off x="5885028" y="4522321"/>
            <a:ext cx="1223962" cy="992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altLang="ko-KR" sz="900" b="1" dirty="0"/>
              <a:t>Quality Control</a:t>
            </a:r>
            <a:endParaRPr lang="ko-KR" altLang="en-US" sz="900" b="1" dirty="0"/>
          </a:p>
          <a:p>
            <a:pPr eaLnBrk="1" hangingPunct="1">
              <a:spcBef>
                <a:spcPct val="50000"/>
              </a:spcBef>
              <a:buFontTx/>
              <a:buChar char="•"/>
            </a:pPr>
            <a:r>
              <a:rPr lang="en-US" altLang="ko-KR" sz="900" b="1" dirty="0"/>
              <a:t>Packaging</a:t>
            </a:r>
            <a:endParaRPr lang="ko-KR" altLang="en-US" sz="900" b="1" dirty="0"/>
          </a:p>
          <a:p>
            <a:pPr eaLnBrk="1" hangingPunct="1">
              <a:spcBef>
                <a:spcPct val="50000"/>
              </a:spcBef>
              <a:buFontTx/>
              <a:buChar char="•"/>
            </a:pPr>
            <a:r>
              <a:rPr lang="en-US" altLang="ko-KR" sz="900" b="1" dirty="0"/>
              <a:t>Brand</a:t>
            </a:r>
            <a:r>
              <a:rPr lang="ko-KR" altLang="en-US" sz="900" b="1" dirty="0"/>
              <a:t> </a:t>
            </a:r>
            <a:r>
              <a:rPr lang="en-US" altLang="ko-KR" sz="900" b="1" dirty="0"/>
              <a:t>Management</a:t>
            </a:r>
            <a:endParaRPr lang="ko-KR" altLang="en-US" sz="900" b="1" dirty="0"/>
          </a:p>
          <a:p>
            <a:pPr eaLnBrk="1" hangingPunct="1">
              <a:spcBef>
                <a:spcPct val="50000"/>
              </a:spcBef>
              <a:buFontTx/>
              <a:buChar char="•"/>
            </a:pPr>
            <a:r>
              <a:rPr lang="en-US" altLang="ko-KR" sz="900" b="1" dirty="0"/>
              <a:t>Design</a:t>
            </a:r>
            <a:endParaRPr lang="ko-KR" altLang="en-US" sz="900" b="1" dirty="0"/>
          </a:p>
        </p:txBody>
      </p:sp>
      <p:sp>
        <p:nvSpPr>
          <p:cNvPr id="78" name="Text Box 39">
            <a:extLst>
              <a:ext uri="{FF2B5EF4-FFF2-40B4-BE49-F238E27FC236}">
                <a16:creationId xmlns:a16="http://schemas.microsoft.com/office/drawing/2014/main" id="{C3D5E7DF-8994-17E5-847F-880F6F14CE1B}"/>
              </a:ext>
            </a:extLst>
          </p:cNvPr>
          <p:cNvSpPr txBox="1">
            <a:spLocks noChangeArrowheads="1"/>
          </p:cNvSpPr>
          <p:nvPr/>
        </p:nvSpPr>
        <p:spPr bwMode="auto">
          <a:xfrm>
            <a:off x="7015464" y="4563970"/>
            <a:ext cx="16461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altLang="ko-KR" sz="900" b="1" dirty="0"/>
              <a:t>Price</a:t>
            </a:r>
            <a:endParaRPr lang="ko-KR" altLang="en-US" sz="900" b="1" dirty="0"/>
          </a:p>
          <a:p>
            <a:pPr eaLnBrk="1" hangingPunct="1">
              <a:spcBef>
                <a:spcPct val="50000"/>
              </a:spcBef>
              <a:buFontTx/>
              <a:buChar char="•"/>
            </a:pPr>
            <a:r>
              <a:rPr lang="en-US" altLang="ko-KR" sz="900" b="1" dirty="0"/>
              <a:t>Distribution</a:t>
            </a:r>
            <a:r>
              <a:rPr lang="ko-KR" altLang="en-US" sz="900" b="1" dirty="0"/>
              <a:t> </a:t>
            </a:r>
            <a:r>
              <a:rPr lang="en-US" altLang="ko-KR" sz="900" b="1" dirty="0"/>
              <a:t>Channel</a:t>
            </a:r>
            <a:endParaRPr lang="ko-KR" altLang="en-US" sz="900" b="1" dirty="0"/>
          </a:p>
          <a:p>
            <a:pPr eaLnBrk="1" hangingPunct="1">
              <a:spcBef>
                <a:spcPct val="50000"/>
              </a:spcBef>
              <a:buFontTx/>
              <a:buChar char="•"/>
            </a:pPr>
            <a:r>
              <a:rPr lang="en-US" altLang="ko-KR" sz="900" b="1" dirty="0"/>
              <a:t>Inventory</a:t>
            </a:r>
            <a:r>
              <a:rPr lang="ko-KR" altLang="en-US" sz="900" b="1" dirty="0"/>
              <a:t> </a:t>
            </a:r>
            <a:r>
              <a:rPr lang="en-US" altLang="ko-KR" sz="900" b="1" dirty="0"/>
              <a:t>Management</a:t>
            </a:r>
            <a:endParaRPr lang="ko-KR" altLang="en-US" sz="900" b="1" dirty="0"/>
          </a:p>
          <a:p>
            <a:pPr eaLnBrk="1" hangingPunct="1">
              <a:spcBef>
                <a:spcPct val="50000"/>
              </a:spcBef>
              <a:buFontTx/>
              <a:buChar char="•"/>
            </a:pPr>
            <a:r>
              <a:rPr lang="en-US" altLang="ko-KR" sz="900" b="1" dirty="0"/>
              <a:t>Storage</a:t>
            </a:r>
            <a:r>
              <a:rPr lang="ko-KR" altLang="en-US" sz="900" b="1" dirty="0"/>
              <a:t> </a:t>
            </a:r>
            <a:r>
              <a:rPr lang="en-US" altLang="ko-KR" sz="900" b="1" dirty="0"/>
              <a:t>Management</a:t>
            </a:r>
            <a:endParaRPr lang="ko-KR" altLang="en-US" sz="900" b="1" dirty="0"/>
          </a:p>
          <a:p>
            <a:pPr eaLnBrk="1" hangingPunct="1">
              <a:spcBef>
                <a:spcPct val="50000"/>
              </a:spcBef>
              <a:buFontTx/>
              <a:buChar char="•"/>
            </a:pPr>
            <a:r>
              <a:rPr lang="en-US" altLang="ko-KR" sz="900" b="1" dirty="0"/>
              <a:t>Transportation</a:t>
            </a:r>
            <a:r>
              <a:rPr lang="ko-KR" altLang="en-US" sz="900" b="1" dirty="0"/>
              <a:t> </a:t>
            </a:r>
            <a:r>
              <a:rPr lang="en-US" altLang="ko-KR" sz="900" b="1" dirty="0"/>
              <a:t>Management</a:t>
            </a:r>
            <a:endParaRPr lang="ko-KR" altLang="en-US" sz="900" b="1" dirty="0"/>
          </a:p>
        </p:txBody>
      </p:sp>
      <p:sp>
        <p:nvSpPr>
          <p:cNvPr id="79" name="Text Box 40">
            <a:extLst>
              <a:ext uri="{FF2B5EF4-FFF2-40B4-BE49-F238E27FC236}">
                <a16:creationId xmlns:a16="http://schemas.microsoft.com/office/drawing/2014/main" id="{70D18362-9E14-464F-6830-096D6E787350}"/>
              </a:ext>
            </a:extLst>
          </p:cNvPr>
          <p:cNvSpPr txBox="1">
            <a:spLocks noChangeArrowheads="1"/>
          </p:cNvSpPr>
          <p:nvPr/>
        </p:nvSpPr>
        <p:spPr bwMode="auto">
          <a:xfrm>
            <a:off x="3217775" y="4410110"/>
            <a:ext cx="1223963" cy="1408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altLang="ko-KR" sz="900" b="1" dirty="0"/>
              <a:t>Fertilizer</a:t>
            </a:r>
            <a:endParaRPr lang="ko-KR" altLang="en-US" sz="900" b="1" dirty="0"/>
          </a:p>
          <a:p>
            <a:pPr eaLnBrk="1" hangingPunct="1">
              <a:spcBef>
                <a:spcPct val="50000"/>
              </a:spcBef>
              <a:buFontTx/>
              <a:buChar char="•"/>
            </a:pPr>
            <a:r>
              <a:rPr lang="en-US" altLang="ko-KR" sz="900" b="1" dirty="0"/>
              <a:t>Pesticides</a:t>
            </a:r>
            <a:endParaRPr lang="ko-KR" altLang="en-US" sz="900" b="1" dirty="0"/>
          </a:p>
          <a:p>
            <a:pPr eaLnBrk="1" hangingPunct="1">
              <a:spcBef>
                <a:spcPct val="50000"/>
              </a:spcBef>
              <a:buFontTx/>
              <a:buChar char="•"/>
            </a:pPr>
            <a:r>
              <a:rPr lang="en-US" altLang="ko-KR" sz="900" b="1" dirty="0"/>
              <a:t>Agricultural Machinery</a:t>
            </a:r>
            <a:endParaRPr lang="ko-KR" altLang="en-US" sz="900" b="1" dirty="0"/>
          </a:p>
          <a:p>
            <a:pPr eaLnBrk="1" hangingPunct="1">
              <a:spcBef>
                <a:spcPct val="50000"/>
              </a:spcBef>
              <a:buFontTx/>
              <a:buChar char="•"/>
            </a:pPr>
            <a:r>
              <a:rPr lang="en-US" altLang="ko-KR" sz="900" b="1" dirty="0"/>
              <a:t>Farm Facilities</a:t>
            </a:r>
            <a:endParaRPr lang="ko-KR" altLang="en-US" sz="900" b="1" dirty="0"/>
          </a:p>
          <a:p>
            <a:pPr eaLnBrk="1" hangingPunct="1">
              <a:spcBef>
                <a:spcPct val="50000"/>
              </a:spcBef>
              <a:buFontTx/>
              <a:buChar char="•"/>
            </a:pPr>
            <a:r>
              <a:rPr lang="en-US" altLang="ko-KR" sz="900" b="1" dirty="0"/>
              <a:t>Labor</a:t>
            </a:r>
            <a:endParaRPr lang="ko-KR" altLang="en-US" sz="900" b="1" dirty="0"/>
          </a:p>
          <a:p>
            <a:pPr eaLnBrk="1" hangingPunct="1">
              <a:spcBef>
                <a:spcPct val="50000"/>
              </a:spcBef>
              <a:buFontTx/>
              <a:buChar char="•"/>
            </a:pPr>
            <a:r>
              <a:rPr lang="en-US" altLang="ko-KR" sz="900" b="1" dirty="0"/>
              <a:t>Lanc,</a:t>
            </a:r>
            <a:r>
              <a:rPr lang="ko-KR" altLang="en-US" sz="900" b="1" dirty="0"/>
              <a:t> </a:t>
            </a:r>
            <a:r>
              <a:rPr lang="en-US" altLang="ko-KR" sz="900" b="1" dirty="0"/>
              <a:t>Etc.</a:t>
            </a:r>
            <a:endParaRPr lang="ko-KR" altLang="en-US" sz="900" b="1" dirty="0"/>
          </a:p>
        </p:txBody>
      </p:sp>
      <p:sp>
        <p:nvSpPr>
          <p:cNvPr id="80" name="Text Box 41">
            <a:extLst>
              <a:ext uri="{FF2B5EF4-FFF2-40B4-BE49-F238E27FC236}">
                <a16:creationId xmlns:a16="http://schemas.microsoft.com/office/drawing/2014/main" id="{4F4F653C-FFC1-A86A-9184-225A99858E65}"/>
              </a:ext>
            </a:extLst>
          </p:cNvPr>
          <p:cNvSpPr txBox="1">
            <a:spLocks noChangeArrowheads="1"/>
          </p:cNvSpPr>
          <p:nvPr/>
        </p:nvSpPr>
        <p:spPr bwMode="auto">
          <a:xfrm>
            <a:off x="3235326" y="2987676"/>
            <a:ext cx="163671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900" b="1" dirty="0"/>
              <a:t>Technology Development by Input Manufacturers</a:t>
            </a:r>
            <a:br>
              <a:rPr lang="en-US" sz="900" dirty="0"/>
            </a:br>
            <a:r>
              <a:rPr lang="en-US" sz="900" b="1" dirty="0"/>
              <a:t>Technology Transfer</a:t>
            </a:r>
            <a:endParaRPr lang="ko-KR" altLang="en-US" sz="900" dirty="0"/>
          </a:p>
        </p:txBody>
      </p:sp>
      <p:sp>
        <p:nvSpPr>
          <p:cNvPr id="81" name="Text Box 42">
            <a:extLst>
              <a:ext uri="{FF2B5EF4-FFF2-40B4-BE49-F238E27FC236}">
                <a16:creationId xmlns:a16="http://schemas.microsoft.com/office/drawing/2014/main" id="{699EFFB2-165E-3A0C-B9A9-705FCCD319A6}"/>
              </a:ext>
            </a:extLst>
          </p:cNvPr>
          <p:cNvSpPr txBox="1">
            <a:spLocks noChangeArrowheads="1"/>
          </p:cNvSpPr>
          <p:nvPr/>
        </p:nvSpPr>
        <p:spPr bwMode="auto">
          <a:xfrm>
            <a:off x="4655692" y="3038664"/>
            <a:ext cx="17097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700" b="1" dirty="0"/>
              <a:t>Production Technology Research  by Institutions like the Rural Development Administration (RDA)</a:t>
            </a:r>
            <a:br>
              <a:rPr lang="en-US" sz="700" dirty="0"/>
            </a:br>
            <a:r>
              <a:rPr lang="en-US" sz="700" b="1" dirty="0"/>
              <a:t>Technology Transfer</a:t>
            </a:r>
            <a:endParaRPr lang="ko-KR" altLang="en-US" sz="700" dirty="0"/>
          </a:p>
        </p:txBody>
      </p:sp>
      <p:sp>
        <p:nvSpPr>
          <p:cNvPr id="82" name="Text Box 44">
            <a:extLst>
              <a:ext uri="{FF2B5EF4-FFF2-40B4-BE49-F238E27FC236}">
                <a16:creationId xmlns:a16="http://schemas.microsoft.com/office/drawing/2014/main" id="{39B3F4D4-082F-DA5D-B725-5ECD2BE275EA}"/>
              </a:ext>
            </a:extLst>
          </p:cNvPr>
          <p:cNvSpPr txBox="1">
            <a:spLocks noChangeArrowheads="1"/>
          </p:cNvSpPr>
          <p:nvPr/>
        </p:nvSpPr>
        <p:spPr bwMode="auto">
          <a:xfrm>
            <a:off x="6253168" y="3004113"/>
            <a:ext cx="143198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700" b="1" dirty="0"/>
              <a:t>Development of Agricultural Product Grading and Packaging Technology</a:t>
            </a:r>
          </a:p>
          <a:p>
            <a:pPr eaLnBrk="1" hangingPunct="1">
              <a:spcBef>
                <a:spcPct val="50000"/>
              </a:spcBef>
              <a:buFontTx/>
              <a:buChar char="•"/>
            </a:pPr>
            <a:r>
              <a:rPr lang="en-US" sz="700" b="1" dirty="0"/>
              <a:t>Technology Transfer</a:t>
            </a:r>
            <a:endParaRPr lang="ko-KR" altLang="en-US" sz="700" dirty="0"/>
          </a:p>
        </p:txBody>
      </p:sp>
      <p:sp>
        <p:nvSpPr>
          <p:cNvPr id="83" name="Text Box 45">
            <a:extLst>
              <a:ext uri="{FF2B5EF4-FFF2-40B4-BE49-F238E27FC236}">
                <a16:creationId xmlns:a16="http://schemas.microsoft.com/office/drawing/2014/main" id="{DEFFADB5-0594-1EC4-0E68-242908ABA268}"/>
              </a:ext>
            </a:extLst>
          </p:cNvPr>
          <p:cNvSpPr txBox="1">
            <a:spLocks noChangeArrowheads="1"/>
          </p:cNvSpPr>
          <p:nvPr/>
        </p:nvSpPr>
        <p:spPr bwMode="auto">
          <a:xfrm>
            <a:off x="7570802" y="2986026"/>
            <a:ext cx="14974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800" b="1" dirty="0"/>
              <a:t>Development of Freshness Management Technology for Distribution and Storage</a:t>
            </a:r>
            <a:endParaRPr lang="ko-KR" altLang="en-US" sz="800" b="1" dirty="0"/>
          </a:p>
        </p:txBody>
      </p:sp>
      <p:sp>
        <p:nvSpPr>
          <p:cNvPr id="84" name="Rectangle 46">
            <a:extLst>
              <a:ext uri="{FF2B5EF4-FFF2-40B4-BE49-F238E27FC236}">
                <a16:creationId xmlns:a16="http://schemas.microsoft.com/office/drawing/2014/main" id="{12EDFF82-7728-40EB-82E6-6D39AE0664BF}"/>
              </a:ext>
            </a:extLst>
          </p:cNvPr>
          <p:cNvSpPr>
            <a:spLocks noGrp="1" noChangeArrowheads="1"/>
          </p:cNvSpPr>
          <p:nvPr>
            <p:ph type="title"/>
          </p:nvPr>
        </p:nvSpPr>
        <p:spPr>
          <a:xfrm>
            <a:off x="1123316" y="393068"/>
            <a:ext cx="9840596" cy="705272"/>
          </a:xfrm>
        </p:spPr>
        <p:txBody>
          <a:bodyPr>
            <a:noAutofit/>
          </a:bodyPr>
          <a:lstStyle/>
          <a:p>
            <a:pPr algn="ctr"/>
            <a:r>
              <a:rPr lang="en-US" sz="2400" b="1" dirty="0">
                <a:effectLst>
                  <a:outerShdw blurRad="38100" dist="38100" dir="2700000" algn="tl">
                    <a:srgbClr val="000000">
                      <a:alpha val="43137"/>
                    </a:srgbClr>
                  </a:outerShdw>
                </a:effectLst>
              </a:rPr>
              <a:t>"Strawberry Cultivation Value Chain (As-Is)"</a:t>
            </a:r>
            <a:br>
              <a:rPr lang="en-US" altLang="ko-KR" sz="2400" b="1" dirty="0">
                <a:effectLst>
                  <a:outerShdw blurRad="38100" dist="38100" dir="2700000" algn="tl">
                    <a:srgbClr val="000000">
                      <a:alpha val="43137"/>
                    </a:srgbClr>
                  </a:outerShdw>
                </a:effectLst>
              </a:rPr>
            </a:br>
            <a:endParaRPr lang="ko-KR" altLang="en-US" sz="2400" b="1" dirty="0"/>
          </a:p>
        </p:txBody>
      </p:sp>
      <p:sp>
        <p:nvSpPr>
          <p:cNvPr id="85" name="Text Box 47">
            <a:extLst>
              <a:ext uri="{FF2B5EF4-FFF2-40B4-BE49-F238E27FC236}">
                <a16:creationId xmlns:a16="http://schemas.microsoft.com/office/drawing/2014/main" id="{56BF3495-AF55-C8C1-1091-54CEC91844DB}"/>
              </a:ext>
            </a:extLst>
          </p:cNvPr>
          <p:cNvSpPr txBox="1">
            <a:spLocks noChangeArrowheads="1"/>
          </p:cNvSpPr>
          <p:nvPr/>
        </p:nvSpPr>
        <p:spPr bwMode="auto">
          <a:xfrm>
            <a:off x="3394075" y="2112839"/>
            <a:ext cx="4537075" cy="49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1050" b="1" dirty="0">
                <a:latin typeface="+mn-lt"/>
              </a:rPr>
              <a:t>Most agricultural producers are small-scale and marginal.</a:t>
            </a:r>
          </a:p>
          <a:p>
            <a:pPr eaLnBrk="1" hangingPunct="1">
              <a:spcBef>
                <a:spcPct val="50000"/>
              </a:spcBef>
              <a:buFontTx/>
              <a:buChar char="•"/>
            </a:pPr>
            <a:r>
              <a:rPr lang="en-US" sz="1050" b="1" dirty="0">
                <a:latin typeface="+mn-lt"/>
              </a:rPr>
              <a:t>It is difficult to attract talent with planning and strategic capabilities.</a:t>
            </a:r>
            <a:endParaRPr lang="ko-KR" altLang="en-US" sz="1050" dirty="0">
              <a:latin typeface="+mn-lt"/>
            </a:endParaRPr>
          </a:p>
        </p:txBody>
      </p:sp>
      <p:sp>
        <p:nvSpPr>
          <p:cNvPr id="86" name="Text Box 48">
            <a:extLst>
              <a:ext uri="{FF2B5EF4-FFF2-40B4-BE49-F238E27FC236}">
                <a16:creationId xmlns:a16="http://schemas.microsoft.com/office/drawing/2014/main" id="{2F31E417-02EB-C58D-DFE2-EC6491834706}"/>
              </a:ext>
            </a:extLst>
          </p:cNvPr>
          <p:cNvSpPr txBox="1">
            <a:spLocks noChangeArrowheads="1"/>
          </p:cNvSpPr>
          <p:nvPr/>
        </p:nvSpPr>
        <p:spPr bwMode="auto">
          <a:xfrm>
            <a:off x="3242679" y="3515689"/>
            <a:ext cx="15252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171450" indent="-171450">
              <a:buFont typeface="Arial" panose="020B0604020202020204" pitchFamily="34" charset="0"/>
              <a:buChar char="•"/>
            </a:pPr>
            <a:r>
              <a:rPr lang="en-US" sz="700" b="1" dirty="0"/>
              <a:t>Procurement and Government Support through the National Agricultural Cooperative Federation (</a:t>
            </a:r>
            <a:r>
              <a:rPr lang="en-US" sz="700" b="1" dirty="0" err="1"/>
              <a:t>NongHyup</a:t>
            </a:r>
            <a:r>
              <a:rPr lang="en-US" sz="700" b="1" dirty="0"/>
              <a:t>)</a:t>
            </a:r>
          </a:p>
          <a:p>
            <a:pPr marL="171450" indent="-171450">
              <a:buFont typeface="Arial" panose="020B0604020202020204" pitchFamily="34" charset="0"/>
              <a:buChar char="•"/>
            </a:pPr>
            <a:r>
              <a:rPr lang="en-US" sz="700" b="1" dirty="0"/>
              <a:t>Self-employment Model</a:t>
            </a:r>
            <a:endParaRPr lang="en-US" sz="700" dirty="0"/>
          </a:p>
        </p:txBody>
      </p:sp>
      <p:sp>
        <p:nvSpPr>
          <p:cNvPr id="87" name="Text Box 51">
            <a:extLst>
              <a:ext uri="{FF2B5EF4-FFF2-40B4-BE49-F238E27FC236}">
                <a16:creationId xmlns:a16="http://schemas.microsoft.com/office/drawing/2014/main" id="{4DAB50F1-5C7F-95B3-6BCE-BE42006AF66B}"/>
              </a:ext>
            </a:extLst>
          </p:cNvPr>
          <p:cNvSpPr txBox="1">
            <a:spLocks noChangeArrowheads="1"/>
          </p:cNvSpPr>
          <p:nvPr/>
        </p:nvSpPr>
        <p:spPr bwMode="auto">
          <a:xfrm>
            <a:off x="6248312" y="3503545"/>
            <a:ext cx="153430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800" b="1" dirty="0"/>
              <a:t>Procurement from Packaging Container Manufacturers</a:t>
            </a:r>
          </a:p>
          <a:p>
            <a:pPr eaLnBrk="1" hangingPunct="1">
              <a:spcBef>
                <a:spcPct val="50000"/>
              </a:spcBef>
              <a:buFontTx/>
              <a:buChar char="•"/>
            </a:pPr>
            <a:r>
              <a:rPr lang="en-US" sz="800" b="1" dirty="0"/>
              <a:t>Lack of Professional Design</a:t>
            </a:r>
            <a:endParaRPr lang="ko-KR" altLang="en-US" sz="800" dirty="0"/>
          </a:p>
        </p:txBody>
      </p:sp>
      <p:sp>
        <p:nvSpPr>
          <p:cNvPr id="89" name="Text Box 54">
            <a:extLst>
              <a:ext uri="{FF2B5EF4-FFF2-40B4-BE49-F238E27FC236}">
                <a16:creationId xmlns:a16="http://schemas.microsoft.com/office/drawing/2014/main" id="{670479A8-AD7F-3C30-3F39-CA4146E9B4A4}"/>
              </a:ext>
            </a:extLst>
          </p:cNvPr>
          <p:cNvSpPr txBox="1">
            <a:spLocks noChangeArrowheads="1"/>
          </p:cNvSpPr>
          <p:nvPr/>
        </p:nvSpPr>
        <p:spPr bwMode="auto">
          <a:xfrm>
            <a:off x="4785495" y="3582989"/>
            <a:ext cx="12239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900" b="1" dirty="0"/>
              <a:t>Import of seeds and seedlings from Japan</a:t>
            </a:r>
            <a:endParaRPr lang="ko-KR" altLang="en-US" sz="900" b="1" dirty="0"/>
          </a:p>
        </p:txBody>
      </p:sp>
      <p:sp>
        <p:nvSpPr>
          <p:cNvPr id="3" name="TextBox 2">
            <a:extLst>
              <a:ext uri="{FF2B5EF4-FFF2-40B4-BE49-F238E27FC236}">
                <a16:creationId xmlns:a16="http://schemas.microsoft.com/office/drawing/2014/main" id="{BE5B8CB4-CDBB-19CB-4A13-1EB0903ECC37}"/>
              </a:ext>
            </a:extLst>
          </p:cNvPr>
          <p:cNvSpPr txBox="1"/>
          <p:nvPr/>
        </p:nvSpPr>
        <p:spPr>
          <a:xfrm>
            <a:off x="781064" y="557807"/>
            <a:ext cx="6097384" cy="369332"/>
          </a:xfrm>
          <a:prstGeom prst="rect">
            <a:avLst/>
          </a:prstGeom>
          <a:noFill/>
        </p:spPr>
        <p:txBody>
          <a:bodyPr wrap="square">
            <a:spAutoFit/>
          </a:bodyPr>
          <a:lstStyle/>
          <a:p>
            <a:r>
              <a:rPr lang="en-US" altLang="ko-KR" sz="1800" b="1" dirty="0">
                <a:solidFill>
                  <a:srgbClr val="FF0000"/>
                </a:solidFill>
              </a:rPr>
              <a:t>X</a:t>
            </a:r>
            <a:endParaRPr lang="ko-KR" altLang="en-US" sz="1800" b="1" dirty="0">
              <a:solidFill>
                <a:srgbClr val="FF0000"/>
              </a:solidFill>
            </a:endParaRPr>
          </a:p>
        </p:txBody>
      </p:sp>
    </p:spTree>
    <p:extLst>
      <p:ext uri="{BB962C8B-B14F-4D97-AF65-F5344CB8AC3E}">
        <p14:creationId xmlns:p14="http://schemas.microsoft.com/office/powerpoint/2010/main" val="8824163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F13D93F0-9EAE-448B-9736-80C9A8D3A389}"/>
              </a:ext>
            </a:extLst>
          </p:cNvPr>
          <p:cNvSpPr>
            <a:spLocks noChangeArrowheads="1"/>
          </p:cNvSpPr>
          <p:nvPr/>
        </p:nvSpPr>
        <p:spPr bwMode="auto">
          <a:xfrm>
            <a:off x="4172368" y="1167373"/>
            <a:ext cx="6701372" cy="3851156"/>
          </a:xfrm>
          <a:prstGeom prst="homePlate">
            <a:avLst>
              <a:gd name="adj" fmla="val 12562"/>
            </a:avLst>
          </a:prstGeom>
          <a:solidFill>
            <a:srgbClr val="3366FF"/>
          </a:solidFill>
          <a:ln w="12700">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endParaRPr lang="ko-KR" altLang="en-US"/>
          </a:p>
        </p:txBody>
      </p:sp>
      <p:sp>
        <p:nvSpPr>
          <p:cNvPr id="5" name="AutoShape 3">
            <a:extLst>
              <a:ext uri="{FF2B5EF4-FFF2-40B4-BE49-F238E27FC236}">
                <a16:creationId xmlns:a16="http://schemas.microsoft.com/office/drawing/2014/main" id="{48E72C24-DBDD-D14F-9AD0-1322259A81A8}"/>
              </a:ext>
            </a:extLst>
          </p:cNvPr>
          <p:cNvSpPr>
            <a:spLocks noChangeArrowheads="1"/>
          </p:cNvSpPr>
          <p:nvPr/>
        </p:nvSpPr>
        <p:spPr bwMode="auto">
          <a:xfrm>
            <a:off x="3519317" y="1183934"/>
            <a:ext cx="6361848" cy="3851157"/>
          </a:xfrm>
          <a:prstGeom prst="homePlate">
            <a:avLst>
              <a:gd name="adj" fmla="val 10977"/>
            </a:avLst>
          </a:prstGeom>
          <a:solidFill>
            <a:schemeClr val="bg1"/>
          </a:solidFill>
          <a:ln w="12700">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endParaRPr lang="ko-KR" altLang="en-US"/>
          </a:p>
        </p:txBody>
      </p:sp>
      <p:sp>
        <p:nvSpPr>
          <p:cNvPr id="6" name="Line 4">
            <a:extLst>
              <a:ext uri="{FF2B5EF4-FFF2-40B4-BE49-F238E27FC236}">
                <a16:creationId xmlns:a16="http://schemas.microsoft.com/office/drawing/2014/main" id="{94C72B95-BE5E-2487-2B45-2184DA721ECB}"/>
              </a:ext>
            </a:extLst>
          </p:cNvPr>
          <p:cNvSpPr>
            <a:spLocks noChangeShapeType="1"/>
          </p:cNvSpPr>
          <p:nvPr/>
        </p:nvSpPr>
        <p:spPr bwMode="auto">
          <a:xfrm flipV="1">
            <a:off x="3500855" y="3593019"/>
            <a:ext cx="6199945" cy="139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7" name="Line 6">
            <a:extLst>
              <a:ext uri="{FF2B5EF4-FFF2-40B4-BE49-F238E27FC236}">
                <a16:creationId xmlns:a16="http://schemas.microsoft.com/office/drawing/2014/main" id="{9BEF652A-89B7-CB3D-008A-DD9D34A89126}"/>
              </a:ext>
            </a:extLst>
          </p:cNvPr>
          <p:cNvSpPr>
            <a:spLocks noChangeShapeType="1"/>
          </p:cNvSpPr>
          <p:nvPr/>
        </p:nvSpPr>
        <p:spPr bwMode="auto">
          <a:xfrm flipV="1">
            <a:off x="3500855" y="1661538"/>
            <a:ext cx="5940325" cy="69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8" name="Line 7">
            <a:extLst>
              <a:ext uri="{FF2B5EF4-FFF2-40B4-BE49-F238E27FC236}">
                <a16:creationId xmlns:a16="http://schemas.microsoft.com/office/drawing/2014/main" id="{8F2276BE-A486-F49A-90FA-379A8F231EB5}"/>
              </a:ext>
            </a:extLst>
          </p:cNvPr>
          <p:cNvSpPr>
            <a:spLocks noChangeShapeType="1"/>
          </p:cNvSpPr>
          <p:nvPr/>
        </p:nvSpPr>
        <p:spPr bwMode="auto">
          <a:xfrm flipV="1">
            <a:off x="3519317" y="2712789"/>
            <a:ext cx="6236665" cy="1260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9" name="Line 8">
            <a:extLst>
              <a:ext uri="{FF2B5EF4-FFF2-40B4-BE49-F238E27FC236}">
                <a16:creationId xmlns:a16="http://schemas.microsoft.com/office/drawing/2014/main" id="{CE5AA063-AACD-68A7-6285-FA3CBF9C3D7C}"/>
              </a:ext>
            </a:extLst>
          </p:cNvPr>
          <p:cNvSpPr>
            <a:spLocks noChangeShapeType="1"/>
          </p:cNvSpPr>
          <p:nvPr/>
        </p:nvSpPr>
        <p:spPr bwMode="auto">
          <a:xfrm rot="21540000" flipV="1">
            <a:off x="5277645" y="3600086"/>
            <a:ext cx="380965" cy="143758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10" name="Line 9">
            <a:extLst>
              <a:ext uri="{FF2B5EF4-FFF2-40B4-BE49-F238E27FC236}">
                <a16:creationId xmlns:a16="http://schemas.microsoft.com/office/drawing/2014/main" id="{45058DD1-0260-604B-0C11-B8E7E12C5665}"/>
              </a:ext>
            </a:extLst>
          </p:cNvPr>
          <p:cNvSpPr>
            <a:spLocks noChangeShapeType="1"/>
          </p:cNvSpPr>
          <p:nvPr/>
        </p:nvSpPr>
        <p:spPr bwMode="auto">
          <a:xfrm rot="21540000" flipV="1">
            <a:off x="4406008" y="3609373"/>
            <a:ext cx="367532" cy="14195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11" name="Line 10">
            <a:extLst>
              <a:ext uri="{FF2B5EF4-FFF2-40B4-BE49-F238E27FC236}">
                <a16:creationId xmlns:a16="http://schemas.microsoft.com/office/drawing/2014/main" id="{3D00C60D-814F-FF4D-5CD2-3346F58163F5}"/>
              </a:ext>
            </a:extLst>
          </p:cNvPr>
          <p:cNvSpPr>
            <a:spLocks noChangeShapeType="1"/>
          </p:cNvSpPr>
          <p:nvPr/>
        </p:nvSpPr>
        <p:spPr bwMode="auto">
          <a:xfrm rot="21540000" flipV="1">
            <a:off x="6154488" y="3603240"/>
            <a:ext cx="341192" cy="143477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12" name="AutoShape 11">
            <a:extLst>
              <a:ext uri="{FF2B5EF4-FFF2-40B4-BE49-F238E27FC236}">
                <a16:creationId xmlns:a16="http://schemas.microsoft.com/office/drawing/2014/main" id="{134F3672-DBF6-E085-47E7-91FC89589497}"/>
              </a:ext>
            </a:extLst>
          </p:cNvPr>
          <p:cNvSpPr>
            <a:spLocks/>
          </p:cNvSpPr>
          <p:nvPr/>
        </p:nvSpPr>
        <p:spPr bwMode="auto">
          <a:xfrm>
            <a:off x="2257610" y="1407898"/>
            <a:ext cx="144462" cy="1800225"/>
          </a:xfrm>
          <a:prstGeom prst="leftBrace">
            <a:avLst>
              <a:gd name="adj1" fmla="val 10384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endParaRPr lang="ko-KR" altLang="en-US"/>
          </a:p>
        </p:txBody>
      </p:sp>
      <p:sp>
        <p:nvSpPr>
          <p:cNvPr id="13" name="AutoShape 12">
            <a:extLst>
              <a:ext uri="{FF2B5EF4-FFF2-40B4-BE49-F238E27FC236}">
                <a16:creationId xmlns:a16="http://schemas.microsoft.com/office/drawing/2014/main" id="{9E4D121E-4519-C8C2-233A-E5938D85970D}"/>
              </a:ext>
            </a:extLst>
          </p:cNvPr>
          <p:cNvSpPr>
            <a:spLocks/>
          </p:cNvSpPr>
          <p:nvPr/>
        </p:nvSpPr>
        <p:spPr bwMode="auto">
          <a:xfrm rot="16200000">
            <a:off x="6446266" y="2209980"/>
            <a:ext cx="79305" cy="5757558"/>
          </a:xfrm>
          <a:prstGeom prst="leftBrace">
            <a:avLst>
              <a:gd name="adj1" fmla="val 196505"/>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endParaRPr lang="ko-KR" altLang="en-US"/>
          </a:p>
        </p:txBody>
      </p:sp>
      <p:sp>
        <p:nvSpPr>
          <p:cNvPr id="14" name="Text Box 13">
            <a:extLst>
              <a:ext uri="{FF2B5EF4-FFF2-40B4-BE49-F238E27FC236}">
                <a16:creationId xmlns:a16="http://schemas.microsoft.com/office/drawing/2014/main" id="{CACDE7CC-3637-F959-CFB5-04DE797ABBDF}"/>
              </a:ext>
            </a:extLst>
          </p:cNvPr>
          <p:cNvSpPr txBox="1">
            <a:spLocks noChangeArrowheads="1"/>
          </p:cNvSpPr>
          <p:nvPr/>
        </p:nvSpPr>
        <p:spPr bwMode="auto">
          <a:xfrm>
            <a:off x="5758199" y="5176325"/>
            <a:ext cx="14398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spcBef>
                <a:spcPct val="50000"/>
              </a:spcBef>
            </a:pPr>
            <a:r>
              <a:rPr lang="en-US" sz="1200" b="1" dirty="0">
                <a:effectLst>
                  <a:outerShdw blurRad="38100" dist="38100" dir="2700000" algn="tl">
                    <a:srgbClr val="000000">
                      <a:alpha val="43137"/>
                    </a:srgbClr>
                  </a:outerShdw>
                </a:effectLst>
              </a:rPr>
              <a:t>Primary activities</a:t>
            </a:r>
            <a:endParaRPr lang="ko-KR" altLang="en-US" sz="1200" b="1" dirty="0">
              <a:effectLst>
                <a:outerShdw blurRad="38100" dist="38100" dir="2700000" algn="tl">
                  <a:srgbClr val="000000">
                    <a:alpha val="43137"/>
                  </a:srgbClr>
                </a:outerShdw>
              </a:effectLst>
            </a:endParaRPr>
          </a:p>
        </p:txBody>
      </p:sp>
      <p:sp>
        <p:nvSpPr>
          <p:cNvPr id="15" name="Text Box 14">
            <a:extLst>
              <a:ext uri="{FF2B5EF4-FFF2-40B4-BE49-F238E27FC236}">
                <a16:creationId xmlns:a16="http://schemas.microsoft.com/office/drawing/2014/main" id="{90377923-01DA-EE62-7F1C-4D82EAC8B7A6}"/>
              </a:ext>
            </a:extLst>
          </p:cNvPr>
          <p:cNvSpPr txBox="1">
            <a:spLocks noChangeArrowheads="1"/>
          </p:cNvSpPr>
          <p:nvPr/>
        </p:nvSpPr>
        <p:spPr bwMode="auto">
          <a:xfrm>
            <a:off x="1931462" y="1621687"/>
            <a:ext cx="369332"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spcBef>
                <a:spcPct val="50000"/>
              </a:spcBef>
            </a:pPr>
            <a:r>
              <a:rPr lang="en-US" altLang="ko-KR" sz="1200" b="1" dirty="0"/>
              <a:t>Support Sector</a:t>
            </a:r>
            <a:endParaRPr lang="ko-KR" altLang="en-US" sz="1200" b="1" dirty="0"/>
          </a:p>
        </p:txBody>
      </p:sp>
      <p:sp>
        <p:nvSpPr>
          <p:cNvPr id="16" name="Line 15">
            <a:extLst>
              <a:ext uri="{FF2B5EF4-FFF2-40B4-BE49-F238E27FC236}">
                <a16:creationId xmlns:a16="http://schemas.microsoft.com/office/drawing/2014/main" id="{0D4CC95C-07F8-BAFB-3D76-265F2426ECA6}"/>
              </a:ext>
            </a:extLst>
          </p:cNvPr>
          <p:cNvSpPr>
            <a:spLocks noChangeShapeType="1"/>
          </p:cNvSpPr>
          <p:nvPr/>
        </p:nvSpPr>
        <p:spPr bwMode="auto">
          <a:xfrm flipH="1" flipV="1">
            <a:off x="4568486" y="2001355"/>
            <a:ext cx="1568" cy="1598070"/>
          </a:xfrm>
          <a:prstGeom prst="line">
            <a:avLst/>
          </a:prstGeom>
          <a:noFill/>
          <a:ln w="9525">
            <a:solidFill>
              <a:srgbClr val="3366FF"/>
            </a:solidFill>
            <a:prstDash val="dash"/>
            <a:round/>
            <a:headEnd/>
            <a:tailEnd/>
          </a:ln>
          <a:extLst>
            <a:ext uri="{909E8E84-426E-40DD-AFC4-6F175D3DCCD1}">
              <a14:hiddenFill xmlns:a14="http://schemas.microsoft.com/office/drawing/2010/main">
                <a:noFill/>
              </a14:hiddenFill>
            </a:ext>
          </a:extLst>
        </p:spPr>
        <p:txBody>
          <a:bodyPr/>
          <a:lstStyle/>
          <a:p>
            <a:endParaRPr lang="ko-KR" altLang="en-US" dirty="0"/>
          </a:p>
        </p:txBody>
      </p:sp>
      <p:sp>
        <p:nvSpPr>
          <p:cNvPr id="17" name="Line 16">
            <a:extLst>
              <a:ext uri="{FF2B5EF4-FFF2-40B4-BE49-F238E27FC236}">
                <a16:creationId xmlns:a16="http://schemas.microsoft.com/office/drawing/2014/main" id="{8468056B-6BE0-4C3F-AB33-C955F31C6BD1}"/>
              </a:ext>
            </a:extLst>
          </p:cNvPr>
          <p:cNvSpPr>
            <a:spLocks noChangeShapeType="1"/>
          </p:cNvSpPr>
          <p:nvPr/>
        </p:nvSpPr>
        <p:spPr bwMode="auto">
          <a:xfrm flipV="1">
            <a:off x="5514292" y="1986884"/>
            <a:ext cx="11111" cy="1606127"/>
          </a:xfrm>
          <a:prstGeom prst="line">
            <a:avLst/>
          </a:prstGeom>
          <a:noFill/>
          <a:ln w="9525">
            <a:solidFill>
              <a:srgbClr val="3366FF"/>
            </a:solidFill>
            <a:prstDash val="dash"/>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18" name="Line 17">
            <a:extLst>
              <a:ext uri="{FF2B5EF4-FFF2-40B4-BE49-F238E27FC236}">
                <a16:creationId xmlns:a16="http://schemas.microsoft.com/office/drawing/2014/main" id="{6E4F86A8-4558-AE28-1BB2-94FF1558EEAC}"/>
              </a:ext>
            </a:extLst>
          </p:cNvPr>
          <p:cNvSpPr>
            <a:spLocks noChangeShapeType="1"/>
          </p:cNvSpPr>
          <p:nvPr/>
        </p:nvSpPr>
        <p:spPr bwMode="auto">
          <a:xfrm flipV="1">
            <a:off x="7768753" y="1979350"/>
            <a:ext cx="25584" cy="1627609"/>
          </a:xfrm>
          <a:prstGeom prst="line">
            <a:avLst/>
          </a:prstGeom>
          <a:noFill/>
          <a:ln w="9525">
            <a:solidFill>
              <a:srgbClr val="3366FF"/>
            </a:solidFill>
            <a:prstDash val="dash"/>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19" name="Line 18">
            <a:extLst>
              <a:ext uri="{FF2B5EF4-FFF2-40B4-BE49-F238E27FC236}">
                <a16:creationId xmlns:a16="http://schemas.microsoft.com/office/drawing/2014/main" id="{31D8086F-D224-FC07-4C07-73493E42E702}"/>
              </a:ext>
            </a:extLst>
          </p:cNvPr>
          <p:cNvSpPr>
            <a:spLocks noChangeShapeType="1"/>
          </p:cNvSpPr>
          <p:nvPr/>
        </p:nvSpPr>
        <p:spPr bwMode="auto">
          <a:xfrm>
            <a:off x="1774825" y="1059877"/>
            <a:ext cx="86423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21" name="Rectangle 20">
            <a:extLst>
              <a:ext uri="{FF2B5EF4-FFF2-40B4-BE49-F238E27FC236}">
                <a16:creationId xmlns:a16="http://schemas.microsoft.com/office/drawing/2014/main" id="{CFA80951-F1E3-A80B-75B2-F00CA5187D51}"/>
              </a:ext>
            </a:extLst>
          </p:cNvPr>
          <p:cNvSpPr>
            <a:spLocks noChangeArrowheads="1"/>
          </p:cNvSpPr>
          <p:nvPr/>
        </p:nvSpPr>
        <p:spPr bwMode="auto">
          <a:xfrm>
            <a:off x="3547710" y="3635538"/>
            <a:ext cx="1075803" cy="216699"/>
          </a:xfrm>
          <a:prstGeom prst="rect">
            <a:avLst/>
          </a:prstGeom>
          <a:solidFill>
            <a:srgbClr val="3366FF"/>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sz="1000" b="1" dirty="0">
                <a:solidFill>
                  <a:schemeClr val="bg1"/>
                </a:solidFill>
                <a:effectLst>
                  <a:outerShdw blurRad="38100" dist="38100" dir="2700000" algn="tl">
                    <a:srgbClr val="000000">
                      <a:alpha val="43137"/>
                    </a:srgbClr>
                  </a:outerShdw>
                </a:effectLst>
              </a:rPr>
              <a:t>Inputs</a:t>
            </a:r>
            <a:endParaRPr lang="ko-KR" altLang="en-US" sz="1000" b="1" dirty="0">
              <a:solidFill>
                <a:schemeClr val="bg1"/>
              </a:solidFill>
              <a:effectLst>
                <a:outerShdw blurRad="38100" dist="38100" dir="2700000" algn="tl">
                  <a:srgbClr val="000000">
                    <a:alpha val="43137"/>
                  </a:srgbClr>
                </a:outerShdw>
              </a:effectLst>
            </a:endParaRPr>
          </a:p>
        </p:txBody>
      </p:sp>
      <p:sp>
        <p:nvSpPr>
          <p:cNvPr id="22" name="Rectangle 21">
            <a:extLst>
              <a:ext uri="{FF2B5EF4-FFF2-40B4-BE49-F238E27FC236}">
                <a16:creationId xmlns:a16="http://schemas.microsoft.com/office/drawing/2014/main" id="{6A65FE76-7018-5C1F-B71A-8E79A87C63C5}"/>
              </a:ext>
            </a:extLst>
          </p:cNvPr>
          <p:cNvSpPr>
            <a:spLocks noChangeArrowheads="1"/>
          </p:cNvSpPr>
          <p:nvPr/>
        </p:nvSpPr>
        <p:spPr bwMode="auto">
          <a:xfrm>
            <a:off x="4782411" y="3643475"/>
            <a:ext cx="763966" cy="230125"/>
          </a:xfrm>
          <a:prstGeom prst="rect">
            <a:avLst/>
          </a:prstGeom>
          <a:solidFill>
            <a:srgbClr val="3366FF"/>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sz="1000" b="1" dirty="0">
                <a:solidFill>
                  <a:schemeClr val="bg1"/>
                </a:solidFill>
                <a:effectLst>
                  <a:outerShdw blurRad="38100" dist="38100" dir="2700000" algn="tl">
                    <a:srgbClr val="000000">
                      <a:alpha val="43137"/>
                    </a:srgbClr>
                  </a:outerShdw>
                </a:effectLst>
              </a:rPr>
              <a:t>Production</a:t>
            </a:r>
            <a:endParaRPr lang="ko-KR" altLang="en-US" sz="1000" b="1" dirty="0">
              <a:solidFill>
                <a:schemeClr val="bg1"/>
              </a:solidFill>
              <a:effectLst>
                <a:outerShdw blurRad="38100" dist="38100" dir="2700000" algn="tl">
                  <a:srgbClr val="000000">
                    <a:alpha val="43137"/>
                  </a:srgbClr>
                </a:outerShdw>
              </a:effectLst>
            </a:endParaRPr>
          </a:p>
        </p:txBody>
      </p:sp>
      <p:sp>
        <p:nvSpPr>
          <p:cNvPr id="23" name="Rectangle 22">
            <a:extLst>
              <a:ext uri="{FF2B5EF4-FFF2-40B4-BE49-F238E27FC236}">
                <a16:creationId xmlns:a16="http://schemas.microsoft.com/office/drawing/2014/main" id="{30B1C505-8F55-7C52-D45E-1B8D889554BA}"/>
              </a:ext>
            </a:extLst>
          </p:cNvPr>
          <p:cNvSpPr>
            <a:spLocks noChangeArrowheads="1"/>
          </p:cNvSpPr>
          <p:nvPr/>
        </p:nvSpPr>
        <p:spPr bwMode="auto">
          <a:xfrm>
            <a:off x="5663593" y="3653059"/>
            <a:ext cx="655846" cy="296136"/>
          </a:xfrm>
          <a:prstGeom prst="rect">
            <a:avLst/>
          </a:prstGeom>
          <a:solidFill>
            <a:srgbClr val="3366FF"/>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sz="800" b="1" dirty="0">
                <a:solidFill>
                  <a:schemeClr val="bg1"/>
                </a:solidFill>
                <a:effectLst>
                  <a:outerShdw blurRad="38100" dist="38100" dir="2700000" algn="tl">
                    <a:srgbClr val="000000">
                      <a:alpha val="43137"/>
                    </a:srgbClr>
                  </a:outerShdw>
                </a:effectLst>
              </a:rPr>
              <a:t>Sorting and</a:t>
            </a:r>
          </a:p>
          <a:p>
            <a:pPr algn="ctr" eaLnBrk="1" hangingPunct="1"/>
            <a:r>
              <a:rPr lang="en-US" sz="800" b="1" dirty="0">
                <a:solidFill>
                  <a:schemeClr val="bg1"/>
                </a:solidFill>
                <a:effectLst>
                  <a:outerShdw blurRad="38100" dist="38100" dir="2700000" algn="tl">
                    <a:srgbClr val="000000">
                      <a:alpha val="43137"/>
                    </a:srgbClr>
                  </a:outerShdw>
                </a:effectLst>
              </a:rPr>
              <a:t> Processing</a:t>
            </a:r>
            <a:endParaRPr lang="ko-KR" altLang="en-US" sz="8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A6EAEB6E-FBBF-D8D4-F1E5-6E101344D801}"/>
              </a:ext>
            </a:extLst>
          </p:cNvPr>
          <p:cNvSpPr>
            <a:spLocks noChangeArrowheads="1"/>
          </p:cNvSpPr>
          <p:nvPr/>
        </p:nvSpPr>
        <p:spPr bwMode="auto">
          <a:xfrm>
            <a:off x="7566954" y="3643475"/>
            <a:ext cx="1070464" cy="283701"/>
          </a:xfrm>
          <a:prstGeom prst="rect">
            <a:avLst/>
          </a:prstGeom>
          <a:solidFill>
            <a:srgbClr val="3366FF"/>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sz="1000" b="1" dirty="0">
                <a:solidFill>
                  <a:schemeClr val="bg1"/>
                </a:solidFill>
                <a:effectLst>
                  <a:outerShdw blurRad="38100" dist="38100" dir="2700000" algn="tl">
                    <a:srgbClr val="000000">
                      <a:alpha val="43137"/>
                    </a:srgbClr>
                  </a:outerShdw>
                </a:effectLst>
              </a:rPr>
              <a:t>Shipment and</a:t>
            </a:r>
          </a:p>
          <a:p>
            <a:pPr algn="ctr" eaLnBrk="1" hangingPunct="1"/>
            <a:r>
              <a:rPr lang="en-US" sz="1000" b="1" dirty="0">
                <a:solidFill>
                  <a:schemeClr val="bg1"/>
                </a:solidFill>
                <a:effectLst>
                  <a:outerShdw blurRad="38100" dist="38100" dir="2700000" algn="tl">
                    <a:srgbClr val="000000">
                      <a:alpha val="43137"/>
                    </a:srgbClr>
                  </a:outerShdw>
                </a:effectLst>
              </a:rPr>
              <a:t>distribution</a:t>
            </a:r>
            <a:endParaRPr lang="ko-KR" altLang="en-US" sz="10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E4B9423A-A4A4-42D1-36E7-EE34217B22CD}"/>
              </a:ext>
            </a:extLst>
          </p:cNvPr>
          <p:cNvSpPr>
            <a:spLocks noChangeArrowheads="1"/>
          </p:cNvSpPr>
          <p:nvPr/>
        </p:nvSpPr>
        <p:spPr bwMode="auto">
          <a:xfrm>
            <a:off x="2452428" y="1177756"/>
            <a:ext cx="935038" cy="494402"/>
          </a:xfrm>
          <a:prstGeom prst="rect">
            <a:avLst/>
          </a:prstGeom>
          <a:solidFill>
            <a:srgbClr val="3366FF"/>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altLang="ko-KR" sz="1000" b="1" dirty="0">
                <a:solidFill>
                  <a:schemeClr val="bg1"/>
                </a:solidFill>
              </a:rPr>
              <a:t>Farm </a:t>
            </a:r>
          </a:p>
          <a:p>
            <a:pPr algn="ctr" eaLnBrk="1" hangingPunct="1"/>
            <a:r>
              <a:rPr lang="en-US" altLang="ko-KR" sz="1000" b="1" dirty="0">
                <a:solidFill>
                  <a:schemeClr val="bg1"/>
                </a:solidFill>
              </a:rPr>
              <a:t>Management </a:t>
            </a:r>
          </a:p>
          <a:p>
            <a:pPr algn="ctr" eaLnBrk="1" hangingPunct="1"/>
            <a:r>
              <a:rPr lang="en-US" altLang="ko-KR" sz="1000" b="1" dirty="0">
                <a:solidFill>
                  <a:schemeClr val="bg1"/>
                </a:solidFill>
              </a:rPr>
              <a:t>Plan</a:t>
            </a:r>
            <a:endParaRPr lang="ko-KR" altLang="en-US" sz="1000" b="1" dirty="0">
              <a:solidFill>
                <a:schemeClr val="bg1"/>
              </a:solidFill>
            </a:endParaRPr>
          </a:p>
        </p:txBody>
      </p:sp>
      <p:sp>
        <p:nvSpPr>
          <p:cNvPr id="26" name="Rectangle 25">
            <a:extLst>
              <a:ext uri="{FF2B5EF4-FFF2-40B4-BE49-F238E27FC236}">
                <a16:creationId xmlns:a16="http://schemas.microsoft.com/office/drawing/2014/main" id="{0A0990AB-B562-7A4D-EF16-7BFE41764DEB}"/>
              </a:ext>
            </a:extLst>
          </p:cNvPr>
          <p:cNvSpPr>
            <a:spLocks noChangeArrowheads="1"/>
          </p:cNvSpPr>
          <p:nvPr/>
        </p:nvSpPr>
        <p:spPr bwMode="auto">
          <a:xfrm>
            <a:off x="2452428" y="1705869"/>
            <a:ext cx="935038" cy="294253"/>
          </a:xfrm>
          <a:prstGeom prst="rect">
            <a:avLst/>
          </a:prstGeom>
          <a:solidFill>
            <a:srgbClr val="3366FF"/>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altLang="ko-KR" sz="1000" b="1" dirty="0">
                <a:solidFill>
                  <a:schemeClr val="bg1"/>
                </a:solidFill>
                <a:latin typeface="Arial" panose="020B0604020202020204" pitchFamily="34" charset="0"/>
                <a:cs typeface="Arial" panose="020B0604020202020204" pitchFamily="34" charset="0"/>
              </a:rPr>
              <a:t>HR Training</a:t>
            </a:r>
            <a:endParaRPr lang="ko-KR" altLang="en-US" sz="1000" b="1" dirty="0">
              <a:solidFill>
                <a:schemeClr val="bg1"/>
              </a:solidFill>
              <a:latin typeface="Arial" panose="020B060402020202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C78F6091-C772-1F65-7649-8B5864B035CC}"/>
              </a:ext>
            </a:extLst>
          </p:cNvPr>
          <p:cNvSpPr>
            <a:spLocks noChangeArrowheads="1"/>
          </p:cNvSpPr>
          <p:nvPr/>
        </p:nvSpPr>
        <p:spPr bwMode="auto">
          <a:xfrm>
            <a:off x="2452427" y="2046589"/>
            <a:ext cx="973621" cy="606005"/>
          </a:xfrm>
          <a:prstGeom prst="rect">
            <a:avLst/>
          </a:prstGeom>
          <a:solidFill>
            <a:srgbClr val="3366FF"/>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altLang="ko-KR" sz="1000" b="1" dirty="0">
                <a:solidFill>
                  <a:schemeClr val="bg1"/>
                </a:solidFill>
              </a:rPr>
              <a:t>R&amp;D</a:t>
            </a:r>
          </a:p>
        </p:txBody>
      </p:sp>
      <p:sp>
        <p:nvSpPr>
          <p:cNvPr id="28" name="Rectangle 27">
            <a:extLst>
              <a:ext uri="{FF2B5EF4-FFF2-40B4-BE49-F238E27FC236}">
                <a16:creationId xmlns:a16="http://schemas.microsoft.com/office/drawing/2014/main" id="{76C8C8AF-B9F3-7568-06A8-C645CEDEEC69}"/>
              </a:ext>
            </a:extLst>
          </p:cNvPr>
          <p:cNvSpPr>
            <a:spLocks noChangeArrowheads="1"/>
          </p:cNvSpPr>
          <p:nvPr/>
        </p:nvSpPr>
        <p:spPr bwMode="auto">
          <a:xfrm>
            <a:off x="2478399" y="2761236"/>
            <a:ext cx="935038" cy="692784"/>
          </a:xfrm>
          <a:prstGeom prst="rect">
            <a:avLst/>
          </a:prstGeom>
          <a:solidFill>
            <a:srgbClr val="3366FF"/>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sz="1000" b="1" dirty="0">
                <a:solidFill>
                  <a:schemeClr val="bg1"/>
                </a:solidFill>
                <a:effectLst>
                  <a:outerShdw blurRad="38100" dist="38100" dir="2700000" algn="tl">
                    <a:srgbClr val="000000">
                      <a:alpha val="43137"/>
                    </a:srgbClr>
                  </a:outerShdw>
                </a:effectLst>
              </a:rPr>
              <a:t>Procurement</a:t>
            </a:r>
            <a:endParaRPr lang="ko-KR" altLang="en-US" sz="1000" b="1" dirty="0">
              <a:solidFill>
                <a:schemeClr val="bg1"/>
              </a:solidFill>
              <a:effectLst>
                <a:outerShdw blurRad="38100" dist="38100" dir="2700000" algn="tl">
                  <a:srgbClr val="000000">
                    <a:alpha val="43137"/>
                  </a:srgbClr>
                </a:outerShdw>
              </a:effectLst>
            </a:endParaRPr>
          </a:p>
        </p:txBody>
      </p:sp>
      <p:sp>
        <p:nvSpPr>
          <p:cNvPr id="29" name="Text Box 28">
            <a:extLst>
              <a:ext uri="{FF2B5EF4-FFF2-40B4-BE49-F238E27FC236}">
                <a16:creationId xmlns:a16="http://schemas.microsoft.com/office/drawing/2014/main" id="{E94C2245-28DF-2C48-2C61-9989124FD94C}"/>
              </a:ext>
            </a:extLst>
          </p:cNvPr>
          <p:cNvSpPr txBox="1">
            <a:spLocks noChangeArrowheads="1"/>
          </p:cNvSpPr>
          <p:nvPr/>
        </p:nvSpPr>
        <p:spPr bwMode="auto">
          <a:xfrm>
            <a:off x="9952977" y="2471745"/>
            <a:ext cx="40011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spcBef>
                <a:spcPct val="50000"/>
              </a:spcBef>
            </a:pPr>
            <a:r>
              <a:rPr lang="en-US" altLang="ko-KR" sz="1400" b="1" dirty="0"/>
              <a:t>Margin</a:t>
            </a:r>
          </a:p>
        </p:txBody>
      </p:sp>
      <p:sp>
        <p:nvSpPr>
          <p:cNvPr id="30" name="Text Box 29">
            <a:extLst>
              <a:ext uri="{FF2B5EF4-FFF2-40B4-BE49-F238E27FC236}">
                <a16:creationId xmlns:a16="http://schemas.microsoft.com/office/drawing/2014/main" id="{196460A6-94C3-5DFC-B42B-30E1A2C89B20}"/>
              </a:ext>
            </a:extLst>
          </p:cNvPr>
          <p:cNvSpPr txBox="1">
            <a:spLocks noChangeArrowheads="1"/>
          </p:cNvSpPr>
          <p:nvPr/>
        </p:nvSpPr>
        <p:spPr bwMode="auto">
          <a:xfrm>
            <a:off x="3445293" y="1638706"/>
            <a:ext cx="60273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900" b="1" dirty="0">
                <a:solidFill>
                  <a:srgbClr val="FF0000"/>
                </a:solidFill>
              </a:rPr>
              <a:t>In addition to production technology, strengthening education as a manager and organizational management capabilities following agricultural corporatization.</a:t>
            </a:r>
            <a:endParaRPr lang="ko-KR" altLang="en-US" sz="900" b="1" dirty="0">
              <a:solidFill>
                <a:srgbClr val="FF0000"/>
              </a:solidFill>
            </a:endParaRPr>
          </a:p>
        </p:txBody>
      </p:sp>
      <p:sp>
        <p:nvSpPr>
          <p:cNvPr id="31" name="Text Box 30">
            <a:extLst>
              <a:ext uri="{FF2B5EF4-FFF2-40B4-BE49-F238E27FC236}">
                <a16:creationId xmlns:a16="http://schemas.microsoft.com/office/drawing/2014/main" id="{C78BDAD8-9452-693C-4F56-5D134FBE8601}"/>
              </a:ext>
            </a:extLst>
          </p:cNvPr>
          <p:cNvSpPr txBox="1">
            <a:spLocks noChangeArrowheads="1"/>
          </p:cNvSpPr>
          <p:nvPr/>
        </p:nvSpPr>
        <p:spPr bwMode="auto">
          <a:xfrm>
            <a:off x="4632045" y="3914412"/>
            <a:ext cx="896151"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altLang="ko-KR" sz="900" b="1" dirty="0"/>
              <a:t>Production Capacity</a:t>
            </a:r>
            <a:endParaRPr lang="ko-KR" altLang="en-US" sz="900" b="1" dirty="0"/>
          </a:p>
          <a:p>
            <a:pPr eaLnBrk="1" hangingPunct="1">
              <a:spcBef>
                <a:spcPct val="50000"/>
              </a:spcBef>
              <a:buFontTx/>
              <a:buChar char="•"/>
            </a:pPr>
            <a:r>
              <a:rPr lang="en-US" altLang="ko-KR" sz="900" b="1" dirty="0"/>
              <a:t>Location/ Site</a:t>
            </a:r>
            <a:endParaRPr lang="ko-KR" altLang="en-US" sz="900" b="1" dirty="0"/>
          </a:p>
        </p:txBody>
      </p:sp>
      <p:sp>
        <p:nvSpPr>
          <p:cNvPr id="32" name="Text Box 31">
            <a:extLst>
              <a:ext uri="{FF2B5EF4-FFF2-40B4-BE49-F238E27FC236}">
                <a16:creationId xmlns:a16="http://schemas.microsoft.com/office/drawing/2014/main" id="{5131B686-3B35-8D24-B511-101708C05FD4}"/>
              </a:ext>
            </a:extLst>
          </p:cNvPr>
          <p:cNvSpPr txBox="1">
            <a:spLocks noChangeArrowheads="1"/>
          </p:cNvSpPr>
          <p:nvPr/>
        </p:nvSpPr>
        <p:spPr bwMode="auto">
          <a:xfrm>
            <a:off x="5453224" y="3985547"/>
            <a:ext cx="12239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900" b="1" dirty="0"/>
              <a:t>Quality management</a:t>
            </a:r>
            <a:endParaRPr lang="ko-KR" altLang="en-US" sz="900" b="1" dirty="0"/>
          </a:p>
        </p:txBody>
      </p:sp>
      <p:sp>
        <p:nvSpPr>
          <p:cNvPr id="33" name="Text Box 32">
            <a:extLst>
              <a:ext uri="{FF2B5EF4-FFF2-40B4-BE49-F238E27FC236}">
                <a16:creationId xmlns:a16="http://schemas.microsoft.com/office/drawing/2014/main" id="{55D20EDA-574D-ACD7-B9E5-89CB1B18345A}"/>
              </a:ext>
            </a:extLst>
          </p:cNvPr>
          <p:cNvSpPr txBox="1">
            <a:spLocks noChangeArrowheads="1"/>
          </p:cNvSpPr>
          <p:nvPr/>
        </p:nvSpPr>
        <p:spPr bwMode="auto">
          <a:xfrm>
            <a:off x="7362412" y="3885343"/>
            <a:ext cx="130805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altLang="ko-KR" sz="800" b="1" dirty="0"/>
              <a:t>Price</a:t>
            </a:r>
            <a:endParaRPr lang="ko-KR" altLang="en-US" sz="800" b="1" dirty="0"/>
          </a:p>
          <a:p>
            <a:pPr eaLnBrk="1" hangingPunct="1">
              <a:spcBef>
                <a:spcPct val="50000"/>
              </a:spcBef>
              <a:buFontTx/>
              <a:buChar char="•"/>
            </a:pPr>
            <a:r>
              <a:rPr lang="en-US" altLang="ko-KR" sz="800" b="1" dirty="0"/>
              <a:t>Distribution</a:t>
            </a:r>
            <a:r>
              <a:rPr lang="ko-KR" altLang="en-US" sz="800" b="1" dirty="0"/>
              <a:t> </a:t>
            </a:r>
            <a:r>
              <a:rPr lang="en-US" altLang="ko-KR" sz="800" b="1" dirty="0"/>
              <a:t>Channel</a:t>
            </a:r>
            <a:endParaRPr lang="ko-KR" altLang="en-US" sz="800" b="1" dirty="0"/>
          </a:p>
          <a:p>
            <a:pPr eaLnBrk="1" hangingPunct="1">
              <a:spcBef>
                <a:spcPct val="50000"/>
              </a:spcBef>
              <a:buFontTx/>
              <a:buChar char="•"/>
            </a:pPr>
            <a:r>
              <a:rPr lang="en-US" altLang="ko-KR" sz="800" b="1" dirty="0"/>
              <a:t>Inventory Management</a:t>
            </a:r>
            <a:endParaRPr lang="ko-KR" altLang="en-US" sz="800" b="1" dirty="0"/>
          </a:p>
          <a:p>
            <a:pPr eaLnBrk="1" hangingPunct="1">
              <a:spcBef>
                <a:spcPct val="50000"/>
              </a:spcBef>
              <a:buFontTx/>
              <a:buChar char="•"/>
            </a:pPr>
            <a:r>
              <a:rPr lang="en-US" altLang="ko-KR" sz="800" b="1" dirty="0"/>
              <a:t>Storage Management</a:t>
            </a:r>
            <a:endParaRPr lang="ko-KR" altLang="en-US" sz="800" b="1" dirty="0"/>
          </a:p>
          <a:p>
            <a:pPr eaLnBrk="1" hangingPunct="1">
              <a:spcBef>
                <a:spcPct val="50000"/>
              </a:spcBef>
              <a:buFontTx/>
              <a:buChar char="•"/>
            </a:pPr>
            <a:r>
              <a:rPr lang="en-US" altLang="ko-KR" sz="800" b="1" dirty="0"/>
              <a:t>Transportation Management</a:t>
            </a:r>
            <a:endParaRPr lang="ko-KR" altLang="en-US" sz="800" b="1" dirty="0"/>
          </a:p>
        </p:txBody>
      </p:sp>
      <p:sp>
        <p:nvSpPr>
          <p:cNvPr id="34" name="Text Box 33">
            <a:extLst>
              <a:ext uri="{FF2B5EF4-FFF2-40B4-BE49-F238E27FC236}">
                <a16:creationId xmlns:a16="http://schemas.microsoft.com/office/drawing/2014/main" id="{72480F09-791B-43D1-0FA3-53BFC80E23BD}"/>
              </a:ext>
            </a:extLst>
          </p:cNvPr>
          <p:cNvSpPr txBox="1">
            <a:spLocks noChangeArrowheads="1"/>
          </p:cNvSpPr>
          <p:nvPr/>
        </p:nvSpPr>
        <p:spPr bwMode="auto">
          <a:xfrm>
            <a:off x="3481349" y="3815624"/>
            <a:ext cx="1223963"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altLang="ko-KR" sz="800" b="1" dirty="0"/>
              <a:t>Fertilizer</a:t>
            </a:r>
            <a:endParaRPr lang="ko-KR" altLang="en-US" sz="800" b="1" dirty="0"/>
          </a:p>
          <a:p>
            <a:pPr eaLnBrk="1" hangingPunct="1">
              <a:spcBef>
                <a:spcPct val="50000"/>
              </a:spcBef>
              <a:buFontTx/>
              <a:buChar char="•"/>
            </a:pPr>
            <a:r>
              <a:rPr lang="en-US" altLang="ko-KR" sz="800" b="1" dirty="0"/>
              <a:t>Pesticides</a:t>
            </a:r>
            <a:endParaRPr lang="ko-KR" altLang="en-US" sz="800" b="1" dirty="0"/>
          </a:p>
          <a:p>
            <a:pPr eaLnBrk="1" hangingPunct="1">
              <a:spcBef>
                <a:spcPct val="50000"/>
              </a:spcBef>
              <a:buFontTx/>
              <a:buChar char="•"/>
            </a:pPr>
            <a:r>
              <a:rPr lang="en-US" altLang="ko-KR" sz="800" b="1" dirty="0"/>
              <a:t>Agriculture Machinery</a:t>
            </a:r>
            <a:endParaRPr lang="ko-KR" altLang="en-US" sz="800" b="1" dirty="0"/>
          </a:p>
          <a:p>
            <a:pPr eaLnBrk="1" hangingPunct="1">
              <a:spcBef>
                <a:spcPct val="50000"/>
              </a:spcBef>
              <a:buFontTx/>
              <a:buChar char="•"/>
            </a:pPr>
            <a:r>
              <a:rPr lang="en-US" altLang="ko-KR" sz="800" b="1" dirty="0"/>
              <a:t>Farm Facilities</a:t>
            </a:r>
            <a:endParaRPr lang="ko-KR" altLang="en-US" sz="800" b="1" dirty="0"/>
          </a:p>
          <a:p>
            <a:pPr eaLnBrk="1" hangingPunct="1">
              <a:spcBef>
                <a:spcPct val="50000"/>
              </a:spcBef>
              <a:buFontTx/>
              <a:buChar char="•"/>
            </a:pPr>
            <a:r>
              <a:rPr lang="en-US" altLang="ko-KR" sz="800" b="1" dirty="0"/>
              <a:t>Labor</a:t>
            </a:r>
            <a:endParaRPr lang="ko-KR" altLang="en-US" sz="800" b="1" dirty="0"/>
          </a:p>
          <a:p>
            <a:pPr eaLnBrk="1" hangingPunct="1">
              <a:spcBef>
                <a:spcPct val="50000"/>
              </a:spcBef>
              <a:buFontTx/>
              <a:buChar char="•"/>
            </a:pPr>
            <a:r>
              <a:rPr lang="en-US" altLang="ko-KR" sz="800" b="1" dirty="0"/>
              <a:t>Land,</a:t>
            </a:r>
            <a:r>
              <a:rPr lang="ko-KR" altLang="en-US" sz="800" b="1" dirty="0"/>
              <a:t> </a:t>
            </a:r>
            <a:r>
              <a:rPr lang="en-US" altLang="ko-KR" sz="800" b="1" dirty="0"/>
              <a:t>etc.</a:t>
            </a:r>
            <a:endParaRPr lang="ko-KR" altLang="en-US" sz="800" b="1" dirty="0"/>
          </a:p>
        </p:txBody>
      </p:sp>
      <p:sp>
        <p:nvSpPr>
          <p:cNvPr id="35" name="Text Box 34">
            <a:extLst>
              <a:ext uri="{FF2B5EF4-FFF2-40B4-BE49-F238E27FC236}">
                <a16:creationId xmlns:a16="http://schemas.microsoft.com/office/drawing/2014/main" id="{DDC0E58C-9F26-1F33-6686-CBE221CB2625}"/>
              </a:ext>
            </a:extLst>
          </p:cNvPr>
          <p:cNvSpPr txBox="1">
            <a:spLocks noChangeArrowheads="1"/>
          </p:cNvSpPr>
          <p:nvPr/>
        </p:nvSpPr>
        <p:spPr bwMode="auto">
          <a:xfrm>
            <a:off x="3439359" y="1976113"/>
            <a:ext cx="122396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800" b="1" dirty="0"/>
              <a:t>Technology development of input material manufacturers and technology transfer.</a:t>
            </a:r>
            <a:endParaRPr lang="ko-KR" altLang="en-US" sz="800" b="1" dirty="0"/>
          </a:p>
        </p:txBody>
      </p:sp>
      <p:sp>
        <p:nvSpPr>
          <p:cNvPr id="38" name="Text Box 37">
            <a:extLst>
              <a:ext uri="{FF2B5EF4-FFF2-40B4-BE49-F238E27FC236}">
                <a16:creationId xmlns:a16="http://schemas.microsoft.com/office/drawing/2014/main" id="{1ADBAF80-6497-A866-1813-730C7EB852DF}"/>
              </a:ext>
            </a:extLst>
          </p:cNvPr>
          <p:cNvSpPr txBox="1">
            <a:spLocks noChangeArrowheads="1"/>
          </p:cNvSpPr>
          <p:nvPr/>
        </p:nvSpPr>
        <p:spPr bwMode="auto">
          <a:xfrm>
            <a:off x="7718462" y="1976406"/>
            <a:ext cx="110768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900" b="1" dirty="0"/>
              <a:t>Development of technologies enabling long-term preservation.</a:t>
            </a:r>
            <a:endParaRPr lang="ko-KR" altLang="en-US" sz="900" b="1" dirty="0"/>
          </a:p>
        </p:txBody>
      </p:sp>
      <p:sp>
        <p:nvSpPr>
          <p:cNvPr id="39" name="Rectangle 38">
            <a:extLst>
              <a:ext uri="{FF2B5EF4-FFF2-40B4-BE49-F238E27FC236}">
                <a16:creationId xmlns:a16="http://schemas.microsoft.com/office/drawing/2014/main" id="{20367EF5-95B4-5FF7-2F3D-7824FAF9CB8D}"/>
              </a:ext>
            </a:extLst>
          </p:cNvPr>
          <p:cNvSpPr>
            <a:spLocks noGrp="1" noChangeArrowheads="1"/>
          </p:cNvSpPr>
          <p:nvPr>
            <p:ph type="title"/>
          </p:nvPr>
        </p:nvSpPr>
        <p:spPr>
          <a:xfrm>
            <a:off x="1716961" y="375845"/>
            <a:ext cx="8713787" cy="383213"/>
          </a:xfrm>
          <a:noFill/>
        </p:spPr>
        <p:txBody>
          <a:bodyPr anchor="t">
            <a:noAutofit/>
          </a:bodyPr>
          <a:lstStyle/>
          <a:p>
            <a:pPr algn="ctr"/>
            <a:r>
              <a:rPr lang="en-US" sz="2400" b="1" dirty="0"/>
              <a:t>Strawberry Cultivation Value Chain (To-Be) Expanded Using the VRIO</a:t>
            </a:r>
            <a:br>
              <a:rPr lang="en-US" sz="2400" b="1" dirty="0"/>
            </a:br>
            <a:r>
              <a:rPr lang="en-US" sz="2400" b="1" dirty="0">
                <a:highlight>
                  <a:srgbClr val="FFFF00"/>
                </a:highlight>
              </a:rPr>
              <a:t>&lt;Value, Rarity, Inimitability, Organization&gt; Model</a:t>
            </a:r>
            <a:endParaRPr lang="ko-KR" altLang="en-US" sz="2400" b="1" dirty="0">
              <a:effectLst>
                <a:outerShdw blurRad="38100" dist="38100" dir="2700000" algn="tl">
                  <a:srgbClr val="000000">
                    <a:alpha val="43137"/>
                  </a:srgbClr>
                </a:outerShdw>
              </a:effectLst>
              <a:highlight>
                <a:srgbClr val="FFFF00"/>
              </a:highlight>
            </a:endParaRPr>
          </a:p>
        </p:txBody>
      </p:sp>
      <p:sp>
        <p:nvSpPr>
          <p:cNvPr id="40" name="Text Box 39">
            <a:extLst>
              <a:ext uri="{FF2B5EF4-FFF2-40B4-BE49-F238E27FC236}">
                <a16:creationId xmlns:a16="http://schemas.microsoft.com/office/drawing/2014/main" id="{61D04841-F98C-675E-1FED-8F701C286FEC}"/>
              </a:ext>
            </a:extLst>
          </p:cNvPr>
          <p:cNvSpPr txBox="1">
            <a:spLocks noChangeArrowheads="1"/>
          </p:cNvSpPr>
          <p:nvPr/>
        </p:nvSpPr>
        <p:spPr bwMode="auto">
          <a:xfrm>
            <a:off x="3427833" y="1245351"/>
            <a:ext cx="55213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900" b="1" dirty="0"/>
              <a:t>Planning support services for small-scale agricultural producers by region</a:t>
            </a:r>
            <a:br>
              <a:rPr lang="en-US" sz="900" dirty="0"/>
            </a:br>
            <a:r>
              <a:rPr lang="en-US" sz="900" b="1" dirty="0"/>
              <a:t>Planning and management at the regional level</a:t>
            </a:r>
            <a:endParaRPr lang="ko-KR" altLang="en-US" sz="900" dirty="0">
              <a:solidFill>
                <a:srgbClr val="CC0000"/>
              </a:solidFill>
            </a:endParaRPr>
          </a:p>
        </p:txBody>
      </p:sp>
      <p:sp>
        <p:nvSpPr>
          <p:cNvPr id="41" name="Text Box 40">
            <a:extLst>
              <a:ext uri="{FF2B5EF4-FFF2-40B4-BE49-F238E27FC236}">
                <a16:creationId xmlns:a16="http://schemas.microsoft.com/office/drawing/2014/main" id="{1CEAAEAD-FE3C-F825-417E-72DC98A003D4}"/>
              </a:ext>
            </a:extLst>
          </p:cNvPr>
          <p:cNvSpPr txBox="1">
            <a:spLocks noChangeArrowheads="1"/>
          </p:cNvSpPr>
          <p:nvPr/>
        </p:nvSpPr>
        <p:spPr bwMode="auto">
          <a:xfrm>
            <a:off x="3438582" y="2709301"/>
            <a:ext cx="12279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800" b="1" dirty="0"/>
              <a:t>Procurement through agricultural cooperatives / government support, and self-employment model.</a:t>
            </a:r>
            <a:endParaRPr lang="ko-KR" altLang="en-US" sz="800" b="1" dirty="0"/>
          </a:p>
        </p:txBody>
      </p:sp>
      <p:sp>
        <p:nvSpPr>
          <p:cNvPr id="43" name="Line 44">
            <a:extLst>
              <a:ext uri="{FF2B5EF4-FFF2-40B4-BE49-F238E27FC236}">
                <a16:creationId xmlns:a16="http://schemas.microsoft.com/office/drawing/2014/main" id="{EABF7EB5-9C8D-610C-90C0-D5FCA541DE72}"/>
              </a:ext>
            </a:extLst>
          </p:cNvPr>
          <p:cNvSpPr>
            <a:spLocks noChangeShapeType="1"/>
          </p:cNvSpPr>
          <p:nvPr/>
        </p:nvSpPr>
        <p:spPr bwMode="auto">
          <a:xfrm rot="21540000" flipV="1">
            <a:off x="7210434" y="3609425"/>
            <a:ext cx="294799" cy="143577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44" name="Line 45">
            <a:extLst>
              <a:ext uri="{FF2B5EF4-FFF2-40B4-BE49-F238E27FC236}">
                <a16:creationId xmlns:a16="http://schemas.microsoft.com/office/drawing/2014/main" id="{66F47F69-BF3E-F0FD-C05E-276493476562}"/>
              </a:ext>
            </a:extLst>
          </p:cNvPr>
          <p:cNvSpPr>
            <a:spLocks noChangeShapeType="1"/>
          </p:cNvSpPr>
          <p:nvPr/>
        </p:nvSpPr>
        <p:spPr bwMode="auto">
          <a:xfrm rot="21540000" flipV="1">
            <a:off x="8477938" y="3599697"/>
            <a:ext cx="281777" cy="142332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45" name="Rectangle 47">
            <a:extLst>
              <a:ext uri="{FF2B5EF4-FFF2-40B4-BE49-F238E27FC236}">
                <a16:creationId xmlns:a16="http://schemas.microsoft.com/office/drawing/2014/main" id="{4232995E-170B-D1B0-571B-6B5E4F35AC53}"/>
              </a:ext>
            </a:extLst>
          </p:cNvPr>
          <p:cNvSpPr>
            <a:spLocks noChangeArrowheads="1"/>
          </p:cNvSpPr>
          <p:nvPr/>
        </p:nvSpPr>
        <p:spPr bwMode="auto">
          <a:xfrm>
            <a:off x="6517748" y="3636710"/>
            <a:ext cx="891700" cy="212032"/>
          </a:xfrm>
          <a:prstGeom prst="rect">
            <a:avLst/>
          </a:prstGeom>
          <a:solidFill>
            <a:srgbClr val="FF0000"/>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sz="1000" b="1" dirty="0">
                <a:solidFill>
                  <a:schemeClr val="bg1"/>
                </a:solidFill>
                <a:effectLst>
                  <a:outerShdw blurRad="38100" dist="38100" dir="2700000" algn="tl">
                    <a:srgbClr val="000000">
                      <a:alpha val="43137"/>
                    </a:srgbClr>
                  </a:outerShdw>
                </a:effectLst>
              </a:rPr>
              <a:t>Marketing</a:t>
            </a:r>
            <a:endParaRPr lang="ko-KR" altLang="en-US" sz="10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6" name="Rectangle 48">
            <a:extLst>
              <a:ext uri="{FF2B5EF4-FFF2-40B4-BE49-F238E27FC236}">
                <a16:creationId xmlns:a16="http://schemas.microsoft.com/office/drawing/2014/main" id="{3C88C48E-D062-82C1-EB8E-47F9B67032B7}"/>
              </a:ext>
            </a:extLst>
          </p:cNvPr>
          <p:cNvSpPr>
            <a:spLocks noChangeArrowheads="1"/>
          </p:cNvSpPr>
          <p:nvPr/>
        </p:nvSpPr>
        <p:spPr bwMode="auto">
          <a:xfrm>
            <a:off x="8770362" y="3636338"/>
            <a:ext cx="869477" cy="237262"/>
          </a:xfrm>
          <a:prstGeom prst="rect">
            <a:avLst/>
          </a:prstGeom>
          <a:solidFill>
            <a:srgbClr val="FF0000"/>
          </a:solid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r>
              <a:rPr lang="en-US" sz="1000" b="1" dirty="0">
                <a:solidFill>
                  <a:schemeClr val="bg1"/>
                </a:solidFill>
                <a:effectLst>
                  <a:outerShdw blurRad="38100" dist="38100" dir="2700000" algn="tl">
                    <a:srgbClr val="000000">
                      <a:alpha val="43137"/>
                    </a:srgbClr>
                  </a:outerShdw>
                </a:effectLst>
              </a:rPr>
              <a:t>Service</a:t>
            </a:r>
            <a:endParaRPr lang="ko-KR" altLang="en-US" sz="10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7" name="Line 49">
            <a:extLst>
              <a:ext uri="{FF2B5EF4-FFF2-40B4-BE49-F238E27FC236}">
                <a16:creationId xmlns:a16="http://schemas.microsoft.com/office/drawing/2014/main" id="{DC34F253-273A-4792-B021-0C50D1E4EC51}"/>
              </a:ext>
            </a:extLst>
          </p:cNvPr>
          <p:cNvSpPr>
            <a:spLocks noChangeShapeType="1"/>
          </p:cNvSpPr>
          <p:nvPr/>
        </p:nvSpPr>
        <p:spPr bwMode="auto">
          <a:xfrm flipV="1">
            <a:off x="6605588" y="1987489"/>
            <a:ext cx="11112" cy="1598682"/>
          </a:xfrm>
          <a:prstGeom prst="line">
            <a:avLst/>
          </a:prstGeom>
          <a:noFill/>
          <a:ln w="9525">
            <a:solidFill>
              <a:srgbClr val="3366FF"/>
            </a:solidFill>
            <a:prstDash val="dash"/>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48" name="Line 50">
            <a:extLst>
              <a:ext uri="{FF2B5EF4-FFF2-40B4-BE49-F238E27FC236}">
                <a16:creationId xmlns:a16="http://schemas.microsoft.com/office/drawing/2014/main" id="{CF2F3293-C970-D761-C55A-31D4E5E60CB9}"/>
              </a:ext>
            </a:extLst>
          </p:cNvPr>
          <p:cNvSpPr>
            <a:spLocks noChangeShapeType="1"/>
          </p:cNvSpPr>
          <p:nvPr/>
        </p:nvSpPr>
        <p:spPr bwMode="auto">
          <a:xfrm flipV="1">
            <a:off x="8754366" y="1989049"/>
            <a:ext cx="14886" cy="1617911"/>
          </a:xfrm>
          <a:prstGeom prst="line">
            <a:avLst/>
          </a:prstGeom>
          <a:noFill/>
          <a:ln w="9525">
            <a:solidFill>
              <a:srgbClr val="3366FF"/>
            </a:solidFill>
            <a:prstDash val="dash"/>
            <a:round/>
            <a:headEnd/>
            <a:tailEnd/>
          </a:ln>
          <a:extLst>
            <a:ext uri="{909E8E84-426E-40DD-AFC4-6F175D3DCCD1}">
              <a14:hiddenFill xmlns:a14="http://schemas.microsoft.com/office/drawing/2010/main">
                <a:noFill/>
              </a14:hiddenFill>
            </a:ext>
          </a:extLst>
        </p:spPr>
        <p:txBody>
          <a:bodyPr/>
          <a:lstStyle/>
          <a:p>
            <a:endParaRPr lang="ko-KR" altLang="en-US" dirty="0"/>
          </a:p>
        </p:txBody>
      </p:sp>
      <p:sp>
        <p:nvSpPr>
          <p:cNvPr id="49" name="Text Box 52">
            <a:extLst>
              <a:ext uri="{FF2B5EF4-FFF2-40B4-BE49-F238E27FC236}">
                <a16:creationId xmlns:a16="http://schemas.microsoft.com/office/drawing/2014/main" id="{7EAAD421-2808-8F37-BAEF-9A9FE2CEF577}"/>
              </a:ext>
            </a:extLst>
          </p:cNvPr>
          <p:cNvSpPr txBox="1">
            <a:spLocks noChangeArrowheads="1"/>
          </p:cNvSpPr>
          <p:nvPr/>
        </p:nvSpPr>
        <p:spPr bwMode="auto">
          <a:xfrm>
            <a:off x="6426812" y="3848742"/>
            <a:ext cx="12239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altLang="ko-KR" sz="900" b="1" dirty="0">
                <a:solidFill>
                  <a:srgbClr val="CC0000"/>
                </a:solidFill>
              </a:rPr>
              <a:t>Price</a:t>
            </a:r>
            <a:endParaRPr lang="ko-KR" altLang="en-US" sz="900" b="1" dirty="0">
              <a:solidFill>
                <a:srgbClr val="CC0000"/>
              </a:solidFill>
            </a:endParaRPr>
          </a:p>
          <a:p>
            <a:pPr eaLnBrk="1" hangingPunct="1">
              <a:spcBef>
                <a:spcPct val="50000"/>
              </a:spcBef>
              <a:buFontTx/>
              <a:buChar char="•"/>
            </a:pPr>
            <a:r>
              <a:rPr lang="en-US" altLang="ko-KR" sz="900" b="1" dirty="0">
                <a:solidFill>
                  <a:srgbClr val="CC0000"/>
                </a:solidFill>
              </a:rPr>
              <a:t>Advertising/ Promotion</a:t>
            </a:r>
            <a:endParaRPr lang="ko-KR" altLang="en-US" sz="900" b="1" dirty="0">
              <a:solidFill>
                <a:srgbClr val="CC0000"/>
              </a:solidFill>
            </a:endParaRPr>
          </a:p>
          <a:p>
            <a:pPr eaLnBrk="1" hangingPunct="1">
              <a:spcBef>
                <a:spcPct val="50000"/>
              </a:spcBef>
              <a:buFontTx/>
              <a:buChar char="•"/>
            </a:pPr>
            <a:r>
              <a:rPr lang="en-US" altLang="ko-KR" sz="900" b="1" dirty="0">
                <a:solidFill>
                  <a:srgbClr val="CC0000"/>
                </a:solidFill>
              </a:rPr>
              <a:t>Packaging</a:t>
            </a:r>
            <a:endParaRPr lang="ko-KR" altLang="en-US" sz="900" b="1" dirty="0">
              <a:solidFill>
                <a:srgbClr val="CC0000"/>
              </a:solidFill>
            </a:endParaRPr>
          </a:p>
          <a:p>
            <a:pPr eaLnBrk="1" hangingPunct="1">
              <a:spcBef>
                <a:spcPct val="50000"/>
              </a:spcBef>
              <a:buFontTx/>
              <a:buChar char="•"/>
            </a:pPr>
            <a:r>
              <a:rPr lang="en-US" altLang="ko-KR" sz="900" b="1" dirty="0">
                <a:solidFill>
                  <a:srgbClr val="CC0000"/>
                </a:solidFill>
              </a:rPr>
              <a:t>Brand</a:t>
            </a:r>
            <a:endParaRPr lang="ko-KR" altLang="en-US" sz="900" b="1" dirty="0">
              <a:solidFill>
                <a:srgbClr val="CC0000"/>
              </a:solidFill>
            </a:endParaRPr>
          </a:p>
          <a:p>
            <a:pPr eaLnBrk="1" hangingPunct="1">
              <a:spcBef>
                <a:spcPct val="50000"/>
              </a:spcBef>
              <a:buFontTx/>
              <a:buChar char="•"/>
            </a:pPr>
            <a:r>
              <a:rPr lang="en-US" altLang="ko-KR" sz="900" b="1" dirty="0">
                <a:solidFill>
                  <a:srgbClr val="CC0000"/>
                </a:solidFill>
              </a:rPr>
              <a:t>Design</a:t>
            </a:r>
            <a:endParaRPr lang="ko-KR" altLang="en-US" sz="900" b="1" dirty="0">
              <a:solidFill>
                <a:srgbClr val="CC0000"/>
              </a:solidFill>
            </a:endParaRPr>
          </a:p>
        </p:txBody>
      </p:sp>
      <p:sp>
        <p:nvSpPr>
          <p:cNvPr id="50" name="Text Box 53">
            <a:extLst>
              <a:ext uri="{FF2B5EF4-FFF2-40B4-BE49-F238E27FC236}">
                <a16:creationId xmlns:a16="http://schemas.microsoft.com/office/drawing/2014/main" id="{43EC17A4-B8F0-C9C1-08BF-55D93A332DBA}"/>
              </a:ext>
            </a:extLst>
          </p:cNvPr>
          <p:cNvSpPr txBox="1">
            <a:spLocks noChangeArrowheads="1"/>
          </p:cNvSpPr>
          <p:nvPr/>
        </p:nvSpPr>
        <p:spPr bwMode="auto">
          <a:xfrm>
            <a:off x="8597728" y="3879937"/>
            <a:ext cx="95605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altLang="ko-KR" sz="900" b="1" dirty="0">
                <a:solidFill>
                  <a:srgbClr val="CC0000"/>
                </a:solidFill>
              </a:rPr>
              <a:t>Quality Assurance</a:t>
            </a:r>
            <a:endParaRPr lang="ko-KR" altLang="en-US" sz="900" b="1" dirty="0">
              <a:solidFill>
                <a:srgbClr val="CC0000"/>
              </a:solidFill>
            </a:endParaRPr>
          </a:p>
          <a:p>
            <a:pPr eaLnBrk="1" hangingPunct="1">
              <a:spcBef>
                <a:spcPct val="50000"/>
              </a:spcBef>
              <a:buFontTx/>
              <a:buChar char="•"/>
            </a:pPr>
            <a:r>
              <a:rPr lang="en-US" altLang="ko-KR" sz="900" b="1" dirty="0">
                <a:solidFill>
                  <a:srgbClr val="CC0000"/>
                </a:solidFill>
              </a:rPr>
              <a:t>Speed</a:t>
            </a:r>
            <a:endParaRPr lang="ko-KR" altLang="en-US" sz="900" b="1" dirty="0">
              <a:solidFill>
                <a:srgbClr val="CC0000"/>
              </a:solidFill>
            </a:endParaRPr>
          </a:p>
          <a:p>
            <a:pPr eaLnBrk="1" hangingPunct="1">
              <a:spcBef>
                <a:spcPct val="50000"/>
              </a:spcBef>
              <a:buFontTx/>
              <a:buChar char="•"/>
            </a:pPr>
            <a:r>
              <a:rPr lang="en-US" altLang="ko-KR" sz="900" b="1" dirty="0">
                <a:solidFill>
                  <a:srgbClr val="CC0000"/>
                </a:solidFill>
              </a:rPr>
              <a:t>Sales &amp; Service Management, Etc.</a:t>
            </a:r>
            <a:endParaRPr lang="ko-KR" altLang="en-US" sz="900" b="1" dirty="0">
              <a:solidFill>
                <a:srgbClr val="CC0000"/>
              </a:solidFill>
            </a:endParaRPr>
          </a:p>
        </p:txBody>
      </p:sp>
      <p:sp>
        <p:nvSpPr>
          <p:cNvPr id="52" name="Text Box 56">
            <a:extLst>
              <a:ext uri="{FF2B5EF4-FFF2-40B4-BE49-F238E27FC236}">
                <a16:creationId xmlns:a16="http://schemas.microsoft.com/office/drawing/2014/main" id="{DFA1074E-8E58-ECDC-F4AB-528DBBF28950}"/>
              </a:ext>
            </a:extLst>
          </p:cNvPr>
          <p:cNvSpPr txBox="1">
            <a:spLocks noChangeArrowheads="1"/>
          </p:cNvSpPr>
          <p:nvPr/>
        </p:nvSpPr>
        <p:spPr bwMode="auto">
          <a:xfrm>
            <a:off x="1176483" y="3552018"/>
            <a:ext cx="1752874" cy="861774"/>
          </a:xfrm>
          <a:prstGeom prst="rect">
            <a:avLst/>
          </a:prstGeom>
          <a:solidFill>
            <a:schemeClr val="bg1"/>
          </a:solidFill>
          <a:ln w="9525">
            <a:solidFill>
              <a:srgbClr val="FF0000"/>
            </a:solidFill>
            <a:miter lim="800000"/>
            <a:headEnd/>
            <a:tailEnd/>
          </a:ln>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pPr>
            <a:r>
              <a:rPr lang="en-US" sz="1000" b="1" dirty="0"/>
              <a:t>Development of new quality</a:t>
            </a:r>
            <a:br>
              <a:rPr lang="en-US" sz="1000" dirty="0"/>
            </a:br>
            <a:r>
              <a:rPr lang="en-US" sz="1000" dirty="0"/>
              <a:t>Valuable and scarce</a:t>
            </a:r>
            <a:br>
              <a:rPr lang="en-US" sz="1000" dirty="0"/>
            </a:br>
            <a:r>
              <a:rPr lang="en-US" sz="1000" dirty="0"/>
              <a:t>Sustained competitiveness</a:t>
            </a:r>
            <a:endParaRPr lang="ko-KR" altLang="en-US" sz="1000" dirty="0"/>
          </a:p>
        </p:txBody>
      </p:sp>
      <p:sp>
        <p:nvSpPr>
          <p:cNvPr id="53" name="Text Box 58">
            <a:extLst>
              <a:ext uri="{FF2B5EF4-FFF2-40B4-BE49-F238E27FC236}">
                <a16:creationId xmlns:a16="http://schemas.microsoft.com/office/drawing/2014/main" id="{40173177-EDB0-0599-133F-5F99FB873986}"/>
              </a:ext>
            </a:extLst>
          </p:cNvPr>
          <p:cNvSpPr txBox="1">
            <a:spLocks noChangeArrowheads="1"/>
          </p:cNvSpPr>
          <p:nvPr/>
        </p:nvSpPr>
        <p:spPr bwMode="auto">
          <a:xfrm>
            <a:off x="1176483" y="4522433"/>
            <a:ext cx="1752874" cy="707886"/>
          </a:xfrm>
          <a:prstGeom prst="rect">
            <a:avLst/>
          </a:prstGeom>
          <a:solidFill>
            <a:schemeClr val="bg1"/>
          </a:solidFill>
          <a:ln w="9525">
            <a:solidFill>
              <a:srgbClr val="FF0000"/>
            </a:solidFill>
            <a:miter lim="800000"/>
            <a:headEnd/>
            <a:tailEnd/>
          </a:ln>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sz="1000" b="1" dirty="0"/>
              <a:t>Packaging technology</a:t>
            </a:r>
            <a:br>
              <a:rPr lang="en-US" sz="1000" dirty="0"/>
            </a:br>
            <a:r>
              <a:rPr lang="en-US" sz="1000" dirty="0"/>
              <a:t>Valuable but imitable</a:t>
            </a:r>
            <a:br>
              <a:rPr lang="en-US" sz="1000" dirty="0"/>
            </a:br>
            <a:r>
              <a:rPr lang="en-US" sz="1000" dirty="0"/>
              <a:t>Temporary competitive advantage</a:t>
            </a:r>
          </a:p>
        </p:txBody>
      </p:sp>
      <p:sp>
        <p:nvSpPr>
          <p:cNvPr id="54" name="Text Box 60">
            <a:extLst>
              <a:ext uri="{FF2B5EF4-FFF2-40B4-BE49-F238E27FC236}">
                <a16:creationId xmlns:a16="http://schemas.microsoft.com/office/drawing/2014/main" id="{7F2069B4-1AFB-95B7-8AF9-B32F0BDBB899}"/>
              </a:ext>
            </a:extLst>
          </p:cNvPr>
          <p:cNvSpPr txBox="1">
            <a:spLocks noChangeArrowheads="1"/>
          </p:cNvSpPr>
          <p:nvPr/>
        </p:nvSpPr>
        <p:spPr bwMode="auto">
          <a:xfrm>
            <a:off x="8506244" y="5523353"/>
            <a:ext cx="2566149" cy="1015663"/>
          </a:xfrm>
          <a:prstGeom prst="rect">
            <a:avLst/>
          </a:prstGeom>
          <a:solidFill>
            <a:schemeClr val="bg1"/>
          </a:solidFill>
          <a:ln w="9525">
            <a:solidFill>
              <a:srgbClr val="FF0000"/>
            </a:solidFill>
            <a:miter lim="800000"/>
            <a:headEnd/>
            <a:tailEnd/>
          </a:ln>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pPr>
            <a:r>
              <a:rPr lang="en-US" sz="1000" b="1" dirty="0"/>
              <a:t>Import-substitution marketing</a:t>
            </a:r>
            <a:br>
              <a:rPr lang="en-US" sz="1000" dirty="0"/>
            </a:br>
            <a:r>
              <a:rPr lang="en-US" sz="1000" dirty="0"/>
              <a:t>- Marketing that is valuable and organized</a:t>
            </a:r>
            <a:br>
              <a:rPr lang="en-US" sz="1000" dirty="0"/>
            </a:br>
            <a:r>
              <a:rPr lang="en-US" sz="1000" dirty="0"/>
              <a:t>Achieving import substitution effects through temporary but sustained activities</a:t>
            </a:r>
            <a:endParaRPr lang="ko-KR" altLang="en-US" sz="1000" dirty="0"/>
          </a:p>
        </p:txBody>
      </p:sp>
      <p:sp>
        <p:nvSpPr>
          <p:cNvPr id="55" name="Text Box 62">
            <a:extLst>
              <a:ext uri="{FF2B5EF4-FFF2-40B4-BE49-F238E27FC236}">
                <a16:creationId xmlns:a16="http://schemas.microsoft.com/office/drawing/2014/main" id="{392A65C8-536D-CD5F-5BBF-875040AC263A}"/>
              </a:ext>
            </a:extLst>
          </p:cNvPr>
          <p:cNvSpPr txBox="1">
            <a:spLocks noChangeArrowheads="1"/>
          </p:cNvSpPr>
          <p:nvPr/>
        </p:nvSpPr>
        <p:spPr bwMode="auto">
          <a:xfrm>
            <a:off x="4515711" y="2712216"/>
            <a:ext cx="105352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900" b="1" dirty="0">
                <a:solidFill>
                  <a:srgbClr val="FF0000"/>
                </a:solidFill>
              </a:rPr>
              <a:t>Application of domestically produced seeds and planting materials.</a:t>
            </a:r>
            <a:endParaRPr lang="ko-KR" altLang="en-US" sz="900" b="1" dirty="0">
              <a:solidFill>
                <a:srgbClr val="FF0000"/>
              </a:solidFill>
            </a:endParaRPr>
          </a:p>
        </p:txBody>
      </p:sp>
      <p:sp>
        <p:nvSpPr>
          <p:cNvPr id="59" name="Rectangle 66">
            <a:extLst>
              <a:ext uri="{FF2B5EF4-FFF2-40B4-BE49-F238E27FC236}">
                <a16:creationId xmlns:a16="http://schemas.microsoft.com/office/drawing/2014/main" id="{82E01B75-21DC-ABC1-3359-63F71FFDEA8B}"/>
              </a:ext>
            </a:extLst>
          </p:cNvPr>
          <p:cNvSpPr>
            <a:spLocks noChangeArrowheads="1"/>
          </p:cNvSpPr>
          <p:nvPr/>
        </p:nvSpPr>
        <p:spPr bwMode="auto">
          <a:xfrm>
            <a:off x="6618740" y="2739335"/>
            <a:ext cx="1158905" cy="866937"/>
          </a:xfrm>
          <a:prstGeom prst="rect">
            <a:avLst/>
          </a:prstGeom>
          <a:pattFill prst="ltUpDiag">
            <a:fgClr>
              <a:schemeClr val="accent1">
                <a:alpha val="59999"/>
              </a:schemeClr>
            </a:fgClr>
            <a:bgClr>
              <a:schemeClr val="bg1">
                <a:alpha val="59999"/>
              </a:schemeClr>
            </a:bgClr>
          </a:patt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endParaRPr lang="ko-KR" altLang="en-US"/>
          </a:p>
        </p:txBody>
      </p:sp>
      <p:sp>
        <p:nvSpPr>
          <p:cNvPr id="56" name="Line 63">
            <a:extLst>
              <a:ext uri="{FF2B5EF4-FFF2-40B4-BE49-F238E27FC236}">
                <a16:creationId xmlns:a16="http://schemas.microsoft.com/office/drawing/2014/main" id="{C7EC04A8-989E-CDF9-6330-6A2D9D81F06F}"/>
              </a:ext>
            </a:extLst>
          </p:cNvPr>
          <p:cNvSpPr>
            <a:spLocks noChangeShapeType="1"/>
          </p:cNvSpPr>
          <p:nvPr/>
        </p:nvSpPr>
        <p:spPr bwMode="auto">
          <a:xfrm flipV="1">
            <a:off x="3519317" y="1980459"/>
            <a:ext cx="6016478" cy="919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57" name="Rectangle 64">
            <a:extLst>
              <a:ext uri="{FF2B5EF4-FFF2-40B4-BE49-F238E27FC236}">
                <a16:creationId xmlns:a16="http://schemas.microsoft.com/office/drawing/2014/main" id="{64F2FA04-2D0A-0E25-D7AE-EBA5D366D64E}"/>
              </a:ext>
            </a:extLst>
          </p:cNvPr>
          <p:cNvSpPr>
            <a:spLocks noChangeArrowheads="1"/>
          </p:cNvSpPr>
          <p:nvPr/>
        </p:nvSpPr>
        <p:spPr bwMode="auto">
          <a:xfrm>
            <a:off x="4566565" y="1990347"/>
            <a:ext cx="965228" cy="739936"/>
          </a:xfrm>
          <a:prstGeom prst="rect">
            <a:avLst/>
          </a:prstGeom>
          <a:pattFill prst="ltUpDiag">
            <a:fgClr>
              <a:schemeClr val="accent1">
                <a:alpha val="59999"/>
              </a:schemeClr>
            </a:fgClr>
            <a:bgClr>
              <a:schemeClr val="bg1">
                <a:alpha val="59999"/>
              </a:schemeClr>
            </a:bgClr>
          </a:patt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endParaRPr lang="ko-KR" altLang="en-US"/>
          </a:p>
        </p:txBody>
      </p:sp>
      <p:sp>
        <p:nvSpPr>
          <p:cNvPr id="58" name="Rectangle 65">
            <a:extLst>
              <a:ext uri="{FF2B5EF4-FFF2-40B4-BE49-F238E27FC236}">
                <a16:creationId xmlns:a16="http://schemas.microsoft.com/office/drawing/2014/main" id="{F2169FE2-A411-B790-AC67-80F5E3F13DF8}"/>
              </a:ext>
            </a:extLst>
          </p:cNvPr>
          <p:cNvSpPr>
            <a:spLocks noChangeArrowheads="1"/>
          </p:cNvSpPr>
          <p:nvPr/>
        </p:nvSpPr>
        <p:spPr bwMode="auto">
          <a:xfrm>
            <a:off x="5533714" y="1978012"/>
            <a:ext cx="1080282" cy="747382"/>
          </a:xfrm>
          <a:prstGeom prst="rect">
            <a:avLst/>
          </a:prstGeom>
          <a:pattFill prst="ltUpDiag">
            <a:fgClr>
              <a:schemeClr val="accent1">
                <a:alpha val="59999"/>
              </a:schemeClr>
            </a:fgClr>
            <a:bgClr>
              <a:schemeClr val="bg1">
                <a:alpha val="59999"/>
              </a:schemeClr>
            </a:bgClr>
          </a:pattFill>
          <a:ln w="9525">
            <a:solidFill>
              <a:schemeClr val="tx1"/>
            </a:solidFill>
            <a:miter lim="800000"/>
            <a:headEnd/>
            <a:tailEnd/>
          </a:ln>
        </p:spPr>
        <p:txBody>
          <a:bodyPr wrap="none" anchor="ct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endParaRPr lang="ko-KR" altLang="en-US"/>
          </a:p>
        </p:txBody>
      </p:sp>
      <p:cxnSp>
        <p:nvCxnSpPr>
          <p:cNvPr id="60" name="AutoShape 67">
            <a:extLst>
              <a:ext uri="{FF2B5EF4-FFF2-40B4-BE49-F238E27FC236}">
                <a16:creationId xmlns:a16="http://schemas.microsoft.com/office/drawing/2014/main" id="{F9E25B5A-914D-116B-7DA9-AB39ECBB2212}"/>
              </a:ext>
            </a:extLst>
          </p:cNvPr>
          <p:cNvCxnSpPr>
            <a:cxnSpLocks noChangeShapeType="1"/>
            <a:stCxn id="52" idx="3"/>
            <a:endCxn id="57" idx="1"/>
          </p:cNvCxnSpPr>
          <p:nvPr/>
        </p:nvCxnSpPr>
        <p:spPr bwMode="auto">
          <a:xfrm flipV="1">
            <a:off x="2929357" y="2360315"/>
            <a:ext cx="1637208" cy="1622590"/>
          </a:xfrm>
          <a:prstGeom prst="bentConnector3">
            <a:avLst>
              <a:gd name="adj1" fmla="val 50000"/>
            </a:avLst>
          </a:prstGeom>
          <a:noFill/>
          <a:ln w="12700">
            <a:solidFill>
              <a:srgbClr val="FF0000"/>
            </a:solidFill>
            <a:miter lim="800000"/>
            <a:headEnd/>
            <a:tailEnd type="triangle" w="med" len="med"/>
          </a:ln>
          <a:extLst>
            <a:ext uri="{909E8E84-426E-40DD-AFC4-6F175D3DCCD1}">
              <a14:hiddenFill xmlns:a14="http://schemas.microsoft.com/office/drawing/2010/main">
                <a:noFill/>
              </a14:hiddenFill>
            </a:ext>
          </a:extLst>
        </p:spPr>
      </p:cxnSp>
      <p:cxnSp>
        <p:nvCxnSpPr>
          <p:cNvPr id="61" name="AutoShape 68">
            <a:extLst>
              <a:ext uri="{FF2B5EF4-FFF2-40B4-BE49-F238E27FC236}">
                <a16:creationId xmlns:a16="http://schemas.microsoft.com/office/drawing/2014/main" id="{69F2AB26-C2D2-0942-7E30-AEDD03BF85B5}"/>
              </a:ext>
            </a:extLst>
          </p:cNvPr>
          <p:cNvCxnSpPr>
            <a:cxnSpLocks noChangeShapeType="1"/>
            <a:stCxn id="53" idx="3"/>
            <a:endCxn id="58" idx="2"/>
          </p:cNvCxnSpPr>
          <p:nvPr/>
        </p:nvCxnSpPr>
        <p:spPr bwMode="auto">
          <a:xfrm flipV="1">
            <a:off x="2929357" y="2725394"/>
            <a:ext cx="3144498" cy="2150982"/>
          </a:xfrm>
          <a:prstGeom prst="bentConnector2">
            <a:avLst/>
          </a:prstGeom>
          <a:noFill/>
          <a:ln w="12700">
            <a:solidFill>
              <a:srgbClr val="FF0000"/>
            </a:solidFill>
            <a:miter lim="800000"/>
            <a:headEnd/>
            <a:tailEnd type="triangle" w="med" len="med"/>
          </a:ln>
          <a:extLst>
            <a:ext uri="{909E8E84-426E-40DD-AFC4-6F175D3DCCD1}">
              <a14:hiddenFill xmlns:a14="http://schemas.microsoft.com/office/drawing/2010/main">
                <a:noFill/>
              </a14:hiddenFill>
            </a:ext>
          </a:extLst>
        </p:spPr>
      </p:cxnSp>
      <p:cxnSp>
        <p:nvCxnSpPr>
          <p:cNvPr id="62" name="AutoShape 69">
            <a:extLst>
              <a:ext uri="{FF2B5EF4-FFF2-40B4-BE49-F238E27FC236}">
                <a16:creationId xmlns:a16="http://schemas.microsoft.com/office/drawing/2014/main" id="{3E46E28F-4002-CD9D-5ED8-13558BCD6D5B}"/>
              </a:ext>
            </a:extLst>
          </p:cNvPr>
          <p:cNvCxnSpPr>
            <a:cxnSpLocks noChangeShapeType="1"/>
            <a:stCxn id="54" idx="1"/>
            <a:endCxn id="59" idx="2"/>
          </p:cNvCxnSpPr>
          <p:nvPr/>
        </p:nvCxnSpPr>
        <p:spPr bwMode="auto">
          <a:xfrm rot="10800000">
            <a:off x="7198194" y="3606273"/>
            <a:ext cx="1308051" cy="2424913"/>
          </a:xfrm>
          <a:prstGeom prst="bentConnector2">
            <a:avLst/>
          </a:prstGeom>
          <a:noFill/>
          <a:ln w="12700">
            <a:solidFill>
              <a:srgbClr val="FF0000"/>
            </a:solidFill>
            <a:miter lim="800000"/>
            <a:headEnd/>
            <a:tailEnd type="triangle" w="med" len="med"/>
          </a:ln>
          <a:extLst>
            <a:ext uri="{909E8E84-426E-40DD-AFC4-6F175D3DCCD1}">
              <a14:hiddenFill xmlns:a14="http://schemas.microsoft.com/office/drawing/2010/main">
                <a:noFill/>
              </a14:hiddenFill>
            </a:ext>
          </a:extLst>
        </p:spPr>
      </p:cxnSp>
      <p:sp>
        <p:nvSpPr>
          <p:cNvPr id="63" name="Text Box 71">
            <a:extLst>
              <a:ext uri="{FF2B5EF4-FFF2-40B4-BE49-F238E27FC236}">
                <a16:creationId xmlns:a16="http://schemas.microsoft.com/office/drawing/2014/main" id="{FDEDD113-110D-0E03-C93E-A2BC5D2C934C}"/>
              </a:ext>
            </a:extLst>
          </p:cNvPr>
          <p:cNvSpPr txBox="1">
            <a:spLocks noChangeArrowheads="1"/>
          </p:cNvSpPr>
          <p:nvPr/>
        </p:nvSpPr>
        <p:spPr bwMode="auto">
          <a:xfrm>
            <a:off x="5513924" y="2742957"/>
            <a:ext cx="114779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900" b="1" dirty="0"/>
              <a:t>Procurement of packaging materials.</a:t>
            </a:r>
            <a:endParaRPr lang="ko-KR" altLang="en-US" sz="900" b="1" dirty="0"/>
          </a:p>
        </p:txBody>
      </p:sp>
      <p:sp>
        <p:nvSpPr>
          <p:cNvPr id="64" name="TextBox 63">
            <a:extLst>
              <a:ext uri="{FF2B5EF4-FFF2-40B4-BE49-F238E27FC236}">
                <a16:creationId xmlns:a16="http://schemas.microsoft.com/office/drawing/2014/main" id="{8C339A4C-0975-E3A2-63D5-5882D354AE90}"/>
              </a:ext>
            </a:extLst>
          </p:cNvPr>
          <p:cNvSpPr txBox="1"/>
          <p:nvPr/>
        </p:nvSpPr>
        <p:spPr>
          <a:xfrm>
            <a:off x="703165" y="5739112"/>
            <a:ext cx="3786361" cy="646331"/>
          </a:xfrm>
          <a:prstGeom prst="rect">
            <a:avLst/>
          </a:prstGeom>
          <a:noFill/>
        </p:spPr>
        <p:txBody>
          <a:bodyPr wrap="square">
            <a:spAutoFit/>
          </a:bodyPr>
          <a:lstStyle/>
          <a:p>
            <a:pPr>
              <a:buNone/>
            </a:pPr>
            <a:r>
              <a:rPr lang="en-US" b="1" dirty="0"/>
              <a:t>What should be benchmarked?</a:t>
            </a:r>
            <a:endParaRPr lang="en-US" dirty="0"/>
          </a:p>
          <a:p>
            <a:pPr>
              <a:buFont typeface="Arial" panose="020B0604020202020204" pitchFamily="34" charset="0"/>
              <a:buChar char="•"/>
            </a:pPr>
            <a:r>
              <a:rPr lang="en-US" dirty="0">
                <a:solidFill>
                  <a:srgbClr val="FA0000"/>
                </a:solidFill>
                <a:highlight>
                  <a:srgbClr val="FFFF00"/>
                </a:highlight>
              </a:rPr>
              <a:t>Using the VRIO strategic model</a:t>
            </a:r>
          </a:p>
        </p:txBody>
      </p:sp>
      <p:sp>
        <p:nvSpPr>
          <p:cNvPr id="51" name="Text Box 54">
            <a:extLst>
              <a:ext uri="{FF2B5EF4-FFF2-40B4-BE49-F238E27FC236}">
                <a16:creationId xmlns:a16="http://schemas.microsoft.com/office/drawing/2014/main" id="{FB6BF947-D928-2EE5-7E52-7DE6647D3FF2}"/>
              </a:ext>
            </a:extLst>
          </p:cNvPr>
          <p:cNvSpPr txBox="1">
            <a:spLocks noChangeArrowheads="1"/>
          </p:cNvSpPr>
          <p:nvPr/>
        </p:nvSpPr>
        <p:spPr bwMode="auto">
          <a:xfrm>
            <a:off x="6592385" y="2700603"/>
            <a:ext cx="131455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900" b="1" dirty="0"/>
              <a:t>Procurement of packaging and design orders aligned with marketing strategies.</a:t>
            </a:r>
            <a:endParaRPr lang="ko-KR" altLang="en-US" sz="900" b="1" dirty="0">
              <a:solidFill>
                <a:srgbClr val="CC0000"/>
              </a:solidFill>
            </a:endParaRPr>
          </a:p>
        </p:txBody>
      </p:sp>
      <p:sp>
        <p:nvSpPr>
          <p:cNvPr id="36" name="Text Box 35">
            <a:extLst>
              <a:ext uri="{FF2B5EF4-FFF2-40B4-BE49-F238E27FC236}">
                <a16:creationId xmlns:a16="http://schemas.microsoft.com/office/drawing/2014/main" id="{6AAD0C91-CD67-E87B-9074-E04A7A6D6821}"/>
              </a:ext>
            </a:extLst>
          </p:cNvPr>
          <p:cNvSpPr txBox="1">
            <a:spLocks noChangeArrowheads="1"/>
          </p:cNvSpPr>
          <p:nvPr/>
        </p:nvSpPr>
        <p:spPr bwMode="auto">
          <a:xfrm>
            <a:off x="4494904" y="1979601"/>
            <a:ext cx="11633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800" b="1" dirty="0"/>
              <a:t>Development of domestic crop varieties and enhancement of new quality traits.</a:t>
            </a:r>
            <a:endParaRPr lang="ko-KR" altLang="en-US" sz="800" b="1" dirty="0"/>
          </a:p>
        </p:txBody>
      </p:sp>
      <p:sp>
        <p:nvSpPr>
          <p:cNvPr id="37" name="Text Box 36">
            <a:extLst>
              <a:ext uri="{FF2B5EF4-FFF2-40B4-BE49-F238E27FC236}">
                <a16:creationId xmlns:a16="http://schemas.microsoft.com/office/drawing/2014/main" id="{FD4771D2-6932-B259-2FA1-D82134A6080A}"/>
              </a:ext>
            </a:extLst>
          </p:cNvPr>
          <p:cNvSpPr txBox="1">
            <a:spLocks noChangeArrowheads="1"/>
          </p:cNvSpPr>
          <p:nvPr/>
        </p:nvSpPr>
        <p:spPr bwMode="auto">
          <a:xfrm>
            <a:off x="5451834" y="1941750"/>
            <a:ext cx="127728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87313" indent="-87313"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spcBef>
                <a:spcPct val="50000"/>
              </a:spcBef>
              <a:buFontTx/>
              <a:buChar char="•"/>
            </a:pPr>
            <a:r>
              <a:rPr lang="en-US" sz="800" b="1" dirty="0"/>
              <a:t>Development and transfer of technologies for sorting and packaging agricultural products.</a:t>
            </a:r>
            <a:endParaRPr lang="ko-KR" altLang="en-US" sz="800" b="1" dirty="0"/>
          </a:p>
        </p:txBody>
      </p:sp>
      <p:pic>
        <p:nvPicPr>
          <p:cNvPr id="2" name="그림 1">
            <a:extLst>
              <a:ext uri="{FF2B5EF4-FFF2-40B4-BE49-F238E27FC236}">
                <a16:creationId xmlns:a16="http://schemas.microsoft.com/office/drawing/2014/main" id="{ADF0E4D7-411E-F2E3-9484-10372DC1AF3A}"/>
              </a:ext>
            </a:extLst>
          </p:cNvPr>
          <p:cNvPicPr>
            <a:picLocks noChangeAspect="1"/>
          </p:cNvPicPr>
          <p:nvPr/>
        </p:nvPicPr>
        <p:blipFill>
          <a:blip r:embed="rId2"/>
          <a:stretch>
            <a:fillRect/>
          </a:stretch>
        </p:blipFill>
        <p:spPr>
          <a:xfrm>
            <a:off x="11368767" y="2388472"/>
            <a:ext cx="2081402" cy="1917081"/>
          </a:xfrm>
          <a:prstGeom prst="rect">
            <a:avLst/>
          </a:prstGeom>
        </p:spPr>
      </p:pic>
    </p:spTree>
    <p:extLst>
      <p:ext uri="{BB962C8B-B14F-4D97-AF65-F5344CB8AC3E}">
        <p14:creationId xmlns:p14="http://schemas.microsoft.com/office/powerpoint/2010/main" val="5430810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5CA3FD7E-F933-FE75-E93A-5722321ACCE1}"/>
              </a:ext>
            </a:extLst>
          </p:cNvPr>
          <p:cNvSpPr>
            <a:spLocks noGrp="1" noChangeArrowheads="1"/>
          </p:cNvSpPr>
          <p:nvPr>
            <p:ph type="title"/>
          </p:nvPr>
        </p:nvSpPr>
        <p:spPr>
          <a:xfrm>
            <a:off x="1703389" y="303214"/>
            <a:ext cx="8713786" cy="350837"/>
          </a:xfrm>
        </p:spPr>
        <p:txBody>
          <a:bodyPr>
            <a:noAutofit/>
          </a:bodyPr>
          <a:lstStyle/>
          <a:p>
            <a:pPr algn="ctr" eaLnBrk="1" hangingPunct="1"/>
            <a:r>
              <a:rPr lang="en-US" sz="2000" b="1" dirty="0">
                <a:effectLst>
                  <a:outerShdw blurRad="38100" dist="38100" dir="2700000" algn="tl">
                    <a:srgbClr val="000000">
                      <a:alpha val="43137"/>
                    </a:srgbClr>
                  </a:outerShdw>
                </a:effectLst>
              </a:rPr>
              <a:t>Strawberry Production Application Evaluation Matrix Aligned with Marketing, Service, and Planning Strategies.</a:t>
            </a:r>
            <a:endParaRPr lang="en-US" altLang="ko-KR" sz="2000" b="1" dirty="0">
              <a:effectLst>
                <a:outerShdw blurRad="38100" dist="38100" dir="2700000" algn="tl">
                  <a:srgbClr val="000000">
                    <a:alpha val="43137"/>
                  </a:srgbClr>
                </a:outerShdw>
              </a:effectLst>
            </a:endParaRPr>
          </a:p>
        </p:txBody>
      </p:sp>
      <p:graphicFrame>
        <p:nvGraphicFramePr>
          <p:cNvPr id="5" name="Group 399">
            <a:extLst>
              <a:ext uri="{FF2B5EF4-FFF2-40B4-BE49-F238E27FC236}">
                <a16:creationId xmlns:a16="http://schemas.microsoft.com/office/drawing/2014/main" id="{D12022DB-451E-5BEA-6CB7-A756A72275EB}"/>
              </a:ext>
            </a:extLst>
          </p:cNvPr>
          <p:cNvGraphicFramePr>
            <a:graphicFrameLocks noGrp="1"/>
          </p:cNvGraphicFramePr>
          <p:nvPr>
            <p:ph idx="1"/>
            <p:extLst>
              <p:ext uri="{D42A27DB-BD31-4B8C-83A1-F6EECF244321}">
                <p14:modId xmlns:p14="http://schemas.microsoft.com/office/powerpoint/2010/main" val="545509378"/>
              </p:ext>
            </p:extLst>
          </p:nvPr>
        </p:nvGraphicFramePr>
        <p:xfrm>
          <a:off x="548640" y="1287544"/>
          <a:ext cx="10786903" cy="3700272"/>
        </p:xfrm>
        <a:graphic>
          <a:graphicData uri="http://schemas.openxmlformats.org/drawingml/2006/table">
            <a:tbl>
              <a:tblPr/>
              <a:tblGrid>
                <a:gridCol w="1478280">
                  <a:extLst>
                    <a:ext uri="{9D8B030D-6E8A-4147-A177-3AD203B41FA5}">
                      <a16:colId xmlns:a16="http://schemas.microsoft.com/office/drawing/2014/main" val="2707644408"/>
                    </a:ext>
                  </a:extLst>
                </a:gridCol>
                <a:gridCol w="2011246">
                  <a:extLst>
                    <a:ext uri="{9D8B030D-6E8A-4147-A177-3AD203B41FA5}">
                      <a16:colId xmlns:a16="http://schemas.microsoft.com/office/drawing/2014/main" val="1424948549"/>
                    </a:ext>
                  </a:extLst>
                </a:gridCol>
                <a:gridCol w="1199779">
                  <a:extLst>
                    <a:ext uri="{9D8B030D-6E8A-4147-A177-3AD203B41FA5}">
                      <a16:colId xmlns:a16="http://schemas.microsoft.com/office/drawing/2014/main" val="3862866409"/>
                    </a:ext>
                  </a:extLst>
                </a:gridCol>
                <a:gridCol w="1112844">
                  <a:extLst>
                    <a:ext uri="{9D8B030D-6E8A-4147-A177-3AD203B41FA5}">
                      <a16:colId xmlns:a16="http://schemas.microsoft.com/office/drawing/2014/main" val="1647762804"/>
                    </a:ext>
                  </a:extLst>
                </a:gridCol>
                <a:gridCol w="1284754">
                  <a:extLst>
                    <a:ext uri="{9D8B030D-6E8A-4147-A177-3AD203B41FA5}">
                      <a16:colId xmlns:a16="http://schemas.microsoft.com/office/drawing/2014/main" val="710452388"/>
                    </a:ext>
                  </a:extLst>
                </a:gridCol>
                <a:gridCol w="1112844">
                  <a:extLst>
                    <a:ext uri="{9D8B030D-6E8A-4147-A177-3AD203B41FA5}">
                      <a16:colId xmlns:a16="http://schemas.microsoft.com/office/drawing/2014/main" val="3856192587"/>
                    </a:ext>
                  </a:extLst>
                </a:gridCol>
                <a:gridCol w="1474313">
                  <a:extLst>
                    <a:ext uri="{9D8B030D-6E8A-4147-A177-3AD203B41FA5}">
                      <a16:colId xmlns:a16="http://schemas.microsoft.com/office/drawing/2014/main" val="3831302970"/>
                    </a:ext>
                  </a:extLst>
                </a:gridCol>
                <a:gridCol w="1112843">
                  <a:extLst>
                    <a:ext uri="{9D8B030D-6E8A-4147-A177-3AD203B41FA5}">
                      <a16:colId xmlns:a16="http://schemas.microsoft.com/office/drawing/2014/main" val="1911768721"/>
                    </a:ext>
                  </a:extLst>
                </a:gridCol>
              </a:tblGrid>
              <a:tr h="0">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400" b="1" i="0" u="none" strike="noStrike" cap="none" normalizeH="0" baseline="0">
                          <a:ln>
                            <a:noFill/>
                          </a:ln>
                          <a:solidFill>
                            <a:schemeClr val="bg1"/>
                          </a:solidFill>
                          <a:effectLst/>
                          <a:latin typeface="굴림" panose="020B0600000101010101" pitchFamily="50" charset="-127"/>
                          <a:ea typeface="굴림" panose="020B0600000101010101" pitchFamily="50" charset="-127"/>
                        </a:rPr>
                        <a:t>Type</a:t>
                      </a:r>
                    </a:p>
                  </a:txBody>
                  <a:tcPr horzOverflow="overflow">
                    <a:lnL>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302E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400" b="1" i="0" u="none" strike="noStrike" cap="none" normalizeH="0" baseline="0" dirty="0">
                          <a:ln>
                            <a:noFill/>
                          </a:ln>
                          <a:solidFill>
                            <a:schemeClr val="bg1"/>
                          </a:solidFill>
                          <a:effectLst/>
                          <a:latin typeface="굴림" panose="020B0600000101010101" pitchFamily="50" charset="-127"/>
                          <a:ea typeface="굴림" panose="020B0600000101010101" pitchFamily="50" charset="-127"/>
                        </a:rPr>
                        <a:t>CSF </a:t>
                      </a:r>
                      <a:r>
                        <a:rPr lang="en-US" sz="1400" b="1" dirty="0">
                          <a:solidFill>
                            <a:schemeClr val="bg1"/>
                          </a:solidFill>
                        </a:rPr>
                        <a:t>Application</a:t>
                      </a:r>
                      <a:endParaRPr kumimoji="1" lang="ko-KR" altLang="en-US" sz="1400" b="1" i="0" u="none" strike="noStrike" cap="none" normalizeH="0" baseline="0" dirty="0">
                        <a:ln>
                          <a:noFill/>
                        </a:ln>
                        <a:solidFill>
                          <a:schemeClr val="bg1"/>
                        </a:solidFill>
                        <a:effectLst/>
                        <a:latin typeface="굴림" panose="020B0600000101010101" pitchFamily="50" charset="-127"/>
                        <a:ea typeface="굴림" panose="020B0600000101010101"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302E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lang="en-US" sz="1400" b="1" dirty="0">
                          <a:solidFill>
                            <a:schemeClr val="bg1"/>
                          </a:solidFill>
                          <a:effectLst>
                            <a:outerShdw blurRad="38100" dist="38100" dir="2700000" algn="tl">
                              <a:srgbClr val="000000">
                                <a:alpha val="43137"/>
                              </a:srgbClr>
                            </a:outerShdw>
                          </a:effectLst>
                        </a:rPr>
                        <a:t>Weight</a:t>
                      </a:r>
                      <a:endParaRPr kumimoji="1" lang="ko-KR" altLang="en-US" sz="1400" b="1" i="0" u="none" strike="noStrike" cap="none" normalizeH="0" baseline="0" dirty="0">
                        <a:ln>
                          <a:noFill/>
                        </a:ln>
                        <a:solidFill>
                          <a:schemeClr val="bg1"/>
                        </a:solidFill>
                        <a:effectLst>
                          <a:outerShdw blurRad="38100" dist="38100" dir="2700000" algn="tl">
                            <a:srgbClr val="000000">
                              <a:alpha val="43137"/>
                            </a:srgbClr>
                          </a:outerShdw>
                        </a:effectLst>
                        <a:latin typeface="굴림" panose="020B0600000101010101" pitchFamily="50" charset="-127"/>
                        <a:ea typeface="굴림" panose="020B0600000101010101"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302E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lang="en-US" sz="1400" b="1" dirty="0">
                          <a:solidFill>
                            <a:schemeClr val="bg1"/>
                          </a:solidFill>
                          <a:effectLst>
                            <a:outerShdw blurRad="38100" dist="38100" dir="2700000" algn="tl">
                              <a:srgbClr val="000000">
                                <a:alpha val="43137"/>
                              </a:srgbClr>
                            </a:outerShdw>
                          </a:effectLst>
                        </a:rPr>
                        <a:t>Production</a:t>
                      </a:r>
                      <a:endParaRPr kumimoji="1" lang="ko-KR" altLang="en-US" sz="1400" b="1" i="0" u="none" strike="noStrike" cap="none" normalizeH="0" baseline="0" dirty="0">
                        <a:ln>
                          <a:noFill/>
                        </a:ln>
                        <a:solidFill>
                          <a:schemeClr val="bg1"/>
                        </a:solidFill>
                        <a:effectLst>
                          <a:outerShdw blurRad="38100" dist="38100" dir="2700000" algn="tl">
                            <a:srgbClr val="000000">
                              <a:alpha val="43137"/>
                            </a:srgbClr>
                          </a:outerShdw>
                        </a:effectLst>
                        <a:latin typeface="굴림" panose="020B0600000101010101" pitchFamily="50" charset="-127"/>
                        <a:ea typeface="굴림" panose="020B0600000101010101"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302E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lang="en-US" sz="1400" b="1" dirty="0">
                          <a:solidFill>
                            <a:schemeClr val="bg1"/>
                          </a:solidFill>
                          <a:effectLst>
                            <a:outerShdw blurRad="38100" dist="38100" dir="2700000" algn="tl">
                              <a:srgbClr val="000000">
                                <a:alpha val="43137"/>
                              </a:srgbClr>
                            </a:outerShdw>
                          </a:effectLst>
                        </a:rPr>
                        <a:t>Sorting and </a:t>
                      </a:r>
                    </a:p>
                    <a:p>
                      <a:pPr marL="0" marR="0" lvl="0" indent="0" algn="ctr" defTabSz="914400" rtl="0" eaLnBrk="1" fontAlgn="base" latinLnBrk="1" hangingPunct="1">
                        <a:lnSpc>
                          <a:spcPct val="100000"/>
                        </a:lnSpc>
                        <a:spcBef>
                          <a:spcPct val="20000"/>
                        </a:spcBef>
                        <a:spcAft>
                          <a:spcPct val="0"/>
                        </a:spcAft>
                        <a:buClrTx/>
                        <a:buSzTx/>
                        <a:buFontTx/>
                        <a:buNone/>
                        <a:tabLst/>
                      </a:pPr>
                      <a:r>
                        <a:rPr lang="en-US" sz="1400" b="1" dirty="0">
                          <a:solidFill>
                            <a:schemeClr val="bg1"/>
                          </a:solidFill>
                          <a:effectLst>
                            <a:outerShdw blurRad="38100" dist="38100" dir="2700000" algn="tl">
                              <a:srgbClr val="000000">
                                <a:alpha val="43137"/>
                              </a:srgbClr>
                            </a:outerShdw>
                          </a:effectLst>
                        </a:rPr>
                        <a:t>processing</a:t>
                      </a:r>
                      <a:endParaRPr kumimoji="1" lang="ko-KR" altLang="en-US" sz="1400" b="1" i="0" u="none" strike="noStrike" cap="none" normalizeH="0" baseline="0" dirty="0">
                        <a:ln>
                          <a:noFill/>
                        </a:ln>
                        <a:solidFill>
                          <a:schemeClr val="bg1"/>
                        </a:solidFill>
                        <a:effectLst>
                          <a:outerShdw blurRad="38100" dist="38100" dir="2700000" algn="tl">
                            <a:srgbClr val="000000">
                              <a:alpha val="43137"/>
                            </a:srgbClr>
                          </a:outerShdw>
                        </a:effectLst>
                        <a:latin typeface="Arial" panose="020B0604020202020204" pitchFamily="34" charset="0"/>
                        <a:ea typeface="굴림" panose="020B0600000101010101" pitchFamily="50" charset="-127"/>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302E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400" b="1" i="0" u="none" strike="noStrike" cap="none" normalizeH="0" baseline="0" dirty="0">
                          <a:ln>
                            <a:noFill/>
                          </a:ln>
                          <a:solidFill>
                            <a:schemeClr val="bg1"/>
                          </a:solidFill>
                          <a:effectLst/>
                          <a:latin typeface="굴림" panose="020B0600000101010101" pitchFamily="50" charset="-127"/>
                          <a:ea typeface="굴림" panose="020B0600000101010101" pitchFamily="50" charset="-127"/>
                        </a:rPr>
                        <a:t>Marketing</a:t>
                      </a:r>
                      <a:endParaRPr kumimoji="1" lang="ko-KR" altLang="en-US" sz="1400" b="1" i="0" u="none" strike="noStrike" cap="none" normalizeH="0" baseline="0" dirty="0">
                        <a:ln>
                          <a:noFill/>
                        </a:ln>
                        <a:solidFill>
                          <a:schemeClr val="bg1"/>
                        </a:solidFill>
                        <a:effectLst/>
                        <a:latin typeface="굴림" panose="020B0600000101010101" pitchFamily="50" charset="-127"/>
                        <a:ea typeface="굴림" panose="020B0600000101010101"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302E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400" b="1" i="0" u="none" strike="noStrike" cap="none" normalizeH="0" baseline="0" dirty="0">
                          <a:ln>
                            <a:noFill/>
                          </a:ln>
                          <a:solidFill>
                            <a:schemeClr val="bg1"/>
                          </a:solidFill>
                          <a:effectLst/>
                          <a:latin typeface="굴림" panose="020B0600000101010101" pitchFamily="50" charset="-127"/>
                          <a:ea typeface="굴림" panose="020B0600000101010101" pitchFamily="50" charset="-127"/>
                          <a:cs typeface="Arial" panose="020B0604020202020204" pitchFamily="34" charset="0"/>
                        </a:rPr>
                        <a:t>Shipment</a:t>
                      </a:r>
                      <a:r>
                        <a:rPr kumimoji="1" lang="ko-KR" altLang="en-US" sz="1400" b="1" i="0" u="none" strike="noStrike" cap="none" normalizeH="0" baseline="0" dirty="0">
                          <a:ln>
                            <a:noFill/>
                          </a:ln>
                          <a:solidFill>
                            <a:schemeClr val="bg1"/>
                          </a:solidFill>
                          <a:effectLst/>
                          <a:latin typeface="굴림" panose="020B0600000101010101" pitchFamily="50" charset="-127"/>
                          <a:ea typeface="굴림" panose="020B0600000101010101" pitchFamily="50" charset="-127"/>
                          <a:cs typeface="Arial" panose="020B0604020202020204" pitchFamily="34" charset="0"/>
                        </a:rPr>
                        <a:t> </a:t>
                      </a:r>
                      <a:r>
                        <a:rPr kumimoji="1" lang="en-US" altLang="ko-KR" sz="1400" b="1" i="0" u="none" strike="noStrike" cap="none" normalizeH="0" baseline="0" dirty="0">
                          <a:ln>
                            <a:noFill/>
                          </a:ln>
                          <a:solidFill>
                            <a:schemeClr val="bg1"/>
                          </a:solidFill>
                          <a:effectLst/>
                          <a:latin typeface="굴림" panose="020B0600000101010101" pitchFamily="50" charset="-127"/>
                          <a:ea typeface="굴림" panose="020B0600000101010101" pitchFamily="50" charset="-127"/>
                          <a:cs typeface="Arial" panose="020B0604020202020204" pitchFamily="34" charset="0"/>
                        </a:rPr>
                        <a:t>and</a:t>
                      </a:r>
                      <a:r>
                        <a:rPr kumimoji="1" lang="ko-KR" altLang="en-US" sz="1400" b="1" i="0" u="none" strike="noStrike" cap="none" normalizeH="0" baseline="0" dirty="0">
                          <a:ln>
                            <a:noFill/>
                          </a:ln>
                          <a:solidFill>
                            <a:schemeClr val="bg1"/>
                          </a:solidFill>
                          <a:effectLst/>
                          <a:latin typeface="굴림" panose="020B0600000101010101" pitchFamily="50" charset="-127"/>
                          <a:ea typeface="굴림" panose="020B0600000101010101" pitchFamily="50" charset="-127"/>
                          <a:cs typeface="Arial" panose="020B0604020202020204" pitchFamily="34" charset="0"/>
                        </a:rPr>
                        <a:t> </a:t>
                      </a:r>
                      <a:endParaRPr kumimoji="1" lang="en-US" altLang="ko-KR" sz="1400" b="1" i="0" u="none" strike="noStrike" cap="none" normalizeH="0" baseline="0" dirty="0">
                        <a:ln>
                          <a:noFill/>
                        </a:ln>
                        <a:solidFill>
                          <a:schemeClr val="bg1"/>
                        </a:solidFill>
                        <a:effectLst/>
                        <a:latin typeface="굴림" panose="020B0600000101010101" pitchFamily="50" charset="-127"/>
                        <a:ea typeface="굴림" panose="020B0600000101010101" pitchFamily="50" charset="-127"/>
                        <a:cs typeface="Arial" panose="020B0604020202020204" pitchFamily="34" charset="0"/>
                      </a:endParaRPr>
                    </a:p>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400" b="1" i="0" u="none" strike="noStrike" cap="none" normalizeH="0" baseline="0" dirty="0">
                          <a:ln>
                            <a:noFill/>
                          </a:ln>
                          <a:solidFill>
                            <a:schemeClr val="bg1"/>
                          </a:solidFill>
                          <a:effectLst/>
                          <a:latin typeface="굴림" panose="020B0600000101010101" pitchFamily="50" charset="-127"/>
                          <a:ea typeface="굴림" panose="020B0600000101010101" pitchFamily="50" charset="-127"/>
                          <a:cs typeface="Arial" panose="020B0604020202020204" pitchFamily="34" charset="0"/>
                        </a:rPr>
                        <a:t>Distribution</a:t>
                      </a:r>
                      <a:endParaRPr kumimoji="1" lang="ko-KR" altLang="en-US" sz="1400" b="1" i="0" u="none" strike="noStrike" cap="none" normalizeH="0" baseline="0" dirty="0">
                        <a:ln>
                          <a:noFill/>
                        </a:ln>
                        <a:solidFill>
                          <a:schemeClr val="bg1"/>
                        </a:solidFill>
                        <a:effectLst/>
                        <a:latin typeface="Arial" panose="020B0604020202020204" pitchFamily="34" charset="0"/>
                        <a:ea typeface="굴림" panose="020B0600000101010101" pitchFamily="50" charset="-127"/>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302E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lang="en-US" sz="1400" b="1" dirty="0">
                          <a:solidFill>
                            <a:schemeClr val="bg1"/>
                          </a:solidFill>
                          <a:effectLst>
                            <a:outerShdw blurRad="38100" dist="38100" dir="2700000" algn="tl">
                              <a:srgbClr val="000000">
                                <a:alpha val="43137"/>
                              </a:srgbClr>
                            </a:outerShdw>
                          </a:effectLst>
                        </a:rPr>
                        <a:t>Customer service</a:t>
                      </a:r>
                      <a:endParaRPr kumimoji="1" lang="ko-KR" altLang="en-US" sz="1400" b="1" i="0" u="none" strike="noStrike" cap="none" normalizeH="0" baseline="0" dirty="0">
                        <a:ln>
                          <a:noFill/>
                        </a:ln>
                        <a:solidFill>
                          <a:schemeClr val="bg1"/>
                        </a:solidFill>
                        <a:effectLst>
                          <a:outerShdw blurRad="38100" dist="38100" dir="2700000" algn="tl">
                            <a:srgbClr val="000000">
                              <a:alpha val="43137"/>
                            </a:srgbClr>
                          </a:outerShdw>
                        </a:effectLst>
                        <a:latin typeface="굴림" panose="020B0600000101010101" pitchFamily="50" charset="-127"/>
                        <a:ea typeface="굴림" panose="020B0600000101010101" pitchFamily="50" charset="-127"/>
                      </a:endParaRPr>
                    </a:p>
                  </a:txBody>
                  <a:tcPr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302EC"/>
                    </a:solidFill>
                  </a:tcPr>
                </a:tc>
                <a:extLst>
                  <a:ext uri="{0D108BD9-81ED-4DB2-BD59-A6C34878D82A}">
                    <a16:rowId xmlns:a16="http://schemas.microsoft.com/office/drawing/2014/main" val="1118885523"/>
                  </a:ext>
                </a:extLst>
              </a:tr>
              <a:tr h="212189">
                <a:tc rowSpan="3">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lang="en-US" sz="1400" b="1" dirty="0">
                          <a:solidFill>
                            <a:srgbClr val="FA0000"/>
                          </a:solidFill>
                          <a:effectLst>
                            <a:outerShdw blurRad="38100" dist="38100" dir="2700000" algn="tl">
                              <a:srgbClr val="000000">
                                <a:alpha val="43137"/>
                              </a:srgbClr>
                            </a:outerShdw>
                          </a:effectLst>
                        </a:rPr>
                        <a:t>Differentiation</a:t>
                      </a:r>
                      <a:endParaRPr kumimoji="1" lang="ko-KR" altLang="en-US" sz="1400" b="1" i="0" u="none" strike="noStrike" cap="none" normalizeH="0" baseline="0" dirty="0">
                        <a:ln>
                          <a:noFill/>
                        </a:ln>
                        <a:solidFill>
                          <a:srgbClr val="FA0000"/>
                        </a:solidFill>
                        <a:effectLst>
                          <a:outerShdw blurRad="38100" dist="38100" dir="2700000" algn="tl">
                            <a:srgbClr val="000000">
                              <a:alpha val="43137"/>
                            </a:srgbClr>
                          </a:outerShdw>
                        </a:effectLst>
                        <a:latin typeface="굴림" panose="020B0600000101010101" pitchFamily="50" charset="-127"/>
                        <a:ea typeface="굴림" panose="020B0600000101010101" pitchFamily="50" charset="-127"/>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lang="en-US" sz="1200" b="1" dirty="0"/>
                        <a:t>Quality differentiation</a:t>
                      </a:r>
                      <a:endParaRPr kumimoji="1" lang="ko-KR" altLang="en-US"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rPr>
                        <a:t>1(3)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600" b="1" i="0" u="none" strike="noStrike" cap="none" normalizeH="0" baseline="0" dirty="0">
                          <a:ln>
                            <a:noFill/>
                          </a:ln>
                          <a:solidFill>
                            <a:schemeClr val="tx1"/>
                          </a:solidFill>
                          <a:effectLst/>
                          <a:highlight>
                            <a:srgbClr val="FFFF00"/>
                          </a:highligh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20414601"/>
                  </a:ext>
                </a:extLst>
              </a:tr>
              <a:tr h="0">
                <a:tc vMerge="1">
                  <a:txBody>
                    <a:bodyPr/>
                    <a:lstStyle/>
                    <a:p>
                      <a:pPr latinLnBrk="1"/>
                      <a:endParaRPr lang="ko-KR" altLang="en-US"/>
                    </a:p>
                  </a:txBody>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lang="en-US" sz="1200" b="1" dirty="0"/>
                        <a:t>Operational differentiation</a:t>
                      </a:r>
                      <a:endParaRPr kumimoji="1" lang="ko-KR" altLang="en-US"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1(3)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600" b="1" i="0" u="none" strike="noStrike" cap="none" normalizeH="0" baseline="0" dirty="0">
                          <a:ln>
                            <a:noFill/>
                          </a:ln>
                          <a:solidFill>
                            <a:schemeClr val="tx1"/>
                          </a:solidFill>
                          <a:effectLst/>
                          <a:highlight>
                            <a:srgbClr val="FFFF00"/>
                          </a:highligh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75077468"/>
                  </a:ext>
                </a:extLst>
              </a:tr>
              <a:tr h="0">
                <a:tc vMerge="1">
                  <a:txBody>
                    <a:bodyPr/>
                    <a:lstStyle/>
                    <a:p>
                      <a:pPr latinLnBrk="1"/>
                      <a:endParaRPr lang="ko-KR" altLang="en-US"/>
                    </a:p>
                  </a:txBody>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lang="en-US" sz="1200" b="1" dirty="0"/>
                        <a:t>Brand differentiation</a:t>
                      </a:r>
                      <a:endParaRPr kumimoji="1" lang="ko-KR" altLang="en-US"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1(3)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600" b="1" i="0" u="none" strike="noStrike" cap="none" normalizeH="0" baseline="0" dirty="0">
                          <a:ln>
                            <a:noFill/>
                          </a:ln>
                          <a:solidFill>
                            <a:schemeClr val="tx1"/>
                          </a:solidFill>
                          <a:effectLst/>
                          <a:highlight>
                            <a:srgbClr val="FFFF00"/>
                          </a:highligh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94426909"/>
                  </a:ext>
                </a:extLst>
              </a:tr>
              <a:tr h="0">
                <a:tc rowSpan="3">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lang="en-US" sz="1400" b="1" dirty="0">
                          <a:solidFill>
                            <a:srgbClr val="FA0000"/>
                          </a:solidFill>
                          <a:effectLst>
                            <a:outerShdw blurRad="38100" dist="38100" dir="2700000" algn="tl">
                              <a:srgbClr val="000000">
                                <a:alpha val="43137"/>
                              </a:srgbClr>
                            </a:outerShdw>
                          </a:effectLst>
                          <a:highlight>
                            <a:srgbClr val="FFFF00"/>
                          </a:highlight>
                        </a:rPr>
                        <a:t>Centralization</a:t>
                      </a:r>
                      <a:endParaRPr kumimoji="1" lang="ko-KR" altLang="en-US" sz="1400" b="1" i="0" u="none" strike="noStrike" cap="none" normalizeH="0" baseline="0" dirty="0">
                        <a:ln>
                          <a:noFill/>
                        </a:ln>
                        <a:solidFill>
                          <a:srgbClr val="FA0000"/>
                        </a:solidFill>
                        <a:effectLst>
                          <a:outerShdw blurRad="38100" dist="38100" dir="2700000" algn="tl">
                            <a:srgbClr val="000000">
                              <a:alpha val="43137"/>
                            </a:srgbClr>
                          </a:outerShdw>
                        </a:effectLst>
                        <a:highlight>
                          <a:srgbClr val="FFFF00"/>
                        </a:highlight>
                        <a:latin typeface="굴림" panose="020B0600000101010101" pitchFamily="50" charset="-127"/>
                        <a:ea typeface="굴림" panose="020B0600000101010101" pitchFamily="50" charset="-127"/>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lang="en-US" sz="1200" b="1" dirty="0"/>
                        <a:t>Quality Management</a:t>
                      </a:r>
                      <a:endParaRPr kumimoji="1" lang="ko-KR" altLang="en-US"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1(3)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600" b="1" i="0" u="none" strike="noStrike" cap="none" normalizeH="0" baseline="0" dirty="0">
                          <a:ln>
                            <a:noFill/>
                          </a:ln>
                          <a:solidFill>
                            <a:schemeClr val="tx1"/>
                          </a:solidFill>
                          <a:effectLst/>
                          <a:highlight>
                            <a:srgbClr val="FFFF00"/>
                          </a:highligh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28751797"/>
                  </a:ext>
                </a:extLst>
              </a:tr>
              <a:tr h="0">
                <a:tc vMerge="1">
                  <a:txBody>
                    <a:bodyPr/>
                    <a:lstStyle/>
                    <a:p>
                      <a:pPr latinLnBrk="1"/>
                      <a:endParaRPr lang="ko-KR" altLang="en-US"/>
                    </a:p>
                  </a:txBody>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lang="en-US" sz="1200" b="1" dirty="0"/>
                        <a:t>Brand management</a:t>
                      </a:r>
                      <a:endParaRPr kumimoji="1" lang="ko-KR" altLang="en-US"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1(3)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600" b="1" i="0" u="none" strike="noStrike" cap="none" normalizeH="0" baseline="0" dirty="0">
                          <a:ln>
                            <a:noFill/>
                          </a:ln>
                          <a:solidFill>
                            <a:schemeClr val="tx1"/>
                          </a:solidFill>
                          <a:effectLst/>
                          <a:highlight>
                            <a:srgbClr val="FFFF00"/>
                          </a:highligh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80734606"/>
                  </a:ext>
                </a:extLst>
              </a:tr>
              <a:tr h="0">
                <a:tc vMerge="1">
                  <a:txBody>
                    <a:bodyPr/>
                    <a:lstStyle/>
                    <a:p>
                      <a:pPr latinLnBrk="1"/>
                      <a:endParaRPr lang="ko-KR" altLang="en-US"/>
                    </a:p>
                  </a:txBody>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lang="en-US" sz="1200" b="1" dirty="0"/>
                        <a:t>Niche market</a:t>
                      </a:r>
                      <a:endParaRPr kumimoji="1" lang="ko-KR" altLang="en-US"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1(2)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600" b="1" i="0" u="none" strike="noStrike" cap="none" normalizeH="0" baseline="0" dirty="0">
                          <a:ln>
                            <a:noFill/>
                          </a:ln>
                          <a:solidFill>
                            <a:schemeClr val="tx1"/>
                          </a:solidFill>
                          <a:effectLst/>
                          <a:highlight>
                            <a:srgbClr val="FFFF00"/>
                          </a:highlight>
                          <a:latin typeface="굴림" panose="020B0600000101010101" pitchFamily="50" charset="-127"/>
                          <a:ea typeface="굴림" panose="020B0600000101010101" pitchFamily="50" charset="-127"/>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rPr>
                        <a:t>2</a:t>
                      </a: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76313605"/>
                  </a:ext>
                </a:extLst>
              </a:tr>
              <a:tr h="239713">
                <a:tc rowSpan="2">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lang="en-US" sz="1400" b="1" dirty="0">
                          <a:solidFill>
                            <a:srgbClr val="FA0000"/>
                          </a:solidFill>
                          <a:highlight>
                            <a:srgbClr val="FFFF00"/>
                          </a:highlight>
                        </a:rPr>
                        <a:t>Cost advantage</a:t>
                      </a:r>
                      <a:endParaRPr kumimoji="1" lang="ko-KR" altLang="en-US" sz="1400" b="1" i="0" u="none" strike="noStrike" cap="none" normalizeH="0" baseline="0" dirty="0">
                        <a:ln>
                          <a:noFill/>
                        </a:ln>
                        <a:solidFill>
                          <a:srgbClr val="FA0000"/>
                        </a:solidFill>
                        <a:effectLst/>
                        <a:highlight>
                          <a:srgbClr val="FFFF00"/>
                        </a:highlight>
                        <a:latin typeface="굴림" panose="020B0600000101010101" pitchFamily="50" charset="-127"/>
                        <a:ea typeface="굴림" panose="020B0600000101010101" pitchFamily="50" charset="-127"/>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lang="en-US" sz="1200" b="1" dirty="0"/>
                        <a:t>Distribution streamlining</a:t>
                      </a:r>
                      <a:endParaRPr kumimoji="1" lang="ko-KR" altLang="en-US"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rPr>
                        <a:t>1(2)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600" b="1" i="0" u="none" strike="noStrike" cap="none" normalizeH="0" baseline="0" dirty="0">
                          <a:ln>
                            <a:noFill/>
                          </a:ln>
                          <a:solidFill>
                            <a:schemeClr val="tx1"/>
                          </a:solidFill>
                          <a:effectLst/>
                          <a:highlight>
                            <a:srgbClr val="FFFF00"/>
                          </a:highligh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rPr>
                        <a:t>1</a:t>
                      </a: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28844993"/>
                  </a:ext>
                </a:extLst>
              </a:tr>
              <a:tr h="239713">
                <a:tc vMerge="1">
                  <a:txBody>
                    <a:bodyPr/>
                    <a:lstStyle/>
                    <a:p>
                      <a:pPr latinLnBrk="1"/>
                      <a:endParaRPr lang="ko-KR" altLang="en-US"/>
                    </a:p>
                  </a:txBody>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lang="en-US" sz="1200" b="1" dirty="0"/>
                        <a:t>Development of automation systems</a:t>
                      </a:r>
                      <a:endParaRPr kumimoji="1" lang="ko-KR" altLang="en-US"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1(1)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600" b="1" i="0" u="none" strike="noStrike" cap="none" normalizeH="0" baseline="0" dirty="0">
                          <a:ln>
                            <a:noFill/>
                          </a:ln>
                          <a:solidFill>
                            <a:schemeClr val="tx1"/>
                          </a:solidFill>
                          <a:effectLst/>
                          <a:highlight>
                            <a:srgbClr val="FFFF00"/>
                          </a:highlight>
                          <a:latin typeface="굴림" panose="020B0600000101010101" pitchFamily="50" charset="-127"/>
                          <a:ea typeface="굴림" panose="020B0600000101010101" pitchFamily="50" charset="-127"/>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rPr>
                        <a:t>0</a:t>
                      </a: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36196715"/>
                  </a:ext>
                </a:extLst>
              </a:tr>
              <a:tr h="0">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lang="en-US" sz="1200" b="1" dirty="0"/>
                        <a:t>Total</a:t>
                      </a:r>
                      <a:endParaRPr kumimoji="1" lang="ko-KR" altLang="en-US"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l" defTabSz="914400" rtl="0" eaLnBrk="1" fontAlgn="base" latinLnBrk="1" hangingPunct="1">
                        <a:lnSpc>
                          <a:spcPct val="100000"/>
                        </a:lnSpc>
                        <a:spcBef>
                          <a:spcPct val="20000"/>
                        </a:spcBef>
                        <a:spcAft>
                          <a:spcPct val="0"/>
                        </a:spcAft>
                        <a:buClrTx/>
                        <a:buSzTx/>
                        <a:buFontTx/>
                        <a:buNone/>
                        <a:tabLst/>
                      </a:pPr>
                      <a:endParaRPr kumimoji="1" lang="ko-KR"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endParaRPr kumimoji="1" lang="ko-KR" altLang="ko-KR" sz="1200" b="1" i="0" u="none" strike="noStrike" cap="none" normalizeH="0" baseline="0">
                        <a:ln>
                          <a:noFill/>
                        </a:ln>
                        <a:solidFill>
                          <a:schemeClr val="tx1"/>
                        </a:solidFill>
                        <a:effectLst/>
                        <a:latin typeface="굴림" panose="020B0600000101010101" pitchFamily="50" charset="-127"/>
                        <a:ea typeface="굴림" panose="020B0600000101010101" pitchFamily="50" charset="-127"/>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rPr>
                        <a:t>14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rPr>
                        <a:t>21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rPr>
                        <a:t>17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600" b="1" i="0" u="none" strike="noStrike" cap="none" normalizeH="0" baseline="0" dirty="0">
                          <a:ln>
                            <a:noFill/>
                          </a:ln>
                          <a:solidFill>
                            <a:schemeClr val="tx1"/>
                          </a:solidFill>
                          <a:effectLst/>
                          <a:highlight>
                            <a:srgbClr val="FFFF00"/>
                          </a:highlight>
                          <a:latin typeface="굴림" panose="020B0600000101010101" pitchFamily="50" charset="-127"/>
                          <a:ea typeface="굴림" panose="020B0600000101010101" pitchFamily="50" charset="-127"/>
                        </a:rPr>
                        <a:t>22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굴림" panose="020B0600000101010101" pitchFamily="50" charset="-127"/>
                          <a:ea typeface="굴림" panose="020B0600000101010101" pitchFamily="50" charset="-127"/>
                        </a:defRPr>
                      </a:lvl1pPr>
                      <a:lvl2pPr marL="742950" indent="-285750" eaLnBrk="0" hangingPunct="0">
                        <a:spcBef>
                          <a:spcPct val="20000"/>
                        </a:spcBef>
                        <a:defRPr kumimoji="1" sz="2400">
                          <a:solidFill>
                            <a:schemeClr val="tx1"/>
                          </a:solidFill>
                          <a:latin typeface="굴림" panose="020B0600000101010101" pitchFamily="50" charset="-127"/>
                          <a:ea typeface="굴림" panose="020B0600000101010101" pitchFamily="50" charset="-127"/>
                        </a:defRPr>
                      </a:lvl2pPr>
                      <a:lvl3pPr marL="1143000" indent="-228600" eaLnBrk="0" hangingPunct="0">
                        <a:spcBef>
                          <a:spcPct val="20000"/>
                        </a:spcBef>
                        <a:defRPr kumimoji="1" sz="2000">
                          <a:solidFill>
                            <a:schemeClr val="tx1"/>
                          </a:solidFill>
                          <a:latin typeface="굴림" panose="020B0600000101010101" pitchFamily="50" charset="-127"/>
                          <a:ea typeface="굴림" panose="020B0600000101010101" pitchFamily="50" charset="-127"/>
                        </a:defRPr>
                      </a:lvl3pPr>
                      <a:lvl4pPr marL="16002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4pPr>
                      <a:lvl5pPr marL="2057400" indent="-228600" eaLnBrk="0" hangingPunct="0">
                        <a:spcBef>
                          <a:spcPct val="20000"/>
                        </a:spcBef>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2000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200" b="1" i="0" u="none" strike="noStrike" cap="none" normalizeH="0" baseline="0" dirty="0">
                          <a:ln>
                            <a:noFill/>
                          </a:ln>
                          <a:solidFill>
                            <a:schemeClr val="tx1"/>
                          </a:solidFill>
                          <a:effectLst/>
                          <a:latin typeface="굴림" panose="020B0600000101010101" pitchFamily="50" charset="-127"/>
                          <a:ea typeface="굴림" panose="020B0600000101010101" pitchFamily="50" charset="-127"/>
                        </a:rPr>
                        <a:t>18</a:t>
                      </a: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18986433"/>
                  </a:ext>
                </a:extLst>
              </a:tr>
            </a:tbl>
          </a:graphicData>
        </a:graphic>
      </p:graphicFrame>
      <p:sp>
        <p:nvSpPr>
          <p:cNvPr id="6" name="Line 103">
            <a:extLst>
              <a:ext uri="{FF2B5EF4-FFF2-40B4-BE49-F238E27FC236}">
                <a16:creationId xmlns:a16="http://schemas.microsoft.com/office/drawing/2014/main" id="{0A5CF533-A7BA-5032-B5FD-BAB02EA64007}"/>
              </a:ext>
            </a:extLst>
          </p:cNvPr>
          <p:cNvSpPr>
            <a:spLocks noChangeShapeType="1"/>
          </p:cNvSpPr>
          <p:nvPr/>
        </p:nvSpPr>
        <p:spPr bwMode="auto">
          <a:xfrm>
            <a:off x="1774825" y="1159828"/>
            <a:ext cx="86423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7" name="Text Box 104">
            <a:extLst>
              <a:ext uri="{FF2B5EF4-FFF2-40B4-BE49-F238E27FC236}">
                <a16:creationId xmlns:a16="http://schemas.microsoft.com/office/drawing/2014/main" id="{4326F5E8-C2FB-38C6-C95F-EE2254099496}"/>
              </a:ext>
            </a:extLst>
          </p:cNvPr>
          <p:cNvSpPr txBox="1">
            <a:spLocks noChangeArrowheads="1"/>
          </p:cNvSpPr>
          <p:nvPr/>
        </p:nvSpPr>
        <p:spPr bwMode="auto">
          <a:xfrm>
            <a:off x="3501983" y="836175"/>
            <a:ext cx="51880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spcBef>
                <a:spcPct val="50000"/>
              </a:spcBef>
            </a:pPr>
            <a:r>
              <a:rPr lang="en-US" sz="1400" b="1" dirty="0">
                <a:effectLst>
                  <a:outerShdw blurRad="38100" dist="38100" dir="2700000" algn="tl">
                    <a:srgbClr val="000000">
                      <a:alpha val="43137"/>
                    </a:srgbClr>
                  </a:outerShdw>
                </a:effectLst>
              </a:rPr>
              <a:t>Application Evaluation Matrix for Strawberry Production</a:t>
            </a:r>
            <a:endParaRPr lang="en-US" altLang="ko-KR" sz="1400" b="1" dirty="0">
              <a:effectLst>
                <a:outerShdw blurRad="38100" dist="38100" dir="2700000" algn="tl">
                  <a:srgbClr val="000000">
                    <a:alpha val="43137"/>
                  </a:srgbClr>
                </a:outerShdw>
              </a:effectLst>
            </a:endParaRPr>
          </a:p>
        </p:txBody>
      </p:sp>
      <p:sp>
        <p:nvSpPr>
          <p:cNvPr id="8" name="Rectangle 400">
            <a:extLst>
              <a:ext uri="{FF2B5EF4-FFF2-40B4-BE49-F238E27FC236}">
                <a16:creationId xmlns:a16="http://schemas.microsoft.com/office/drawing/2014/main" id="{CD4C394D-CC85-C82E-923E-34F83001D7D2}"/>
              </a:ext>
            </a:extLst>
          </p:cNvPr>
          <p:cNvSpPr>
            <a:spLocks noChangeArrowheads="1"/>
          </p:cNvSpPr>
          <p:nvPr/>
        </p:nvSpPr>
        <p:spPr bwMode="auto">
          <a:xfrm>
            <a:off x="856455" y="4987816"/>
            <a:ext cx="9899777" cy="1179259"/>
          </a:xfrm>
          <a:prstGeom prst="rect">
            <a:avLst/>
          </a:prstGeom>
          <a:solidFill>
            <a:schemeClr val="bg1"/>
          </a:solidFill>
          <a:ln w="9525">
            <a:solidFill>
              <a:schemeClr val="tx1"/>
            </a:solidFill>
            <a:miter lim="800000"/>
            <a:headEnd/>
            <a:tailEnd/>
          </a:ln>
        </p:spPr>
        <p:txBody>
          <a:bodyPr wrap="none" anchor="ctr"/>
          <a:lstStyle>
            <a:lvl1pPr marL="85725" indent="-85725"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buFontTx/>
              <a:buChar char="•"/>
            </a:pPr>
            <a:r>
              <a:rPr lang="en-US" altLang="ko-KR" sz="1400" b="1" dirty="0"/>
              <a:t>Weight(0-3): </a:t>
            </a:r>
            <a:r>
              <a:rPr lang="en-US" sz="1400" b="1" dirty="0"/>
              <a:t>0 - </a:t>
            </a:r>
            <a:r>
              <a:rPr lang="en-US" sz="1400" b="1" dirty="0">
                <a:solidFill>
                  <a:srgbClr val="FF0000"/>
                </a:solidFill>
              </a:rPr>
              <a:t>No contribution</a:t>
            </a:r>
            <a:r>
              <a:rPr lang="en-US" sz="1400" b="1" dirty="0"/>
              <a:t>, 1 - </a:t>
            </a:r>
            <a:r>
              <a:rPr lang="en-US" sz="1400" b="1" dirty="0">
                <a:solidFill>
                  <a:srgbClr val="FF0000"/>
                </a:solidFill>
              </a:rPr>
              <a:t>Low contribution,</a:t>
            </a:r>
            <a:r>
              <a:rPr lang="en-US" sz="1400" b="1" dirty="0"/>
              <a:t> 2 - </a:t>
            </a:r>
            <a:r>
              <a:rPr lang="en-US" sz="1400" b="1" dirty="0">
                <a:solidFill>
                  <a:srgbClr val="FF0000"/>
                </a:solidFill>
              </a:rPr>
              <a:t>Moderate contribution</a:t>
            </a:r>
            <a:r>
              <a:rPr lang="en-US" sz="1400" b="1" dirty="0"/>
              <a:t>, 3 - </a:t>
            </a:r>
            <a:r>
              <a:rPr lang="en-US" sz="1400" b="1" dirty="0">
                <a:solidFill>
                  <a:srgbClr val="FF0000"/>
                </a:solidFill>
              </a:rPr>
              <a:t>High contribution</a:t>
            </a:r>
          </a:p>
          <a:p>
            <a:pPr marL="0" indent="0" eaLnBrk="1" hangingPunct="1"/>
            <a:endParaRPr lang="en-US" sz="1400" b="1" dirty="0"/>
          </a:p>
          <a:p>
            <a:pPr eaLnBrk="1" hangingPunct="1">
              <a:buFontTx/>
              <a:buChar char="•"/>
            </a:pPr>
            <a:r>
              <a:rPr lang="en-US" sz="1400" b="1" dirty="0"/>
              <a:t>As a result of differentiation, centralization, and cost leadership strategies oriented toward marketing, service, and </a:t>
            </a:r>
          </a:p>
          <a:p>
            <a:pPr marL="0" indent="0" eaLnBrk="1" hangingPunct="1"/>
            <a:r>
              <a:rPr lang="en-US" sz="1400" b="1" dirty="0"/>
              <a:t>planning, it is judged that shipment and distribution hold high importance.</a:t>
            </a:r>
            <a:endParaRPr lang="ko-KR" altLang="en-US" sz="1400" b="1" dirty="0"/>
          </a:p>
        </p:txBody>
      </p:sp>
      <p:sp>
        <p:nvSpPr>
          <p:cNvPr id="9" name="TextBox 8">
            <a:extLst>
              <a:ext uri="{FF2B5EF4-FFF2-40B4-BE49-F238E27FC236}">
                <a16:creationId xmlns:a16="http://schemas.microsoft.com/office/drawing/2014/main" id="{34071288-FB58-60FB-F837-E8498E0E9F61}"/>
              </a:ext>
            </a:extLst>
          </p:cNvPr>
          <p:cNvSpPr txBox="1"/>
          <p:nvPr/>
        </p:nvSpPr>
        <p:spPr>
          <a:xfrm>
            <a:off x="856454" y="5934825"/>
            <a:ext cx="7456965" cy="677108"/>
          </a:xfrm>
          <a:prstGeom prst="rect">
            <a:avLst/>
          </a:prstGeom>
          <a:noFill/>
        </p:spPr>
        <p:txBody>
          <a:bodyPr wrap="square">
            <a:spAutoFit/>
          </a:bodyPr>
          <a:lstStyle/>
          <a:p>
            <a:pPr>
              <a:buNone/>
            </a:pPr>
            <a:r>
              <a:rPr lang="en-US" b="1" dirty="0"/>
              <a:t>What should be benchmarked?</a:t>
            </a:r>
          </a:p>
          <a:p>
            <a:r>
              <a:rPr lang="en-US" b="1" dirty="0"/>
              <a:t> - </a:t>
            </a:r>
            <a:r>
              <a:rPr lang="en-US" sz="2000" b="1" dirty="0">
                <a:solidFill>
                  <a:srgbClr val="FA0000"/>
                </a:solidFill>
                <a:highlight>
                  <a:srgbClr val="FFFF00"/>
                </a:highlight>
              </a:rPr>
              <a:t>Application of M. Porter's competitive strategy advantage</a:t>
            </a:r>
            <a:r>
              <a:rPr lang="en-US" b="1" dirty="0"/>
              <a:t>.</a:t>
            </a:r>
          </a:p>
        </p:txBody>
      </p:sp>
    </p:spTree>
    <p:extLst>
      <p:ext uri="{BB962C8B-B14F-4D97-AF65-F5344CB8AC3E}">
        <p14:creationId xmlns:p14="http://schemas.microsoft.com/office/powerpoint/2010/main" val="6747137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D6BF2-958A-9545-9034-D51FA6DC925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D89490E-3B9C-9413-B32F-057181B6417D}"/>
              </a:ext>
            </a:extLst>
          </p:cNvPr>
          <p:cNvPicPr>
            <a:picLocks noChangeAspect="1"/>
          </p:cNvPicPr>
          <p:nvPr/>
        </p:nvPicPr>
        <p:blipFill>
          <a:blip r:embed="rId2">
            <a:extLst>
              <a:ext uri="{28A0092B-C50C-407E-A947-70E740481C1C}">
                <a14:useLocalDpi xmlns:a14="http://schemas.microsoft.com/office/drawing/2010/main" val="0"/>
              </a:ext>
            </a:extLst>
          </a:blip>
          <a:srcRect l="10270" t="8769" r="10493" b="14555"/>
          <a:stretch/>
        </p:blipFill>
        <p:spPr>
          <a:xfrm>
            <a:off x="2286644" y="14769"/>
            <a:ext cx="9390084" cy="4376810"/>
          </a:xfrm>
          <a:prstGeom prst="rect">
            <a:avLst/>
          </a:prstGeom>
        </p:spPr>
      </p:pic>
      <p:sp>
        <p:nvSpPr>
          <p:cNvPr id="2" name="TextBox 1">
            <a:extLst>
              <a:ext uri="{FF2B5EF4-FFF2-40B4-BE49-F238E27FC236}">
                <a16:creationId xmlns:a16="http://schemas.microsoft.com/office/drawing/2014/main" id="{DF209998-48ED-B7ED-8A29-30D8B6E2DA4B}"/>
              </a:ext>
            </a:extLst>
          </p:cNvPr>
          <p:cNvSpPr txBox="1"/>
          <p:nvPr/>
        </p:nvSpPr>
        <p:spPr>
          <a:xfrm>
            <a:off x="106682" y="1195546"/>
            <a:ext cx="2046206" cy="1292662"/>
          </a:xfrm>
          <a:prstGeom prst="rect">
            <a:avLst/>
          </a:prstGeom>
          <a:noFill/>
        </p:spPr>
        <p:txBody>
          <a:bodyPr wrap="square" rtlCol="0">
            <a:spAutoFit/>
          </a:bodyPr>
          <a:lstStyle/>
          <a:p>
            <a:pPr algn="ctr"/>
            <a:r>
              <a:rPr lang="en-US" sz="2400" b="1" dirty="0">
                <a:solidFill>
                  <a:srgbClr val="FA0000"/>
                </a:solidFill>
              </a:rPr>
              <a:t>Benchmarking</a:t>
            </a:r>
          </a:p>
          <a:p>
            <a:pPr algn="ctr"/>
            <a:r>
              <a:rPr lang="en-US" b="1" dirty="0"/>
              <a:t>K-AIS research VC</a:t>
            </a:r>
          </a:p>
          <a:p>
            <a:pPr algn="ctr"/>
            <a:r>
              <a:rPr lang="en-US" b="1" dirty="0"/>
              <a:t>(Nolan Stage2-3?)</a:t>
            </a:r>
          </a:p>
          <a:p>
            <a:pPr algn="ctr"/>
            <a:r>
              <a:rPr lang="en-US" altLang="ko-KR" b="1" dirty="0"/>
              <a:t>-&gt;future Research</a:t>
            </a:r>
            <a:endParaRPr lang="ko-KR" altLang="en-US" b="1" dirty="0"/>
          </a:p>
        </p:txBody>
      </p:sp>
      <p:graphicFrame>
        <p:nvGraphicFramePr>
          <p:cNvPr id="7" name="Table 6">
            <a:extLst>
              <a:ext uri="{FF2B5EF4-FFF2-40B4-BE49-F238E27FC236}">
                <a16:creationId xmlns:a16="http://schemas.microsoft.com/office/drawing/2014/main" id="{C0E53222-D587-76FD-E1D8-FEDCD19C7330}"/>
              </a:ext>
            </a:extLst>
          </p:cNvPr>
          <p:cNvGraphicFramePr>
            <a:graphicFrameLocks noGrp="1"/>
          </p:cNvGraphicFramePr>
          <p:nvPr>
            <p:extLst>
              <p:ext uri="{D42A27DB-BD31-4B8C-83A1-F6EECF244321}">
                <p14:modId xmlns:p14="http://schemas.microsoft.com/office/powerpoint/2010/main" val="3656430901"/>
              </p:ext>
            </p:extLst>
          </p:nvPr>
        </p:nvGraphicFramePr>
        <p:xfrm>
          <a:off x="167190" y="4543585"/>
          <a:ext cx="11857620" cy="2164080"/>
        </p:xfrm>
        <a:graphic>
          <a:graphicData uri="http://schemas.openxmlformats.org/drawingml/2006/table">
            <a:tbl>
              <a:tblPr firstRow="1" bandRow="1">
                <a:tableStyleId>{E8B1032C-EA38-4F05-BA0D-38AFFFC7BED3}</a:tableStyleId>
              </a:tblPr>
              <a:tblGrid>
                <a:gridCol w="585164">
                  <a:extLst>
                    <a:ext uri="{9D8B030D-6E8A-4147-A177-3AD203B41FA5}">
                      <a16:colId xmlns:a16="http://schemas.microsoft.com/office/drawing/2014/main" val="1007154977"/>
                    </a:ext>
                  </a:extLst>
                </a:gridCol>
                <a:gridCol w="11272456">
                  <a:extLst>
                    <a:ext uri="{9D8B030D-6E8A-4147-A177-3AD203B41FA5}">
                      <a16:colId xmlns:a16="http://schemas.microsoft.com/office/drawing/2014/main" val="3333955901"/>
                    </a:ext>
                  </a:extLst>
                </a:gridCol>
              </a:tblGrid>
              <a:tr h="329171">
                <a:tc>
                  <a:txBody>
                    <a:bodyPr/>
                    <a:lstStyle/>
                    <a:p>
                      <a:r>
                        <a:rPr lang="en-US" dirty="0"/>
                        <a:t>1</a:t>
                      </a:r>
                    </a:p>
                  </a:txBody>
                  <a:tcPr/>
                </a:tc>
                <a:tc>
                  <a:txBody>
                    <a:bodyPr/>
                    <a:lstStyle/>
                    <a:p>
                      <a:r>
                        <a:rPr lang="en-US" sz="1800" b="0" dirty="0"/>
                        <a:t>There is no absolute answer in VC. Use it strategically based on the era and purpose</a:t>
                      </a:r>
                    </a:p>
                  </a:txBody>
                  <a:tcPr/>
                </a:tc>
                <a:extLst>
                  <a:ext uri="{0D108BD9-81ED-4DB2-BD59-A6C34878D82A}">
                    <a16:rowId xmlns:a16="http://schemas.microsoft.com/office/drawing/2014/main" val="520928055"/>
                  </a:ext>
                </a:extLst>
              </a:tr>
              <a:tr h="329171">
                <a:tc>
                  <a:txBody>
                    <a:bodyPr/>
                    <a:lstStyle/>
                    <a:p>
                      <a:r>
                        <a:rPr lang="en-US" dirty="0"/>
                        <a:t>2</a:t>
                      </a:r>
                    </a:p>
                  </a:txBody>
                  <a:tcPr/>
                </a:tc>
                <a:tc>
                  <a:txBody>
                    <a:bodyPr/>
                    <a:lstStyle/>
                    <a:p>
                      <a:r>
                        <a:rPr lang="en-US" sz="1600" dirty="0"/>
                        <a:t>Support activities should be structured to fit the purpose with human resources, physical infrastructure, research, and strategy.</a:t>
                      </a:r>
                    </a:p>
                  </a:txBody>
                  <a:tcPr/>
                </a:tc>
                <a:extLst>
                  <a:ext uri="{0D108BD9-81ED-4DB2-BD59-A6C34878D82A}">
                    <a16:rowId xmlns:a16="http://schemas.microsoft.com/office/drawing/2014/main" val="3143107686"/>
                  </a:ext>
                </a:extLst>
              </a:tr>
              <a:tr h="329171">
                <a:tc>
                  <a:txBody>
                    <a:bodyPr/>
                    <a:lstStyle/>
                    <a:p>
                      <a:r>
                        <a:rPr lang="en-US" dirty="0"/>
                        <a:t>3</a:t>
                      </a:r>
                    </a:p>
                  </a:txBody>
                  <a:tcPr/>
                </a:tc>
                <a:tc>
                  <a:txBody>
                    <a:bodyPr/>
                    <a:lstStyle/>
                    <a:p>
                      <a:r>
                        <a:rPr lang="en-US" dirty="0"/>
                        <a:t>Strategic direction for both emergencies and normal times is more important than the VC itself.</a:t>
                      </a:r>
                    </a:p>
                  </a:txBody>
                  <a:tcPr/>
                </a:tc>
                <a:extLst>
                  <a:ext uri="{0D108BD9-81ED-4DB2-BD59-A6C34878D82A}">
                    <a16:rowId xmlns:a16="http://schemas.microsoft.com/office/drawing/2014/main" val="3419177635"/>
                  </a:ext>
                </a:extLst>
              </a:tr>
              <a:tr h="329171">
                <a:tc>
                  <a:txBody>
                    <a:bodyPr/>
                    <a:lstStyle/>
                    <a:p>
                      <a:r>
                        <a:rPr lang="en-US" dirty="0"/>
                        <a:t>4</a:t>
                      </a:r>
                    </a:p>
                  </a:txBody>
                  <a:tcPr/>
                </a:tc>
                <a:tc>
                  <a:txBody>
                    <a:bodyPr/>
                    <a:lstStyle/>
                    <a:p>
                      <a:r>
                        <a:rPr lang="en-US" sz="1400" dirty="0"/>
                        <a:t>The above VC consists of: Information code IS infrastructure, Item-specific DB and DSS models, Value chain and strategy </a:t>
                      </a:r>
                      <a:r>
                        <a:rPr lang="en-US" sz="1400" dirty="0" err="1"/>
                        <a:t>research,Rural</a:t>
                      </a:r>
                      <a:r>
                        <a:rPr lang="en-US" sz="1400" dirty="0"/>
                        <a:t> amenities, rural cultural content, agribusiness, etc.</a:t>
                      </a:r>
                    </a:p>
                  </a:txBody>
                  <a:tcPr/>
                </a:tc>
                <a:extLst>
                  <a:ext uri="{0D108BD9-81ED-4DB2-BD59-A6C34878D82A}">
                    <a16:rowId xmlns:a16="http://schemas.microsoft.com/office/drawing/2014/main" val="3099484978"/>
                  </a:ext>
                </a:extLst>
              </a:tr>
              <a:tr h="329171">
                <a:tc>
                  <a:txBody>
                    <a:bodyPr/>
                    <a:lstStyle/>
                    <a:p>
                      <a:endParaRPr lang="en-US" dirty="0"/>
                    </a:p>
                  </a:txBody>
                  <a:tcPr/>
                </a:tc>
                <a:tc>
                  <a:txBody>
                    <a:bodyPr/>
                    <a:lstStyle/>
                    <a:p>
                      <a:r>
                        <a:rPr lang="en-US" sz="1500" dirty="0"/>
                        <a:t>The existing Korean agricultural information system was used to build the VC project –Purpose → Identifying areas suitable for consulting (discussion) –A message about trial-and-error that doesn’t fail</a:t>
                      </a:r>
                    </a:p>
                  </a:txBody>
                  <a:tcPr/>
                </a:tc>
                <a:extLst>
                  <a:ext uri="{0D108BD9-81ED-4DB2-BD59-A6C34878D82A}">
                    <a16:rowId xmlns:a16="http://schemas.microsoft.com/office/drawing/2014/main" val="2647943893"/>
                  </a:ext>
                </a:extLst>
              </a:tr>
            </a:tbl>
          </a:graphicData>
        </a:graphic>
      </p:graphicFrame>
      <p:sp>
        <p:nvSpPr>
          <p:cNvPr id="9" name="TextBox 8">
            <a:extLst>
              <a:ext uri="{FF2B5EF4-FFF2-40B4-BE49-F238E27FC236}">
                <a16:creationId xmlns:a16="http://schemas.microsoft.com/office/drawing/2014/main" id="{3ADB7ACC-DAAF-C289-69BA-A5F8B2BEE471}"/>
              </a:ext>
            </a:extLst>
          </p:cNvPr>
          <p:cNvSpPr txBox="1"/>
          <p:nvPr/>
        </p:nvSpPr>
        <p:spPr>
          <a:xfrm>
            <a:off x="464351" y="4245495"/>
            <a:ext cx="5148649" cy="338554"/>
          </a:xfrm>
          <a:prstGeom prst="rect">
            <a:avLst/>
          </a:prstGeom>
          <a:noFill/>
        </p:spPr>
        <p:txBody>
          <a:bodyPr wrap="square">
            <a:spAutoFit/>
          </a:bodyPr>
          <a:lstStyle/>
          <a:p>
            <a:r>
              <a:rPr lang="en-US" sz="1600" b="1" dirty="0"/>
              <a:t>Land</a:t>
            </a:r>
            <a:r>
              <a:rPr lang="en-US" sz="1600" dirty="0"/>
              <a:t>: </a:t>
            </a:r>
            <a:r>
              <a:rPr lang="en-US" sz="1600" dirty="0">
                <a:solidFill>
                  <a:srgbClr val="FF0000"/>
                </a:solidFill>
              </a:rPr>
              <a:t>Gradual structural advancement</a:t>
            </a:r>
          </a:p>
        </p:txBody>
      </p:sp>
      <p:sp>
        <p:nvSpPr>
          <p:cNvPr id="11" name="TextBox 10">
            <a:extLst>
              <a:ext uri="{FF2B5EF4-FFF2-40B4-BE49-F238E27FC236}">
                <a16:creationId xmlns:a16="http://schemas.microsoft.com/office/drawing/2014/main" id="{C673089E-57CB-B010-774C-F1A55E366073}"/>
              </a:ext>
            </a:extLst>
          </p:cNvPr>
          <p:cNvSpPr txBox="1"/>
          <p:nvPr/>
        </p:nvSpPr>
        <p:spPr>
          <a:xfrm>
            <a:off x="4634374" y="4239572"/>
            <a:ext cx="4395486" cy="338554"/>
          </a:xfrm>
          <a:prstGeom prst="rect">
            <a:avLst/>
          </a:prstGeom>
          <a:noFill/>
        </p:spPr>
        <p:txBody>
          <a:bodyPr wrap="square">
            <a:spAutoFit/>
          </a:bodyPr>
          <a:lstStyle/>
          <a:p>
            <a:r>
              <a:rPr lang="en-US" sz="1600" b="1" dirty="0"/>
              <a:t>Labor</a:t>
            </a:r>
            <a:r>
              <a:rPr lang="en-US" sz="1600" dirty="0"/>
              <a:t>: </a:t>
            </a:r>
            <a:r>
              <a:rPr lang="en-US" sz="1600" dirty="0">
                <a:solidFill>
                  <a:srgbClr val="FF0000"/>
                </a:solidFill>
              </a:rPr>
              <a:t>Education information</a:t>
            </a:r>
          </a:p>
        </p:txBody>
      </p:sp>
      <p:sp>
        <p:nvSpPr>
          <p:cNvPr id="13" name="TextBox 12">
            <a:extLst>
              <a:ext uri="{FF2B5EF4-FFF2-40B4-BE49-F238E27FC236}">
                <a16:creationId xmlns:a16="http://schemas.microsoft.com/office/drawing/2014/main" id="{0E0F40B2-D814-0C89-6A83-2C07EABB0B61}"/>
              </a:ext>
            </a:extLst>
          </p:cNvPr>
          <p:cNvSpPr txBox="1"/>
          <p:nvPr/>
        </p:nvSpPr>
        <p:spPr>
          <a:xfrm>
            <a:off x="7863954" y="4239572"/>
            <a:ext cx="3679863" cy="323165"/>
          </a:xfrm>
          <a:prstGeom prst="rect">
            <a:avLst/>
          </a:prstGeom>
          <a:noFill/>
        </p:spPr>
        <p:txBody>
          <a:bodyPr wrap="square">
            <a:spAutoFit/>
          </a:bodyPr>
          <a:lstStyle/>
          <a:p>
            <a:r>
              <a:rPr lang="en-US" sz="1500" b="1" dirty="0"/>
              <a:t>Capital</a:t>
            </a:r>
            <a:r>
              <a:rPr lang="en-US" sz="1500" dirty="0"/>
              <a:t>: </a:t>
            </a:r>
            <a:r>
              <a:rPr lang="en-US" sz="1500" dirty="0">
                <a:solidFill>
                  <a:srgbClr val="FF0000"/>
                </a:solidFill>
              </a:rPr>
              <a:t>Seed sovereignty, research etc.</a:t>
            </a:r>
          </a:p>
        </p:txBody>
      </p:sp>
      <p:cxnSp>
        <p:nvCxnSpPr>
          <p:cNvPr id="15" name="Straight Connector 14">
            <a:extLst>
              <a:ext uri="{FF2B5EF4-FFF2-40B4-BE49-F238E27FC236}">
                <a16:creationId xmlns:a16="http://schemas.microsoft.com/office/drawing/2014/main" id="{7ED7C09C-6CFC-5079-8B45-5CE407D718B7}"/>
              </a:ext>
            </a:extLst>
          </p:cNvPr>
          <p:cNvCxnSpPr/>
          <p:nvPr/>
        </p:nvCxnSpPr>
        <p:spPr>
          <a:xfrm>
            <a:off x="2152891" y="0"/>
            <a:ext cx="0" cy="4109013"/>
          </a:xfrm>
          <a:prstGeom prst="line">
            <a:avLst/>
          </a:prstGeom>
          <a:ln w="7620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pic>
        <p:nvPicPr>
          <p:cNvPr id="3" name="그림 2">
            <a:extLst>
              <a:ext uri="{FF2B5EF4-FFF2-40B4-BE49-F238E27FC236}">
                <a16:creationId xmlns:a16="http://schemas.microsoft.com/office/drawing/2014/main" id="{D8E63A0B-9752-39AC-3119-22E24B161525}"/>
              </a:ext>
            </a:extLst>
          </p:cNvPr>
          <p:cNvPicPr>
            <a:picLocks noChangeAspect="1"/>
          </p:cNvPicPr>
          <p:nvPr/>
        </p:nvPicPr>
        <p:blipFill>
          <a:blip r:embed="rId3"/>
          <a:stretch>
            <a:fillRect/>
          </a:stretch>
        </p:blipFill>
        <p:spPr>
          <a:xfrm>
            <a:off x="10773607" y="3063211"/>
            <a:ext cx="1418393" cy="1160972"/>
          </a:xfrm>
          <a:prstGeom prst="rect">
            <a:avLst/>
          </a:prstGeom>
        </p:spPr>
      </p:pic>
    </p:spTree>
    <p:extLst>
      <p:ext uri="{BB962C8B-B14F-4D97-AF65-F5344CB8AC3E}">
        <p14:creationId xmlns:p14="http://schemas.microsoft.com/office/powerpoint/2010/main" val="41229728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1201663" y="1005951"/>
            <a:ext cx="9699099" cy="74206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2000" dirty="0"/>
              <a:t>- The level of Information System Skill (Technology) in each Country is Mostly Similar</a:t>
            </a:r>
          </a:p>
          <a:p>
            <a:pPr algn="l"/>
            <a:r>
              <a:rPr lang="en-PH" sz="2000" dirty="0"/>
              <a:t>- The Difference is in the Information System</a:t>
            </a:r>
          </a:p>
        </p:txBody>
      </p:sp>
      <p:grpSp>
        <p:nvGrpSpPr>
          <p:cNvPr id="6" name="Group 5"/>
          <p:cNvGrpSpPr/>
          <p:nvPr/>
        </p:nvGrpSpPr>
        <p:grpSpPr>
          <a:xfrm>
            <a:off x="547684" y="197605"/>
            <a:ext cx="7110416" cy="716181"/>
            <a:chOff x="547684" y="347763"/>
            <a:chExt cx="5685691" cy="716181"/>
          </a:xfrm>
        </p:grpSpPr>
        <p:sp>
          <p:nvSpPr>
            <p:cNvPr id="7" name="Pentagon 6"/>
            <p:cNvSpPr/>
            <p:nvPr/>
          </p:nvSpPr>
          <p:spPr>
            <a:xfrm>
              <a:off x="547684" y="347763"/>
              <a:ext cx="5685691" cy="716181"/>
            </a:xfrm>
            <a:prstGeom prst="homePlat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a:t>One of the key issues of IS by Country</a:t>
              </a:r>
            </a:p>
          </p:txBody>
        </p:sp>
        <p:sp>
          <p:nvSpPr>
            <p:cNvPr id="8" name="Pentagon 7"/>
            <p:cNvSpPr/>
            <p:nvPr/>
          </p:nvSpPr>
          <p:spPr>
            <a:xfrm>
              <a:off x="613894" y="419021"/>
              <a:ext cx="5508082" cy="581262"/>
            </a:xfrm>
            <a:prstGeom prst="homePlate">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solidFill>
                  <a:sysClr val="windowText" lastClr="000000"/>
                </a:solidFill>
              </a:endParaRPr>
            </a:p>
          </p:txBody>
        </p:sp>
        <p:sp>
          <p:nvSpPr>
            <p:cNvPr id="9" name="Rectangle 8"/>
            <p:cNvSpPr/>
            <p:nvPr/>
          </p:nvSpPr>
          <p:spPr>
            <a:xfrm>
              <a:off x="547684" y="347763"/>
              <a:ext cx="653979" cy="716181"/>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p:cNvSpPr/>
            <p:nvPr/>
          </p:nvSpPr>
          <p:spPr>
            <a:xfrm>
              <a:off x="613894" y="419381"/>
              <a:ext cx="534017" cy="580902"/>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1" name="TextBox 10"/>
            <p:cNvSpPr txBox="1"/>
            <p:nvPr/>
          </p:nvSpPr>
          <p:spPr>
            <a:xfrm>
              <a:off x="669423" y="446285"/>
              <a:ext cx="433219" cy="553998"/>
            </a:xfrm>
            <a:prstGeom prst="rect">
              <a:avLst/>
            </a:prstGeom>
            <a:noFill/>
          </p:spPr>
          <p:txBody>
            <a:bodyPr wrap="square" rtlCol="0" anchor="ctr">
              <a:spAutoFit/>
            </a:bodyPr>
            <a:lstStyle/>
            <a:p>
              <a:pPr algn="ctr"/>
              <a:r>
                <a:rPr lang="en-PH" sz="3000" b="1" dirty="0">
                  <a:ln>
                    <a:solidFill>
                      <a:schemeClr val="bg1"/>
                    </a:solidFill>
                  </a:ln>
                  <a:latin typeface="Arial Black" panose="020B0A04020102020204" pitchFamily="34" charset="0"/>
                </a:rPr>
                <a:t>1</a:t>
              </a:r>
            </a:p>
          </p:txBody>
        </p:sp>
        <p:sp>
          <p:nvSpPr>
            <p:cNvPr id="12" name="TextBox 11"/>
            <p:cNvSpPr txBox="1"/>
            <p:nvPr/>
          </p:nvSpPr>
          <p:spPr>
            <a:xfrm flipH="1">
              <a:off x="1318270" y="497413"/>
              <a:ext cx="4741827" cy="400110"/>
            </a:xfrm>
            <a:prstGeom prst="rect">
              <a:avLst/>
            </a:prstGeom>
            <a:noFill/>
          </p:spPr>
          <p:txBody>
            <a:bodyPr wrap="square" rtlCol="0" anchor="ctr">
              <a:spAutoFit/>
            </a:bodyPr>
            <a:lstStyle/>
            <a:p>
              <a:r>
                <a:rPr lang="en-PH" sz="2000" b="1" dirty="0"/>
                <a:t>ONE OF THE KEY ISSUES OF IS BY COUNTRY</a:t>
              </a:r>
            </a:p>
          </p:txBody>
        </p:sp>
      </p:grpSp>
      <p:grpSp>
        <p:nvGrpSpPr>
          <p:cNvPr id="13" name="Group 12"/>
          <p:cNvGrpSpPr/>
          <p:nvPr/>
        </p:nvGrpSpPr>
        <p:grpSpPr>
          <a:xfrm>
            <a:off x="6015038" y="1480044"/>
            <a:ext cx="5821530" cy="716915"/>
            <a:chOff x="6685290" y="2085554"/>
            <a:chExt cx="4908824" cy="716915"/>
          </a:xfrm>
        </p:grpSpPr>
        <p:sp>
          <p:nvSpPr>
            <p:cNvPr id="14" name="Pentagon 13"/>
            <p:cNvSpPr/>
            <p:nvPr/>
          </p:nvSpPr>
          <p:spPr>
            <a:xfrm flipH="1">
              <a:off x="6685290" y="2085554"/>
              <a:ext cx="4748370" cy="716915"/>
            </a:xfrm>
            <a:prstGeom prst="homePlat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a:t>One of the key issues of IS by Country</a:t>
              </a:r>
            </a:p>
          </p:txBody>
        </p:sp>
        <p:sp>
          <p:nvSpPr>
            <p:cNvPr id="15" name="Pentagon 14"/>
            <p:cNvSpPr/>
            <p:nvPr/>
          </p:nvSpPr>
          <p:spPr>
            <a:xfrm flipH="1">
              <a:off x="6778324" y="2156885"/>
              <a:ext cx="4600041" cy="581858"/>
            </a:xfrm>
            <a:prstGeom prst="homePlat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solidFill>
                  <a:sysClr val="windowText" lastClr="000000"/>
                </a:solidFill>
              </a:endParaRPr>
            </a:p>
          </p:txBody>
        </p:sp>
        <p:sp>
          <p:nvSpPr>
            <p:cNvPr id="16" name="Rectangle 15"/>
            <p:cNvSpPr/>
            <p:nvPr/>
          </p:nvSpPr>
          <p:spPr>
            <a:xfrm flipH="1">
              <a:off x="10887494" y="2085554"/>
              <a:ext cx="546166" cy="71691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7" name="Rectangle 16"/>
            <p:cNvSpPr/>
            <p:nvPr/>
          </p:nvSpPr>
          <p:spPr>
            <a:xfrm flipH="1">
              <a:off x="10932384" y="2157246"/>
              <a:ext cx="445981" cy="581497"/>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8" name="TextBox 17"/>
            <p:cNvSpPr txBox="1"/>
            <p:nvPr/>
          </p:nvSpPr>
          <p:spPr>
            <a:xfrm flipH="1">
              <a:off x="10974475" y="2269638"/>
              <a:ext cx="361800" cy="327653"/>
            </a:xfrm>
            <a:prstGeom prst="rect">
              <a:avLst/>
            </a:prstGeom>
            <a:noFill/>
          </p:spPr>
          <p:txBody>
            <a:bodyPr wrap="square" rtlCol="0" anchor="ctr">
              <a:spAutoFit/>
            </a:bodyPr>
            <a:lstStyle/>
            <a:p>
              <a:pPr algn="ctr"/>
              <a:r>
                <a:rPr lang="en-PH" sz="3000" b="1" dirty="0">
                  <a:ln>
                    <a:solidFill>
                      <a:schemeClr val="bg1"/>
                    </a:solidFill>
                  </a:ln>
                  <a:latin typeface="Arial Black" panose="020B0A04020102020204" pitchFamily="34" charset="0"/>
                </a:rPr>
                <a:t>2</a:t>
              </a:r>
            </a:p>
          </p:txBody>
        </p:sp>
        <p:sp>
          <p:nvSpPr>
            <p:cNvPr id="19" name="TextBox 18"/>
            <p:cNvSpPr txBox="1"/>
            <p:nvPr/>
          </p:nvSpPr>
          <p:spPr>
            <a:xfrm>
              <a:off x="6775462" y="2265498"/>
              <a:ext cx="4818652" cy="369332"/>
            </a:xfrm>
            <a:prstGeom prst="rect">
              <a:avLst/>
            </a:prstGeom>
            <a:noFill/>
          </p:spPr>
          <p:txBody>
            <a:bodyPr wrap="square" rtlCol="0" anchor="ctr">
              <a:spAutoFit/>
            </a:bodyPr>
            <a:lstStyle/>
            <a:p>
              <a:r>
                <a:rPr lang="en-PH" b="1" dirty="0"/>
                <a:t>CONSULTING TREND AND OUR DIRECTION</a:t>
              </a:r>
            </a:p>
          </p:txBody>
        </p:sp>
      </p:grpSp>
      <p:grpSp>
        <p:nvGrpSpPr>
          <p:cNvPr id="20" name="Group 19"/>
          <p:cNvGrpSpPr/>
          <p:nvPr/>
        </p:nvGrpSpPr>
        <p:grpSpPr>
          <a:xfrm>
            <a:off x="547684" y="4505737"/>
            <a:ext cx="8158166" cy="717883"/>
            <a:chOff x="547684" y="4660482"/>
            <a:chExt cx="5865995" cy="717883"/>
          </a:xfrm>
        </p:grpSpPr>
        <p:sp>
          <p:nvSpPr>
            <p:cNvPr id="21" name="Pentagon 20"/>
            <p:cNvSpPr/>
            <p:nvPr/>
          </p:nvSpPr>
          <p:spPr>
            <a:xfrm>
              <a:off x="547684" y="4660482"/>
              <a:ext cx="5865995" cy="717883"/>
            </a:xfrm>
            <a:prstGeom prst="homePlat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a:t>One of the key issues of IS by Country</a:t>
              </a:r>
            </a:p>
          </p:txBody>
        </p:sp>
        <p:sp>
          <p:nvSpPr>
            <p:cNvPr id="22" name="Pentagon 21"/>
            <p:cNvSpPr/>
            <p:nvPr/>
          </p:nvSpPr>
          <p:spPr>
            <a:xfrm>
              <a:off x="616361" y="4731909"/>
              <a:ext cx="5682754" cy="582643"/>
            </a:xfrm>
            <a:prstGeom prst="homePlate">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solidFill>
                  <a:sysClr val="windowText" lastClr="000000"/>
                </a:solidFill>
              </a:endParaRPr>
            </a:p>
          </p:txBody>
        </p:sp>
        <p:sp>
          <p:nvSpPr>
            <p:cNvPr id="23" name="Rectangle 22"/>
            <p:cNvSpPr/>
            <p:nvPr/>
          </p:nvSpPr>
          <p:spPr>
            <a:xfrm>
              <a:off x="547684" y="4660482"/>
              <a:ext cx="674718" cy="717883"/>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p:cNvSpPr/>
            <p:nvPr/>
          </p:nvSpPr>
          <p:spPr>
            <a:xfrm>
              <a:off x="615994" y="4732271"/>
              <a:ext cx="550952" cy="582282"/>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5" name="TextBox 24"/>
            <p:cNvSpPr txBox="1"/>
            <p:nvPr/>
          </p:nvSpPr>
          <p:spPr>
            <a:xfrm>
              <a:off x="650582" y="4750184"/>
              <a:ext cx="498956" cy="553998"/>
            </a:xfrm>
            <a:prstGeom prst="rect">
              <a:avLst/>
            </a:prstGeom>
            <a:noFill/>
          </p:spPr>
          <p:txBody>
            <a:bodyPr wrap="square" rtlCol="0" anchor="ctr">
              <a:spAutoFit/>
            </a:bodyPr>
            <a:lstStyle/>
            <a:p>
              <a:pPr algn="ctr"/>
              <a:r>
                <a:rPr lang="en-PH" sz="3000" b="1" dirty="0">
                  <a:ln>
                    <a:solidFill>
                      <a:schemeClr val="bg1"/>
                    </a:solidFill>
                  </a:ln>
                  <a:latin typeface="Arial Black" panose="020B0A04020102020204" pitchFamily="34" charset="0"/>
                </a:rPr>
                <a:t>3</a:t>
              </a:r>
            </a:p>
          </p:txBody>
        </p:sp>
        <p:sp>
          <p:nvSpPr>
            <p:cNvPr id="26" name="TextBox 25"/>
            <p:cNvSpPr txBox="1"/>
            <p:nvPr/>
          </p:nvSpPr>
          <p:spPr>
            <a:xfrm flipH="1">
              <a:off x="1240602" y="4814370"/>
              <a:ext cx="4891899" cy="400110"/>
            </a:xfrm>
            <a:prstGeom prst="rect">
              <a:avLst/>
            </a:prstGeom>
            <a:noFill/>
          </p:spPr>
          <p:txBody>
            <a:bodyPr wrap="square" rtlCol="0" anchor="ctr">
              <a:spAutoFit/>
            </a:bodyPr>
            <a:lstStyle/>
            <a:p>
              <a:r>
                <a:rPr lang="en-PH" sz="2000" b="1" dirty="0"/>
                <a:t>INFORMATION SYSTEM CRITICAL KEY POINT – CSF – Up to Boss</a:t>
              </a:r>
            </a:p>
          </p:txBody>
        </p:sp>
      </p:grpSp>
      <p:sp>
        <p:nvSpPr>
          <p:cNvPr id="27" name="Rectangle 26"/>
          <p:cNvSpPr/>
          <p:nvPr/>
        </p:nvSpPr>
        <p:spPr>
          <a:xfrm>
            <a:off x="1201663" y="5302674"/>
            <a:ext cx="7555273" cy="1015663"/>
          </a:xfrm>
          <a:prstGeom prst="rect">
            <a:avLst/>
          </a:prstGeom>
        </p:spPr>
        <p:txBody>
          <a:bodyPr wrap="square">
            <a:spAutoFit/>
          </a:bodyPr>
          <a:lstStyle/>
          <a:p>
            <a:r>
              <a:rPr lang="en-PH" dirty="0"/>
              <a:t>- </a:t>
            </a:r>
            <a:r>
              <a:rPr lang="en-PH" sz="2000" dirty="0"/>
              <a:t>How to Manage Information System (Skill (Techniques) -&gt; System)</a:t>
            </a:r>
          </a:p>
          <a:p>
            <a:r>
              <a:rPr lang="en-PH" sz="2000" dirty="0"/>
              <a:t>- How to Deal Data -&gt; Information -&gt; Knowledge</a:t>
            </a:r>
          </a:p>
          <a:p>
            <a:r>
              <a:rPr lang="en-PH" sz="2000" dirty="0"/>
              <a:t>- How to Organize Them </a:t>
            </a:r>
          </a:p>
        </p:txBody>
      </p:sp>
      <p:sp>
        <p:nvSpPr>
          <p:cNvPr id="28" name="Pentagon 27"/>
          <p:cNvSpPr/>
          <p:nvPr/>
        </p:nvSpPr>
        <p:spPr>
          <a:xfrm rot="5400000">
            <a:off x="5548094" y="1862779"/>
            <a:ext cx="721962" cy="1534468"/>
          </a:xfrm>
          <a:prstGeom prst="homePlate">
            <a:avLst>
              <a:gd name="adj" fmla="val 24827"/>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9" name="Pentagon 28"/>
          <p:cNvSpPr/>
          <p:nvPr/>
        </p:nvSpPr>
        <p:spPr>
          <a:xfrm rot="5400000">
            <a:off x="7199941" y="1862038"/>
            <a:ext cx="721962" cy="1534468"/>
          </a:xfrm>
          <a:prstGeom prst="homePlate">
            <a:avLst>
              <a:gd name="adj" fmla="val 24827"/>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0" name="Pentagon 29"/>
          <p:cNvSpPr/>
          <p:nvPr/>
        </p:nvSpPr>
        <p:spPr>
          <a:xfrm rot="5400000">
            <a:off x="8851788" y="1862780"/>
            <a:ext cx="721962" cy="1534468"/>
          </a:xfrm>
          <a:prstGeom prst="homePlate">
            <a:avLst>
              <a:gd name="adj" fmla="val 24827"/>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1" name="Pentagon 30"/>
          <p:cNvSpPr/>
          <p:nvPr/>
        </p:nvSpPr>
        <p:spPr>
          <a:xfrm rot="5400000">
            <a:off x="10503635" y="1862780"/>
            <a:ext cx="721962" cy="1534468"/>
          </a:xfrm>
          <a:prstGeom prst="homePlate">
            <a:avLst>
              <a:gd name="adj" fmla="val 24827"/>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2" name="Rectangle 31"/>
          <p:cNvSpPr/>
          <p:nvPr/>
        </p:nvSpPr>
        <p:spPr>
          <a:xfrm>
            <a:off x="5141841" y="3102732"/>
            <a:ext cx="1534468" cy="589167"/>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solidFill>
                  <a:schemeClr val="tx1"/>
                </a:solidFill>
              </a:rPr>
              <a:t>High Group</a:t>
            </a:r>
          </a:p>
        </p:txBody>
      </p:sp>
      <p:sp>
        <p:nvSpPr>
          <p:cNvPr id="33" name="Rectangle 32"/>
          <p:cNvSpPr/>
          <p:nvPr/>
        </p:nvSpPr>
        <p:spPr>
          <a:xfrm>
            <a:off x="6793688" y="3102732"/>
            <a:ext cx="1534468" cy="589167"/>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solidFill>
                  <a:schemeClr val="tx1"/>
                </a:solidFill>
              </a:rPr>
              <a:t>High Group</a:t>
            </a:r>
          </a:p>
        </p:txBody>
      </p:sp>
      <p:sp>
        <p:nvSpPr>
          <p:cNvPr id="34" name="Rectangle 33"/>
          <p:cNvSpPr/>
          <p:nvPr/>
        </p:nvSpPr>
        <p:spPr>
          <a:xfrm>
            <a:off x="8331234" y="3102732"/>
            <a:ext cx="1856706" cy="589167"/>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solidFill>
                  <a:schemeClr val="tx1"/>
                </a:solidFill>
              </a:rPr>
              <a:t>Philippine is Better(IS English)</a:t>
            </a:r>
          </a:p>
        </p:txBody>
      </p:sp>
      <p:sp>
        <p:nvSpPr>
          <p:cNvPr id="35" name="Rectangle 34"/>
          <p:cNvSpPr/>
          <p:nvPr/>
        </p:nvSpPr>
        <p:spPr>
          <a:xfrm>
            <a:off x="10097382" y="3102732"/>
            <a:ext cx="1534468" cy="589167"/>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solidFill>
                  <a:schemeClr val="tx1"/>
                </a:solidFill>
              </a:rPr>
              <a:t>X(Up to staff)</a:t>
            </a:r>
          </a:p>
        </p:txBody>
      </p:sp>
      <p:sp>
        <p:nvSpPr>
          <p:cNvPr id="36" name="Rectangle 35"/>
          <p:cNvSpPr/>
          <p:nvPr/>
        </p:nvSpPr>
        <p:spPr>
          <a:xfrm>
            <a:off x="6676309" y="3834110"/>
            <a:ext cx="1651847" cy="589167"/>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sz="1600" dirty="0">
                <a:solidFill>
                  <a:srgbClr val="FA0000"/>
                </a:solidFill>
              </a:rPr>
              <a:t>Best Group(comparing economy)</a:t>
            </a:r>
          </a:p>
        </p:txBody>
      </p:sp>
      <p:sp>
        <p:nvSpPr>
          <p:cNvPr id="37" name="Rectangle 36"/>
          <p:cNvSpPr/>
          <p:nvPr/>
        </p:nvSpPr>
        <p:spPr>
          <a:xfrm>
            <a:off x="8382000" y="3834109"/>
            <a:ext cx="1715381" cy="589168"/>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solidFill>
                  <a:schemeClr val="tx1"/>
                </a:solidFill>
              </a:rPr>
              <a:t>Korea is Better(</a:t>
            </a:r>
            <a:r>
              <a:rPr lang="en-PH" dirty="0">
                <a:solidFill>
                  <a:srgbClr val="FA0000"/>
                </a:solidFill>
              </a:rPr>
              <a:t>IS </a:t>
            </a:r>
            <a:r>
              <a:rPr lang="en-PH" dirty="0" err="1">
                <a:solidFill>
                  <a:srgbClr val="FA0000"/>
                </a:solidFill>
              </a:rPr>
              <a:t>Method,Mind</a:t>
            </a:r>
            <a:r>
              <a:rPr lang="en-PH" dirty="0">
                <a:solidFill>
                  <a:schemeClr val="tx1"/>
                </a:solidFill>
              </a:rPr>
              <a:t>)</a:t>
            </a:r>
          </a:p>
        </p:txBody>
      </p:sp>
      <p:sp>
        <p:nvSpPr>
          <p:cNvPr id="38" name="Rectangle 37"/>
          <p:cNvSpPr/>
          <p:nvPr/>
        </p:nvSpPr>
        <p:spPr>
          <a:xfrm>
            <a:off x="10097382" y="3834108"/>
            <a:ext cx="1651846" cy="589168"/>
          </a:xfrm>
          <a:prstGeom prst="rect">
            <a:avLst/>
          </a:prstGeom>
          <a:solidFill>
            <a:schemeClr val="accent6">
              <a:lumMod val="20000"/>
              <a:lumOff val="80000"/>
            </a:schemeClr>
          </a:solidFill>
          <a:ln w="254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solidFill>
                  <a:srgbClr val="FF0000"/>
                </a:solidFill>
                <a:highlight>
                  <a:srgbClr val="FFFF00"/>
                </a:highlight>
              </a:rPr>
              <a:t>0(Up to boss 1)</a:t>
            </a:r>
          </a:p>
        </p:txBody>
      </p:sp>
      <p:sp>
        <p:nvSpPr>
          <p:cNvPr id="39" name="Rectangle 38"/>
          <p:cNvSpPr/>
          <p:nvPr/>
        </p:nvSpPr>
        <p:spPr>
          <a:xfrm>
            <a:off x="5141841" y="3834110"/>
            <a:ext cx="1534468" cy="589167"/>
          </a:xfrm>
          <a:prstGeom prst="rect">
            <a:avLst/>
          </a:prstGeom>
          <a:solidFill>
            <a:schemeClr val="accent1">
              <a:lumMod val="20000"/>
              <a:lumOff val="80000"/>
            </a:schemeClr>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solidFill>
                  <a:srgbClr val="FF0000"/>
                </a:solidFill>
              </a:rPr>
              <a:t>Best Group</a:t>
            </a:r>
          </a:p>
        </p:txBody>
      </p:sp>
      <p:sp>
        <p:nvSpPr>
          <p:cNvPr id="40" name="Rectangle 39"/>
          <p:cNvSpPr/>
          <p:nvPr/>
        </p:nvSpPr>
        <p:spPr>
          <a:xfrm>
            <a:off x="3489994" y="3102732"/>
            <a:ext cx="1534468" cy="589167"/>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1" name="Rectangle 40"/>
          <p:cNvSpPr/>
          <p:nvPr/>
        </p:nvSpPr>
        <p:spPr>
          <a:xfrm>
            <a:off x="3489994" y="3834110"/>
            <a:ext cx="1534468" cy="589167"/>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2" name="TextBox 41"/>
          <p:cNvSpPr txBox="1"/>
          <p:nvPr/>
        </p:nvSpPr>
        <p:spPr>
          <a:xfrm>
            <a:off x="3416072" y="3089538"/>
            <a:ext cx="1725769" cy="615553"/>
          </a:xfrm>
          <a:prstGeom prst="rect">
            <a:avLst/>
          </a:prstGeom>
          <a:noFill/>
        </p:spPr>
        <p:txBody>
          <a:bodyPr wrap="square" rtlCol="0">
            <a:spAutoFit/>
          </a:bodyPr>
          <a:lstStyle/>
          <a:p>
            <a:pPr algn="ctr"/>
            <a:r>
              <a:rPr lang="en-PH" sz="1700" dirty="0"/>
              <a:t>SKILL</a:t>
            </a:r>
            <a:br>
              <a:rPr lang="en-PH" sz="1700" dirty="0"/>
            </a:br>
            <a:r>
              <a:rPr lang="en-PH" sz="1700" dirty="0"/>
              <a:t>(TECHNOLOGY)</a:t>
            </a:r>
          </a:p>
        </p:txBody>
      </p:sp>
      <p:sp>
        <p:nvSpPr>
          <p:cNvPr id="43" name="Rectangle 42"/>
          <p:cNvSpPr/>
          <p:nvPr/>
        </p:nvSpPr>
        <p:spPr>
          <a:xfrm>
            <a:off x="3816810" y="3983039"/>
            <a:ext cx="924292" cy="291306"/>
          </a:xfrm>
          <a:prstGeom prst="rect">
            <a:avLst/>
          </a:prstGeom>
        </p:spPr>
        <p:txBody>
          <a:bodyPr wrap="none">
            <a:spAutoFit/>
          </a:bodyPr>
          <a:lstStyle/>
          <a:p>
            <a:pPr algn="ctr"/>
            <a:r>
              <a:rPr lang="en-PH" dirty="0">
                <a:solidFill>
                  <a:srgbClr val="FF0000"/>
                </a:solidFill>
              </a:rPr>
              <a:t>SYSTEM</a:t>
            </a:r>
          </a:p>
        </p:txBody>
      </p:sp>
      <p:sp>
        <p:nvSpPr>
          <p:cNvPr id="44" name="Rectangle 43"/>
          <p:cNvSpPr/>
          <p:nvPr/>
        </p:nvSpPr>
        <p:spPr>
          <a:xfrm>
            <a:off x="5364086" y="2328593"/>
            <a:ext cx="1089978" cy="477054"/>
          </a:xfrm>
          <a:prstGeom prst="rect">
            <a:avLst/>
          </a:prstGeom>
        </p:spPr>
        <p:txBody>
          <a:bodyPr wrap="none">
            <a:spAutoFit/>
          </a:bodyPr>
          <a:lstStyle/>
          <a:p>
            <a:pPr algn="ctr"/>
            <a:r>
              <a:rPr lang="en-PH" sz="2500" b="1" dirty="0">
                <a:solidFill>
                  <a:schemeClr val="bg1"/>
                </a:solidFill>
              </a:rPr>
              <a:t>KOREA</a:t>
            </a:r>
          </a:p>
        </p:txBody>
      </p:sp>
      <p:sp>
        <p:nvSpPr>
          <p:cNvPr id="45" name="Rectangle 44"/>
          <p:cNvSpPr/>
          <p:nvPr/>
        </p:nvSpPr>
        <p:spPr>
          <a:xfrm>
            <a:off x="6830998" y="2370797"/>
            <a:ext cx="1483803" cy="400110"/>
          </a:xfrm>
          <a:prstGeom prst="rect">
            <a:avLst/>
          </a:prstGeom>
        </p:spPr>
        <p:txBody>
          <a:bodyPr wrap="none">
            <a:spAutoFit/>
          </a:bodyPr>
          <a:lstStyle/>
          <a:p>
            <a:pPr algn="ctr"/>
            <a:r>
              <a:rPr lang="en-PH" sz="2000" b="1" dirty="0">
                <a:solidFill>
                  <a:schemeClr val="bg1"/>
                </a:solidFill>
              </a:rPr>
              <a:t>PHILIPPINES</a:t>
            </a:r>
          </a:p>
        </p:txBody>
      </p:sp>
      <p:sp>
        <p:nvSpPr>
          <p:cNvPr id="46" name="Rectangle 45"/>
          <p:cNvSpPr/>
          <p:nvPr/>
        </p:nvSpPr>
        <p:spPr>
          <a:xfrm>
            <a:off x="8473048" y="2356729"/>
            <a:ext cx="1479443" cy="430887"/>
          </a:xfrm>
          <a:prstGeom prst="rect">
            <a:avLst/>
          </a:prstGeom>
        </p:spPr>
        <p:txBody>
          <a:bodyPr wrap="none">
            <a:spAutoFit/>
          </a:bodyPr>
          <a:lstStyle/>
          <a:p>
            <a:pPr algn="ctr"/>
            <a:r>
              <a:rPr lang="en-PH" sz="2200" b="1" dirty="0">
                <a:solidFill>
                  <a:schemeClr val="bg1"/>
                </a:solidFill>
              </a:rPr>
              <a:t>COMMENT</a:t>
            </a:r>
          </a:p>
        </p:txBody>
      </p:sp>
      <p:sp>
        <p:nvSpPr>
          <p:cNvPr id="47" name="Rectangle 46"/>
          <p:cNvSpPr/>
          <p:nvPr/>
        </p:nvSpPr>
        <p:spPr>
          <a:xfrm>
            <a:off x="10049206" y="2243112"/>
            <a:ext cx="1582644" cy="707886"/>
          </a:xfrm>
          <a:prstGeom prst="rect">
            <a:avLst/>
          </a:prstGeom>
        </p:spPr>
        <p:txBody>
          <a:bodyPr wrap="square">
            <a:spAutoFit/>
          </a:bodyPr>
          <a:lstStyle/>
          <a:p>
            <a:pPr algn="ctr"/>
            <a:r>
              <a:rPr lang="en-PH" sz="2000" b="1" dirty="0">
                <a:solidFill>
                  <a:schemeClr val="bg1"/>
                </a:solidFill>
              </a:rPr>
              <a:t>CONSULTING FOCUS</a:t>
            </a:r>
          </a:p>
        </p:txBody>
      </p:sp>
    </p:spTree>
    <p:extLst>
      <p:ext uri="{BB962C8B-B14F-4D97-AF65-F5344CB8AC3E}">
        <p14:creationId xmlns:p14="http://schemas.microsoft.com/office/powerpoint/2010/main" val="26859402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1">
            <a:extLst>
              <a:ext uri="{FF2B5EF4-FFF2-40B4-BE49-F238E27FC236}">
                <a16:creationId xmlns:a16="http://schemas.microsoft.com/office/drawing/2014/main" id="{403EBC92-8DE2-6F6E-08B0-D58CD50ABE5D}"/>
              </a:ext>
            </a:extLst>
          </p:cNvPr>
          <p:cNvPicPr>
            <a:picLocks noChangeAspect="1"/>
          </p:cNvPicPr>
          <p:nvPr/>
        </p:nvPicPr>
        <p:blipFill>
          <a:blip r:embed="rId2"/>
          <a:stretch>
            <a:fillRect/>
          </a:stretch>
        </p:blipFill>
        <p:spPr>
          <a:xfrm>
            <a:off x="949910" y="135064"/>
            <a:ext cx="10502284" cy="6587872"/>
          </a:xfrm>
          <a:prstGeom prst="rect">
            <a:avLst/>
          </a:prstGeom>
          <a:noFill/>
          <a:ln>
            <a:noFill/>
          </a:ln>
          <a:effectLst/>
        </p:spPr>
      </p:pic>
    </p:spTree>
    <p:extLst>
      <p:ext uri="{BB962C8B-B14F-4D97-AF65-F5344CB8AC3E}">
        <p14:creationId xmlns:p14="http://schemas.microsoft.com/office/powerpoint/2010/main" val="28752898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555801" y="1507780"/>
            <a:ext cx="0" cy="3653565"/>
          </a:xfrm>
          <a:prstGeom prst="line">
            <a:avLst/>
          </a:prstGeom>
          <a:ln w="47625" cap="flat">
            <a:solidFill>
              <a:srgbClr val="000000"/>
            </a:solidFill>
            <a:prstDash val="solid"/>
            <a:headEnd type="none" w="sm" len="sm"/>
            <a:tailEnd type="none" w="sm" len="sm"/>
          </a:ln>
        </p:spPr>
      </p:sp>
      <p:sp>
        <p:nvSpPr>
          <p:cNvPr id="3" name="AutoShape 3"/>
          <p:cNvSpPr/>
          <p:nvPr/>
        </p:nvSpPr>
        <p:spPr>
          <a:xfrm flipH="1">
            <a:off x="2565909" y="5161345"/>
            <a:ext cx="7838338" cy="0"/>
          </a:xfrm>
          <a:prstGeom prst="line">
            <a:avLst/>
          </a:prstGeom>
          <a:ln w="47625" cap="flat">
            <a:solidFill>
              <a:srgbClr val="000000"/>
            </a:solidFill>
            <a:prstDash val="solid"/>
            <a:headEnd type="none" w="sm" len="sm"/>
            <a:tailEnd type="none" w="sm" len="sm"/>
          </a:ln>
        </p:spPr>
      </p:sp>
      <p:sp>
        <p:nvSpPr>
          <p:cNvPr id="4" name="TextBox 4"/>
          <p:cNvSpPr txBox="1"/>
          <p:nvPr/>
        </p:nvSpPr>
        <p:spPr>
          <a:xfrm>
            <a:off x="1327635" y="3178782"/>
            <a:ext cx="1041387" cy="198131"/>
          </a:xfrm>
          <a:prstGeom prst="rect">
            <a:avLst/>
          </a:prstGeom>
        </p:spPr>
        <p:txBody>
          <a:bodyPr lIns="0" tIns="0" rIns="0" bIns="0" rtlCol="0" anchor="t">
            <a:spAutoFit/>
          </a:bodyPr>
          <a:lstStyle/>
          <a:p>
            <a:pPr algn="ctr">
              <a:lnSpc>
                <a:spcPts val="1740"/>
              </a:lnSpc>
              <a:spcBef>
                <a:spcPct val="0"/>
              </a:spcBef>
            </a:pPr>
            <a:r>
              <a:rPr lang="en-US" sz="1243">
                <a:solidFill>
                  <a:srgbClr val="000000"/>
                </a:solidFill>
                <a:latin typeface="Canva Sans"/>
                <a:ea typeface="Canva Sans"/>
                <a:cs typeface="Canva Sans"/>
                <a:sym typeface="Canva Sans"/>
              </a:rPr>
              <a:t>LEVEL: </a:t>
            </a:r>
            <a:r>
              <a:rPr lang="en-US" sz="1243" b="1">
                <a:solidFill>
                  <a:srgbClr val="F6CA44"/>
                </a:solidFill>
                <a:latin typeface="Canva Sans Bold"/>
                <a:ea typeface="Canva Sans Bold"/>
                <a:cs typeface="Canva Sans Bold"/>
                <a:sym typeface="Canva Sans Bold"/>
              </a:rPr>
              <a:t>MID</a:t>
            </a:r>
          </a:p>
        </p:txBody>
      </p:sp>
      <p:sp>
        <p:nvSpPr>
          <p:cNvPr id="5" name="AutoShape 5"/>
          <p:cNvSpPr/>
          <p:nvPr/>
        </p:nvSpPr>
        <p:spPr>
          <a:xfrm flipH="1">
            <a:off x="2555801" y="3293265"/>
            <a:ext cx="7848446" cy="41297"/>
          </a:xfrm>
          <a:prstGeom prst="line">
            <a:avLst/>
          </a:prstGeom>
          <a:ln w="47625" cap="flat">
            <a:solidFill>
              <a:srgbClr val="000000"/>
            </a:solidFill>
            <a:prstDash val="sysDot"/>
            <a:headEnd type="none" w="sm" len="sm"/>
            <a:tailEnd type="none" w="sm" len="sm"/>
          </a:ln>
        </p:spPr>
      </p:sp>
      <p:sp>
        <p:nvSpPr>
          <p:cNvPr id="6" name="TextBox 6"/>
          <p:cNvSpPr txBox="1"/>
          <p:nvPr/>
        </p:nvSpPr>
        <p:spPr>
          <a:xfrm>
            <a:off x="1383717" y="4724051"/>
            <a:ext cx="929222" cy="417807"/>
          </a:xfrm>
          <a:prstGeom prst="rect">
            <a:avLst/>
          </a:prstGeom>
        </p:spPr>
        <p:txBody>
          <a:bodyPr lIns="0" tIns="0" rIns="0" bIns="0" rtlCol="0" anchor="t">
            <a:spAutoFit/>
          </a:bodyPr>
          <a:lstStyle/>
          <a:p>
            <a:pPr algn="ctr">
              <a:lnSpc>
                <a:spcPts val="1740"/>
              </a:lnSpc>
              <a:spcBef>
                <a:spcPct val="0"/>
              </a:spcBef>
            </a:pPr>
            <a:r>
              <a:rPr lang="en-US" sz="1243">
                <a:solidFill>
                  <a:srgbClr val="000000"/>
                </a:solidFill>
                <a:latin typeface="Canva Sans"/>
                <a:ea typeface="Canva Sans"/>
                <a:cs typeface="Canva Sans"/>
                <a:sym typeface="Canva Sans"/>
              </a:rPr>
              <a:t>LEVEL: </a:t>
            </a:r>
            <a:r>
              <a:rPr lang="en-US" sz="1243" b="1">
                <a:solidFill>
                  <a:srgbClr val="FF0000"/>
                </a:solidFill>
                <a:latin typeface="Canva Sans Bold"/>
                <a:ea typeface="Canva Sans Bold"/>
                <a:cs typeface="Canva Sans Bold"/>
                <a:sym typeface="Canva Sans Bold"/>
              </a:rPr>
              <a:t>LOW</a:t>
            </a:r>
          </a:p>
        </p:txBody>
      </p:sp>
      <p:sp>
        <p:nvSpPr>
          <p:cNvPr id="7" name="TextBox 7"/>
          <p:cNvSpPr txBox="1"/>
          <p:nvPr/>
        </p:nvSpPr>
        <p:spPr>
          <a:xfrm>
            <a:off x="1327635" y="1633112"/>
            <a:ext cx="1041387" cy="198131"/>
          </a:xfrm>
          <a:prstGeom prst="rect">
            <a:avLst/>
          </a:prstGeom>
        </p:spPr>
        <p:txBody>
          <a:bodyPr lIns="0" tIns="0" rIns="0" bIns="0" rtlCol="0" anchor="t">
            <a:spAutoFit/>
          </a:bodyPr>
          <a:lstStyle/>
          <a:p>
            <a:pPr algn="ctr">
              <a:lnSpc>
                <a:spcPts val="1740"/>
              </a:lnSpc>
              <a:spcBef>
                <a:spcPct val="0"/>
              </a:spcBef>
            </a:pPr>
            <a:r>
              <a:rPr lang="en-US" sz="1243" dirty="0">
                <a:solidFill>
                  <a:srgbClr val="000000"/>
                </a:solidFill>
                <a:latin typeface="Canva Sans"/>
                <a:ea typeface="Canva Sans"/>
                <a:cs typeface="Canva Sans"/>
                <a:sym typeface="Canva Sans"/>
              </a:rPr>
              <a:t>LEVEL: </a:t>
            </a:r>
            <a:r>
              <a:rPr lang="en-US" sz="1243" b="1" dirty="0">
                <a:solidFill>
                  <a:srgbClr val="56C035"/>
                </a:solidFill>
                <a:latin typeface="Canva Sans Bold"/>
                <a:ea typeface="Canva Sans Bold"/>
                <a:cs typeface="Canva Sans Bold"/>
                <a:sym typeface="Canva Sans Bold"/>
              </a:rPr>
              <a:t>HIGH</a:t>
            </a:r>
          </a:p>
        </p:txBody>
      </p:sp>
      <p:sp>
        <p:nvSpPr>
          <p:cNvPr id="8" name="TextBox 8"/>
          <p:cNvSpPr txBox="1"/>
          <p:nvPr/>
        </p:nvSpPr>
        <p:spPr>
          <a:xfrm>
            <a:off x="2267472" y="5224446"/>
            <a:ext cx="576659" cy="222818"/>
          </a:xfrm>
          <a:prstGeom prst="rect">
            <a:avLst/>
          </a:prstGeom>
        </p:spPr>
        <p:txBody>
          <a:bodyPr lIns="0" tIns="0" rIns="0" bIns="0" rtlCol="0" anchor="t">
            <a:spAutoFit/>
          </a:bodyPr>
          <a:lstStyle/>
          <a:p>
            <a:pPr algn="ctr">
              <a:lnSpc>
                <a:spcPts val="1961"/>
              </a:lnSpc>
              <a:spcBef>
                <a:spcPct val="0"/>
              </a:spcBef>
            </a:pPr>
            <a:r>
              <a:rPr lang="en-US" sz="1400">
                <a:solidFill>
                  <a:srgbClr val="274480"/>
                </a:solidFill>
                <a:latin typeface="Canva Sans"/>
                <a:ea typeface="Canva Sans"/>
                <a:cs typeface="Canva Sans"/>
                <a:sym typeface="Canva Sans"/>
              </a:rPr>
              <a:t>1990</a:t>
            </a:r>
          </a:p>
        </p:txBody>
      </p:sp>
      <p:sp>
        <p:nvSpPr>
          <p:cNvPr id="9" name="TextBox 9"/>
          <p:cNvSpPr txBox="1"/>
          <p:nvPr/>
        </p:nvSpPr>
        <p:spPr>
          <a:xfrm>
            <a:off x="3978193" y="5224446"/>
            <a:ext cx="576659" cy="222818"/>
          </a:xfrm>
          <a:prstGeom prst="rect">
            <a:avLst/>
          </a:prstGeom>
        </p:spPr>
        <p:txBody>
          <a:bodyPr lIns="0" tIns="0" rIns="0" bIns="0" rtlCol="0" anchor="t">
            <a:spAutoFit/>
          </a:bodyPr>
          <a:lstStyle/>
          <a:p>
            <a:pPr algn="ctr">
              <a:lnSpc>
                <a:spcPts val="1961"/>
              </a:lnSpc>
              <a:spcBef>
                <a:spcPct val="0"/>
              </a:spcBef>
            </a:pPr>
            <a:r>
              <a:rPr lang="en-US" sz="1400">
                <a:solidFill>
                  <a:srgbClr val="274480"/>
                </a:solidFill>
                <a:latin typeface="Canva Sans"/>
                <a:ea typeface="Canva Sans"/>
                <a:cs typeface="Canva Sans"/>
                <a:sym typeface="Canva Sans"/>
              </a:rPr>
              <a:t>2000</a:t>
            </a:r>
          </a:p>
        </p:txBody>
      </p:sp>
      <p:sp>
        <p:nvSpPr>
          <p:cNvPr id="10" name="TextBox 10"/>
          <p:cNvSpPr txBox="1"/>
          <p:nvPr/>
        </p:nvSpPr>
        <p:spPr>
          <a:xfrm>
            <a:off x="5688913" y="5224446"/>
            <a:ext cx="576659" cy="222818"/>
          </a:xfrm>
          <a:prstGeom prst="rect">
            <a:avLst/>
          </a:prstGeom>
        </p:spPr>
        <p:txBody>
          <a:bodyPr lIns="0" tIns="0" rIns="0" bIns="0" rtlCol="0" anchor="t">
            <a:spAutoFit/>
          </a:bodyPr>
          <a:lstStyle/>
          <a:p>
            <a:pPr algn="ctr">
              <a:lnSpc>
                <a:spcPts val="1961"/>
              </a:lnSpc>
              <a:spcBef>
                <a:spcPct val="0"/>
              </a:spcBef>
            </a:pPr>
            <a:r>
              <a:rPr lang="en-US" sz="1400">
                <a:solidFill>
                  <a:srgbClr val="274480"/>
                </a:solidFill>
                <a:latin typeface="Canva Sans"/>
                <a:ea typeface="Canva Sans"/>
                <a:cs typeface="Canva Sans"/>
                <a:sym typeface="Canva Sans"/>
              </a:rPr>
              <a:t>2010</a:t>
            </a:r>
          </a:p>
        </p:txBody>
      </p:sp>
      <p:sp>
        <p:nvSpPr>
          <p:cNvPr id="11" name="TextBox 11"/>
          <p:cNvSpPr txBox="1"/>
          <p:nvPr/>
        </p:nvSpPr>
        <p:spPr>
          <a:xfrm>
            <a:off x="7399634" y="5224446"/>
            <a:ext cx="729800" cy="222818"/>
          </a:xfrm>
          <a:prstGeom prst="rect">
            <a:avLst/>
          </a:prstGeom>
        </p:spPr>
        <p:txBody>
          <a:bodyPr lIns="0" tIns="0" rIns="0" bIns="0" rtlCol="0" anchor="t">
            <a:spAutoFit/>
          </a:bodyPr>
          <a:lstStyle/>
          <a:p>
            <a:pPr algn="ctr">
              <a:lnSpc>
                <a:spcPts val="1961"/>
              </a:lnSpc>
              <a:spcBef>
                <a:spcPct val="0"/>
              </a:spcBef>
            </a:pPr>
            <a:r>
              <a:rPr lang="en-US" sz="1400">
                <a:solidFill>
                  <a:srgbClr val="274480"/>
                </a:solidFill>
                <a:latin typeface="Canva Sans"/>
                <a:ea typeface="Canva Sans"/>
                <a:cs typeface="Canva Sans"/>
                <a:sym typeface="Canva Sans"/>
              </a:rPr>
              <a:t>2019-20</a:t>
            </a:r>
          </a:p>
        </p:txBody>
      </p:sp>
      <p:sp>
        <p:nvSpPr>
          <p:cNvPr id="12" name="TextBox 12"/>
          <p:cNvSpPr txBox="1"/>
          <p:nvPr/>
        </p:nvSpPr>
        <p:spPr>
          <a:xfrm>
            <a:off x="8829506" y="5224446"/>
            <a:ext cx="718862" cy="479298"/>
          </a:xfrm>
          <a:prstGeom prst="rect">
            <a:avLst/>
          </a:prstGeom>
        </p:spPr>
        <p:txBody>
          <a:bodyPr lIns="0" tIns="0" rIns="0" bIns="0" rtlCol="0" anchor="t">
            <a:spAutoFit/>
          </a:bodyPr>
          <a:lstStyle/>
          <a:p>
            <a:pPr algn="ctr">
              <a:lnSpc>
                <a:spcPts val="1961"/>
              </a:lnSpc>
              <a:spcBef>
                <a:spcPct val="0"/>
              </a:spcBef>
            </a:pPr>
            <a:r>
              <a:rPr lang="en-US" sz="1400">
                <a:solidFill>
                  <a:srgbClr val="274480"/>
                </a:solidFill>
                <a:latin typeface="Canva Sans"/>
                <a:ea typeface="Canva Sans"/>
                <a:cs typeface="Canva Sans"/>
                <a:sym typeface="Canva Sans"/>
              </a:rPr>
              <a:t>2024-25</a:t>
            </a:r>
          </a:p>
        </p:txBody>
      </p:sp>
      <p:sp>
        <p:nvSpPr>
          <p:cNvPr id="13" name="AutoShape 13"/>
          <p:cNvSpPr/>
          <p:nvPr/>
        </p:nvSpPr>
        <p:spPr>
          <a:xfrm>
            <a:off x="2581910" y="2162297"/>
            <a:ext cx="4817724" cy="2769109"/>
          </a:xfrm>
          <a:custGeom>
            <a:avLst/>
            <a:gdLst>
              <a:gd name="connsiteX0" fmla="*/ 0 w 10616836"/>
              <a:gd name="connsiteY0" fmla="*/ 0 h 2126188"/>
              <a:gd name="connsiteX1" fmla="*/ 10616836 w 10616836"/>
              <a:gd name="connsiteY1" fmla="*/ 2126188 h 2126188"/>
              <a:gd name="connsiteX0" fmla="*/ 0 w 10616836"/>
              <a:gd name="connsiteY0" fmla="*/ 0 h 2126188"/>
              <a:gd name="connsiteX1" fmla="*/ 3044107 w 10616836"/>
              <a:gd name="connsiteY1" fmla="*/ 446373 h 2126188"/>
              <a:gd name="connsiteX2" fmla="*/ 10616836 w 10616836"/>
              <a:gd name="connsiteY2" fmla="*/ 2126188 h 2126188"/>
              <a:gd name="connsiteX0" fmla="*/ 0 w 10616836"/>
              <a:gd name="connsiteY0" fmla="*/ 226505 h 2352693"/>
              <a:gd name="connsiteX1" fmla="*/ 3044107 w 10616836"/>
              <a:gd name="connsiteY1" fmla="*/ 672878 h 2352693"/>
              <a:gd name="connsiteX2" fmla="*/ 10616836 w 10616836"/>
              <a:gd name="connsiteY2" fmla="*/ 2352693 h 2352693"/>
              <a:gd name="connsiteX0" fmla="*/ 0 w 10616836"/>
              <a:gd name="connsiteY0" fmla="*/ 1504086 h 3630274"/>
              <a:gd name="connsiteX1" fmla="*/ 3044107 w 10616836"/>
              <a:gd name="connsiteY1" fmla="*/ 1950459 h 3630274"/>
              <a:gd name="connsiteX2" fmla="*/ 10616836 w 10616836"/>
              <a:gd name="connsiteY2" fmla="*/ 3630274 h 3630274"/>
              <a:gd name="connsiteX0" fmla="*/ 0 w 10616836"/>
              <a:gd name="connsiteY0" fmla="*/ 4426811 h 6552999"/>
              <a:gd name="connsiteX1" fmla="*/ 4611650 w 10616836"/>
              <a:gd name="connsiteY1" fmla="*/ 1280898 h 6552999"/>
              <a:gd name="connsiteX2" fmla="*/ 10616836 w 10616836"/>
              <a:gd name="connsiteY2" fmla="*/ 6552999 h 6552999"/>
              <a:gd name="connsiteX0" fmla="*/ 0 w 10616836"/>
              <a:gd name="connsiteY0" fmla="*/ 3517558 h 5643746"/>
              <a:gd name="connsiteX1" fmla="*/ 4611650 w 10616836"/>
              <a:gd name="connsiteY1" fmla="*/ 371645 h 5643746"/>
              <a:gd name="connsiteX2" fmla="*/ 10616836 w 10616836"/>
              <a:gd name="connsiteY2" fmla="*/ 5643746 h 5643746"/>
              <a:gd name="connsiteX0" fmla="*/ 0 w 10616836"/>
              <a:gd name="connsiteY0" fmla="*/ 3145913 h 5272101"/>
              <a:gd name="connsiteX1" fmla="*/ 4611650 w 10616836"/>
              <a:gd name="connsiteY1" fmla="*/ 0 h 5272101"/>
              <a:gd name="connsiteX2" fmla="*/ 10616836 w 10616836"/>
              <a:gd name="connsiteY2" fmla="*/ 5272101 h 5272101"/>
              <a:gd name="connsiteX0" fmla="*/ 0 w 10616836"/>
              <a:gd name="connsiteY0" fmla="*/ 4256256 h 6382444"/>
              <a:gd name="connsiteX1" fmla="*/ 6135650 w 10616836"/>
              <a:gd name="connsiteY1" fmla="*/ 0 h 6382444"/>
              <a:gd name="connsiteX2" fmla="*/ 10616836 w 10616836"/>
              <a:gd name="connsiteY2" fmla="*/ 6382444 h 6382444"/>
              <a:gd name="connsiteX0" fmla="*/ 0 w 10616836"/>
              <a:gd name="connsiteY0" fmla="*/ 4275082 h 6401270"/>
              <a:gd name="connsiteX1" fmla="*/ 6135650 w 10616836"/>
              <a:gd name="connsiteY1" fmla="*/ 18826 h 6401270"/>
              <a:gd name="connsiteX2" fmla="*/ 8835307 w 10616836"/>
              <a:gd name="connsiteY2" fmla="*/ 2500770 h 6401270"/>
              <a:gd name="connsiteX3" fmla="*/ 10616836 w 10616836"/>
              <a:gd name="connsiteY3" fmla="*/ 6401270 h 6401270"/>
              <a:gd name="connsiteX0" fmla="*/ 0 w 10616836"/>
              <a:gd name="connsiteY0" fmla="*/ 4275082 h 6401270"/>
              <a:gd name="connsiteX1" fmla="*/ 2565135 w 10616836"/>
              <a:gd name="connsiteY1" fmla="*/ 1804084 h 6401270"/>
              <a:gd name="connsiteX2" fmla="*/ 6135650 w 10616836"/>
              <a:gd name="connsiteY2" fmla="*/ 18826 h 6401270"/>
              <a:gd name="connsiteX3" fmla="*/ 8835307 w 10616836"/>
              <a:gd name="connsiteY3" fmla="*/ 2500770 h 6401270"/>
              <a:gd name="connsiteX4" fmla="*/ 10616836 w 10616836"/>
              <a:gd name="connsiteY4" fmla="*/ 6401270 h 6401270"/>
              <a:gd name="connsiteX0" fmla="*/ 0 w 10616836"/>
              <a:gd name="connsiteY0" fmla="*/ 3824163 h 5950351"/>
              <a:gd name="connsiteX1" fmla="*/ 2565135 w 10616836"/>
              <a:gd name="connsiteY1" fmla="*/ 1353165 h 5950351"/>
              <a:gd name="connsiteX2" fmla="*/ 5700221 w 10616836"/>
              <a:gd name="connsiteY2" fmla="*/ 25107 h 5950351"/>
              <a:gd name="connsiteX3" fmla="*/ 8835307 w 10616836"/>
              <a:gd name="connsiteY3" fmla="*/ 2049851 h 5950351"/>
              <a:gd name="connsiteX4" fmla="*/ 10616836 w 10616836"/>
              <a:gd name="connsiteY4" fmla="*/ 5950351 h 5950351"/>
              <a:gd name="connsiteX0" fmla="*/ 0 w 10616836"/>
              <a:gd name="connsiteY0" fmla="*/ 3717452 h 5843640"/>
              <a:gd name="connsiteX1" fmla="*/ 2565135 w 10616836"/>
              <a:gd name="connsiteY1" fmla="*/ 1246454 h 5843640"/>
              <a:gd name="connsiteX2" fmla="*/ 4938221 w 10616836"/>
              <a:gd name="connsiteY2" fmla="*/ 27253 h 5843640"/>
              <a:gd name="connsiteX3" fmla="*/ 8835307 w 10616836"/>
              <a:gd name="connsiteY3" fmla="*/ 1943140 h 5843640"/>
              <a:gd name="connsiteX4" fmla="*/ 10616836 w 10616836"/>
              <a:gd name="connsiteY4" fmla="*/ 5843640 h 5843640"/>
              <a:gd name="connsiteX0" fmla="*/ 0 w 10616836"/>
              <a:gd name="connsiteY0" fmla="*/ 3718918 h 5845106"/>
              <a:gd name="connsiteX1" fmla="*/ 2565135 w 10616836"/>
              <a:gd name="connsiteY1" fmla="*/ 1247920 h 5845106"/>
              <a:gd name="connsiteX2" fmla="*/ 4938221 w 10616836"/>
              <a:gd name="connsiteY2" fmla="*/ 28719 h 5845106"/>
              <a:gd name="connsiteX3" fmla="*/ 9009479 w 10616836"/>
              <a:gd name="connsiteY3" fmla="*/ 1879292 h 5845106"/>
              <a:gd name="connsiteX4" fmla="*/ 10616836 w 10616836"/>
              <a:gd name="connsiteY4" fmla="*/ 5845106 h 5845106"/>
              <a:gd name="connsiteX0" fmla="*/ 0 w 10616836"/>
              <a:gd name="connsiteY0" fmla="*/ 3968542 h 6094730"/>
              <a:gd name="connsiteX1" fmla="*/ 2565135 w 10616836"/>
              <a:gd name="connsiteY1" fmla="*/ 1497544 h 6094730"/>
              <a:gd name="connsiteX2" fmla="*/ 4938221 w 10616836"/>
              <a:gd name="connsiteY2" fmla="*/ 278343 h 6094730"/>
              <a:gd name="connsiteX3" fmla="*/ 5482507 w 10616836"/>
              <a:gd name="connsiteY3" fmla="*/ 147715 h 6094730"/>
              <a:gd name="connsiteX4" fmla="*/ 9009479 w 10616836"/>
              <a:gd name="connsiteY4" fmla="*/ 2128916 h 6094730"/>
              <a:gd name="connsiteX5" fmla="*/ 10616836 w 10616836"/>
              <a:gd name="connsiteY5" fmla="*/ 6094730 h 6094730"/>
              <a:gd name="connsiteX0" fmla="*/ 0 w 10616836"/>
              <a:gd name="connsiteY0" fmla="*/ 4022991 h 6149179"/>
              <a:gd name="connsiteX1" fmla="*/ 2565135 w 10616836"/>
              <a:gd name="connsiteY1" fmla="*/ 1551993 h 6149179"/>
              <a:gd name="connsiteX2" fmla="*/ 4611650 w 10616836"/>
              <a:gd name="connsiteY2" fmla="*/ 180392 h 6149179"/>
              <a:gd name="connsiteX3" fmla="*/ 5482507 w 10616836"/>
              <a:gd name="connsiteY3" fmla="*/ 202164 h 6149179"/>
              <a:gd name="connsiteX4" fmla="*/ 9009479 w 10616836"/>
              <a:gd name="connsiteY4" fmla="*/ 2183365 h 6149179"/>
              <a:gd name="connsiteX5" fmla="*/ 10616836 w 10616836"/>
              <a:gd name="connsiteY5" fmla="*/ 6149179 h 6149179"/>
              <a:gd name="connsiteX0" fmla="*/ 0 w 10616836"/>
              <a:gd name="connsiteY0" fmla="*/ 4035237 h 6161425"/>
              <a:gd name="connsiteX1" fmla="*/ 2565135 w 10616836"/>
              <a:gd name="connsiteY1" fmla="*/ 1564239 h 6161425"/>
              <a:gd name="connsiteX2" fmla="*/ 4611650 w 10616836"/>
              <a:gd name="connsiteY2" fmla="*/ 192638 h 6161425"/>
              <a:gd name="connsiteX3" fmla="*/ 5634907 w 10616836"/>
              <a:gd name="connsiteY3" fmla="*/ 192639 h 6161425"/>
              <a:gd name="connsiteX4" fmla="*/ 9009479 w 10616836"/>
              <a:gd name="connsiteY4" fmla="*/ 2195611 h 6161425"/>
              <a:gd name="connsiteX5" fmla="*/ 10616836 w 10616836"/>
              <a:gd name="connsiteY5" fmla="*/ 6161425 h 6161425"/>
              <a:gd name="connsiteX0" fmla="*/ 0 w 10616836"/>
              <a:gd name="connsiteY0" fmla="*/ 4035237 h 6161425"/>
              <a:gd name="connsiteX1" fmla="*/ 2565135 w 10616836"/>
              <a:gd name="connsiteY1" fmla="*/ 1564239 h 6161425"/>
              <a:gd name="connsiteX2" fmla="*/ 4611650 w 10616836"/>
              <a:gd name="connsiteY2" fmla="*/ 192638 h 6161425"/>
              <a:gd name="connsiteX3" fmla="*/ 6614621 w 10616836"/>
              <a:gd name="connsiteY3" fmla="*/ 192639 h 6161425"/>
              <a:gd name="connsiteX4" fmla="*/ 9009479 w 10616836"/>
              <a:gd name="connsiteY4" fmla="*/ 2195611 h 6161425"/>
              <a:gd name="connsiteX5" fmla="*/ 10616836 w 10616836"/>
              <a:gd name="connsiteY5" fmla="*/ 6161425 h 6161425"/>
              <a:gd name="connsiteX0" fmla="*/ 0 w 10616836"/>
              <a:gd name="connsiteY0" fmla="*/ 4035237 h 6161425"/>
              <a:gd name="connsiteX1" fmla="*/ 2565135 w 10616836"/>
              <a:gd name="connsiteY1" fmla="*/ 1564239 h 6161425"/>
              <a:gd name="connsiteX2" fmla="*/ 4611650 w 10616836"/>
              <a:gd name="connsiteY2" fmla="*/ 192638 h 6161425"/>
              <a:gd name="connsiteX3" fmla="*/ 6614621 w 10616836"/>
              <a:gd name="connsiteY3" fmla="*/ 192639 h 6161425"/>
              <a:gd name="connsiteX4" fmla="*/ 8900622 w 10616836"/>
              <a:gd name="connsiteY4" fmla="*/ 1956126 h 6161425"/>
              <a:gd name="connsiteX5" fmla="*/ 10616836 w 10616836"/>
              <a:gd name="connsiteY5" fmla="*/ 6161425 h 6161425"/>
              <a:gd name="connsiteX0" fmla="*/ 0 w 10616836"/>
              <a:gd name="connsiteY0" fmla="*/ 3980874 h 6107062"/>
              <a:gd name="connsiteX1" fmla="*/ 2565135 w 10616836"/>
              <a:gd name="connsiteY1" fmla="*/ 1509876 h 6107062"/>
              <a:gd name="connsiteX2" fmla="*/ 4611650 w 10616836"/>
              <a:gd name="connsiteY2" fmla="*/ 138275 h 6107062"/>
              <a:gd name="connsiteX3" fmla="*/ 7115363 w 10616836"/>
              <a:gd name="connsiteY3" fmla="*/ 247133 h 6107062"/>
              <a:gd name="connsiteX4" fmla="*/ 8900622 w 10616836"/>
              <a:gd name="connsiteY4" fmla="*/ 1901763 h 6107062"/>
              <a:gd name="connsiteX5" fmla="*/ 10616836 w 10616836"/>
              <a:gd name="connsiteY5" fmla="*/ 6107062 h 6107062"/>
              <a:gd name="connsiteX0" fmla="*/ 0 w 10616836"/>
              <a:gd name="connsiteY0" fmla="*/ 3917498 h 6043686"/>
              <a:gd name="connsiteX1" fmla="*/ 2565135 w 10616836"/>
              <a:gd name="connsiteY1" fmla="*/ 1446500 h 6043686"/>
              <a:gd name="connsiteX2" fmla="*/ 4589879 w 10616836"/>
              <a:gd name="connsiteY2" fmla="*/ 205527 h 6043686"/>
              <a:gd name="connsiteX3" fmla="*/ 7115363 w 10616836"/>
              <a:gd name="connsiteY3" fmla="*/ 183757 h 6043686"/>
              <a:gd name="connsiteX4" fmla="*/ 8900622 w 10616836"/>
              <a:gd name="connsiteY4" fmla="*/ 1838387 h 6043686"/>
              <a:gd name="connsiteX5" fmla="*/ 10616836 w 10616836"/>
              <a:gd name="connsiteY5" fmla="*/ 6043686 h 6043686"/>
              <a:gd name="connsiteX0" fmla="*/ 0 w 10616836"/>
              <a:gd name="connsiteY0" fmla="*/ 3917498 h 6043686"/>
              <a:gd name="connsiteX1" fmla="*/ 2325649 w 10616836"/>
              <a:gd name="connsiteY1" fmla="*/ 880443 h 6043686"/>
              <a:gd name="connsiteX2" fmla="*/ 4589879 w 10616836"/>
              <a:gd name="connsiteY2" fmla="*/ 205527 h 6043686"/>
              <a:gd name="connsiteX3" fmla="*/ 7115363 w 10616836"/>
              <a:gd name="connsiteY3" fmla="*/ 183757 h 6043686"/>
              <a:gd name="connsiteX4" fmla="*/ 8900622 w 10616836"/>
              <a:gd name="connsiteY4" fmla="*/ 1838387 h 6043686"/>
              <a:gd name="connsiteX5" fmla="*/ 10616836 w 10616836"/>
              <a:gd name="connsiteY5" fmla="*/ 6043686 h 6043686"/>
              <a:gd name="connsiteX0" fmla="*/ 0 w 10616836"/>
              <a:gd name="connsiteY0" fmla="*/ 4007547 h 6133735"/>
              <a:gd name="connsiteX1" fmla="*/ 2325649 w 10616836"/>
              <a:gd name="connsiteY1" fmla="*/ 970492 h 6133735"/>
              <a:gd name="connsiteX2" fmla="*/ 4023822 w 10616836"/>
              <a:gd name="connsiteY2" fmla="*/ 121404 h 6133735"/>
              <a:gd name="connsiteX3" fmla="*/ 7115363 w 10616836"/>
              <a:gd name="connsiteY3" fmla="*/ 273806 h 6133735"/>
              <a:gd name="connsiteX4" fmla="*/ 8900622 w 10616836"/>
              <a:gd name="connsiteY4" fmla="*/ 1928436 h 6133735"/>
              <a:gd name="connsiteX5" fmla="*/ 10616836 w 10616836"/>
              <a:gd name="connsiteY5" fmla="*/ 6133735 h 6133735"/>
              <a:gd name="connsiteX0" fmla="*/ 0 w 10616836"/>
              <a:gd name="connsiteY0" fmla="*/ 3976108 h 6102296"/>
              <a:gd name="connsiteX1" fmla="*/ 2325649 w 10616836"/>
              <a:gd name="connsiteY1" fmla="*/ 939053 h 6102296"/>
              <a:gd name="connsiteX2" fmla="*/ 4023822 w 10616836"/>
              <a:gd name="connsiteY2" fmla="*/ 89965 h 6102296"/>
              <a:gd name="connsiteX3" fmla="*/ 7093592 w 10616836"/>
              <a:gd name="connsiteY3" fmla="*/ 351224 h 6102296"/>
              <a:gd name="connsiteX4" fmla="*/ 8900622 w 10616836"/>
              <a:gd name="connsiteY4" fmla="*/ 1896997 h 6102296"/>
              <a:gd name="connsiteX5" fmla="*/ 10616836 w 10616836"/>
              <a:gd name="connsiteY5" fmla="*/ 6102296 h 6102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16836" h="6102296">
                <a:moveTo>
                  <a:pt x="0" y="3976108"/>
                </a:moveTo>
                <a:cubicBezTo>
                  <a:pt x="547265" y="3586047"/>
                  <a:pt x="1303041" y="1648429"/>
                  <a:pt x="2325649" y="939053"/>
                </a:cubicBezTo>
                <a:cubicBezTo>
                  <a:pt x="3348257" y="229677"/>
                  <a:pt x="3599279" y="289536"/>
                  <a:pt x="4023822" y="89965"/>
                </a:cubicBezTo>
                <a:cubicBezTo>
                  <a:pt x="4448365" y="-109606"/>
                  <a:pt x="6415049" y="42795"/>
                  <a:pt x="7093592" y="351224"/>
                </a:cubicBezTo>
                <a:cubicBezTo>
                  <a:pt x="7772135" y="659653"/>
                  <a:pt x="7983215" y="931228"/>
                  <a:pt x="8900622" y="1896997"/>
                </a:cubicBezTo>
                <a:cubicBezTo>
                  <a:pt x="9647486" y="2960738"/>
                  <a:pt x="10185657" y="5535670"/>
                  <a:pt x="10616836" y="6102296"/>
                </a:cubicBezTo>
              </a:path>
            </a:pathLst>
          </a:custGeom>
          <a:ln w="47625" cap="flat">
            <a:solidFill>
              <a:srgbClr val="F6CA44"/>
            </a:solidFill>
            <a:prstDash val="solid"/>
            <a:headEnd type="none" w="sm" len="sm"/>
            <a:tailEnd type="none" w="sm" len="sm"/>
          </a:ln>
        </p:spPr>
        <p:txBody>
          <a:bodyPr/>
          <a:lstStyle/>
          <a:p>
            <a:endParaRPr lang="en-US" sz="817" dirty="0"/>
          </a:p>
        </p:txBody>
      </p:sp>
      <p:sp>
        <p:nvSpPr>
          <p:cNvPr id="14" name="AutoShape 14"/>
          <p:cNvSpPr/>
          <p:nvPr/>
        </p:nvSpPr>
        <p:spPr>
          <a:xfrm>
            <a:off x="7399634" y="4931406"/>
            <a:ext cx="1789304" cy="0"/>
          </a:xfrm>
          <a:prstGeom prst="line">
            <a:avLst/>
          </a:prstGeom>
          <a:ln w="47625" cap="flat">
            <a:solidFill>
              <a:srgbClr val="FF0000"/>
            </a:solidFill>
            <a:prstDash val="solid"/>
            <a:headEnd type="none" w="sm" len="sm"/>
            <a:tailEnd type="none" w="sm" len="sm"/>
          </a:ln>
        </p:spPr>
      </p:sp>
      <p:sp>
        <p:nvSpPr>
          <p:cNvPr id="15" name="AutoShape 15"/>
          <p:cNvSpPr/>
          <p:nvPr/>
        </p:nvSpPr>
        <p:spPr>
          <a:xfrm flipV="1">
            <a:off x="9188937" y="2288752"/>
            <a:ext cx="1572070" cy="2642654"/>
          </a:xfrm>
          <a:custGeom>
            <a:avLst/>
            <a:gdLst>
              <a:gd name="connsiteX0" fmla="*/ 0 w 3377291"/>
              <a:gd name="connsiteY0" fmla="*/ 0 h 5584141"/>
              <a:gd name="connsiteX1" fmla="*/ 3377291 w 3377291"/>
              <a:gd name="connsiteY1" fmla="*/ 5584141 h 5584141"/>
              <a:gd name="connsiteX0" fmla="*/ 0 w 3377291"/>
              <a:gd name="connsiteY0" fmla="*/ 0 h 5584141"/>
              <a:gd name="connsiteX1" fmla="*/ 3377291 w 3377291"/>
              <a:gd name="connsiteY1" fmla="*/ 5584141 h 5584141"/>
              <a:gd name="connsiteX0" fmla="*/ 0 w 3464377"/>
              <a:gd name="connsiteY0" fmla="*/ 0 h 5823626"/>
              <a:gd name="connsiteX1" fmla="*/ 3464377 w 3464377"/>
              <a:gd name="connsiteY1" fmla="*/ 5823626 h 5823626"/>
            </a:gdLst>
            <a:ahLst/>
            <a:cxnLst>
              <a:cxn ang="0">
                <a:pos x="connsiteX0" y="connsiteY0"/>
              </a:cxn>
              <a:cxn ang="0">
                <a:pos x="connsiteX1" y="connsiteY1"/>
              </a:cxn>
            </a:cxnLst>
            <a:rect l="l" t="t" r="r" b="b"/>
            <a:pathLst>
              <a:path w="3464377" h="5823626">
                <a:moveTo>
                  <a:pt x="0" y="0"/>
                </a:moveTo>
                <a:cubicBezTo>
                  <a:pt x="1125764" y="1861380"/>
                  <a:pt x="1489527" y="5377389"/>
                  <a:pt x="3464377" y="5823626"/>
                </a:cubicBezTo>
              </a:path>
            </a:pathLst>
          </a:custGeom>
          <a:ln w="47625" cap="flat">
            <a:solidFill>
              <a:srgbClr val="56C035"/>
            </a:solidFill>
            <a:prstDash val="solid"/>
            <a:headEnd type="none" w="sm" len="sm"/>
            <a:tailEnd type="none" w="sm" len="sm"/>
          </a:ln>
        </p:spPr>
      </p:sp>
      <p:sp>
        <p:nvSpPr>
          <p:cNvPr id="16" name="TextBox 16"/>
          <p:cNvSpPr txBox="1"/>
          <p:nvPr/>
        </p:nvSpPr>
        <p:spPr>
          <a:xfrm>
            <a:off x="4266522" y="4301474"/>
            <a:ext cx="928388" cy="336182"/>
          </a:xfrm>
          <a:prstGeom prst="rect">
            <a:avLst/>
          </a:prstGeom>
        </p:spPr>
        <p:txBody>
          <a:bodyPr lIns="0" tIns="0" rIns="0" bIns="0" rtlCol="0" anchor="t">
            <a:spAutoFit/>
          </a:bodyPr>
          <a:lstStyle/>
          <a:p>
            <a:pPr algn="ctr">
              <a:lnSpc>
                <a:spcPts val="1413"/>
              </a:lnSpc>
            </a:pPr>
            <a:r>
              <a:rPr lang="en-US" sz="1009">
                <a:solidFill>
                  <a:srgbClr val="274480"/>
                </a:solidFill>
                <a:latin typeface="Canva Sans"/>
                <a:ea typeface="Canva Sans"/>
                <a:cs typeface="Canva Sans"/>
                <a:sym typeface="Canva Sans"/>
              </a:rPr>
              <a:t>Imported Rice</a:t>
            </a:r>
          </a:p>
          <a:p>
            <a:pPr algn="ctr">
              <a:lnSpc>
                <a:spcPts val="1413"/>
              </a:lnSpc>
              <a:spcBef>
                <a:spcPct val="0"/>
              </a:spcBef>
            </a:pPr>
            <a:r>
              <a:rPr lang="en-US" sz="1009">
                <a:solidFill>
                  <a:srgbClr val="274480"/>
                </a:solidFill>
                <a:latin typeface="Canva Sans"/>
                <a:ea typeface="Canva Sans"/>
                <a:cs typeface="Canva Sans"/>
                <a:sym typeface="Canva Sans"/>
              </a:rPr>
              <a:t>(Poor quality)</a:t>
            </a:r>
          </a:p>
        </p:txBody>
      </p:sp>
      <p:sp>
        <p:nvSpPr>
          <p:cNvPr id="17" name="AutoShape 17"/>
          <p:cNvSpPr/>
          <p:nvPr/>
        </p:nvSpPr>
        <p:spPr>
          <a:xfrm>
            <a:off x="2844131" y="3966581"/>
            <a:ext cx="3783966" cy="0"/>
          </a:xfrm>
          <a:prstGeom prst="line">
            <a:avLst/>
          </a:prstGeom>
          <a:ln w="47625" cap="flat">
            <a:solidFill>
              <a:srgbClr val="000000"/>
            </a:solidFill>
            <a:prstDash val="solid"/>
            <a:headEnd type="arrow" w="med" len="sm"/>
            <a:tailEnd type="arrow" w="med" len="sm"/>
          </a:ln>
        </p:spPr>
      </p:sp>
      <p:sp>
        <p:nvSpPr>
          <p:cNvPr id="18" name="AutoShape 18"/>
          <p:cNvSpPr/>
          <p:nvPr/>
        </p:nvSpPr>
        <p:spPr>
          <a:xfrm flipH="1">
            <a:off x="4730716" y="3966582"/>
            <a:ext cx="5398" cy="196895"/>
          </a:xfrm>
          <a:prstGeom prst="line">
            <a:avLst/>
          </a:prstGeom>
          <a:ln w="47625" cap="flat">
            <a:solidFill>
              <a:srgbClr val="000000"/>
            </a:solidFill>
            <a:prstDash val="solid"/>
            <a:headEnd type="none" w="sm" len="sm"/>
            <a:tailEnd type="none" w="sm" len="sm"/>
          </a:ln>
        </p:spPr>
      </p:sp>
      <p:sp>
        <p:nvSpPr>
          <p:cNvPr id="19" name="AutoShape 19"/>
          <p:cNvSpPr/>
          <p:nvPr/>
        </p:nvSpPr>
        <p:spPr>
          <a:xfrm>
            <a:off x="9355490" y="2122039"/>
            <a:ext cx="1443139" cy="0"/>
          </a:xfrm>
          <a:prstGeom prst="line">
            <a:avLst/>
          </a:prstGeom>
          <a:ln w="47625" cap="flat">
            <a:solidFill>
              <a:srgbClr val="000000"/>
            </a:solidFill>
            <a:prstDash val="solid"/>
            <a:headEnd type="arrow" w="med" len="sm"/>
            <a:tailEnd type="arrow" w="med" len="sm"/>
          </a:ln>
        </p:spPr>
      </p:sp>
      <p:sp>
        <p:nvSpPr>
          <p:cNvPr id="20" name="AutoShape 20"/>
          <p:cNvSpPr/>
          <p:nvPr/>
        </p:nvSpPr>
        <p:spPr>
          <a:xfrm flipH="1">
            <a:off x="10084571" y="1924867"/>
            <a:ext cx="5398" cy="196895"/>
          </a:xfrm>
          <a:prstGeom prst="line">
            <a:avLst/>
          </a:prstGeom>
          <a:ln w="47625" cap="flat">
            <a:solidFill>
              <a:srgbClr val="000000"/>
            </a:solidFill>
            <a:prstDash val="solid"/>
            <a:headEnd type="none" w="sm" len="sm"/>
            <a:tailEnd type="none" w="sm" len="sm"/>
          </a:ln>
        </p:spPr>
      </p:sp>
      <p:sp>
        <p:nvSpPr>
          <p:cNvPr id="21" name="TextBox 21"/>
          <p:cNvSpPr txBox="1"/>
          <p:nvPr/>
        </p:nvSpPr>
        <p:spPr>
          <a:xfrm>
            <a:off x="9552999" y="1492624"/>
            <a:ext cx="928388" cy="336182"/>
          </a:xfrm>
          <a:prstGeom prst="rect">
            <a:avLst/>
          </a:prstGeom>
        </p:spPr>
        <p:txBody>
          <a:bodyPr lIns="0" tIns="0" rIns="0" bIns="0" rtlCol="0" anchor="t">
            <a:spAutoFit/>
          </a:bodyPr>
          <a:lstStyle/>
          <a:p>
            <a:pPr algn="ctr">
              <a:lnSpc>
                <a:spcPts val="1413"/>
              </a:lnSpc>
            </a:pPr>
            <a:r>
              <a:rPr lang="en-US" sz="1009">
                <a:solidFill>
                  <a:srgbClr val="274480"/>
                </a:solidFill>
                <a:latin typeface="Canva Sans"/>
                <a:ea typeface="Canva Sans"/>
                <a:cs typeface="Canva Sans"/>
                <a:sym typeface="Canva Sans"/>
              </a:rPr>
              <a:t>Local Rice</a:t>
            </a:r>
          </a:p>
          <a:p>
            <a:pPr algn="ctr">
              <a:lnSpc>
                <a:spcPts val="1413"/>
              </a:lnSpc>
              <a:spcBef>
                <a:spcPct val="0"/>
              </a:spcBef>
            </a:pPr>
            <a:r>
              <a:rPr lang="en-US" sz="1009">
                <a:solidFill>
                  <a:srgbClr val="274480"/>
                </a:solidFill>
                <a:latin typeface="Canva Sans"/>
                <a:ea typeface="Canva Sans"/>
                <a:cs typeface="Canva Sans"/>
                <a:sym typeface="Canva Sans"/>
              </a:rPr>
              <a:t>(Good Quality)</a:t>
            </a:r>
          </a:p>
        </p:txBody>
      </p:sp>
      <p:sp>
        <p:nvSpPr>
          <p:cNvPr id="22" name="TextBox 22"/>
          <p:cNvSpPr txBox="1"/>
          <p:nvPr/>
        </p:nvSpPr>
        <p:spPr>
          <a:xfrm>
            <a:off x="7474512" y="4311769"/>
            <a:ext cx="1647249" cy="515719"/>
          </a:xfrm>
          <a:prstGeom prst="rect">
            <a:avLst/>
          </a:prstGeom>
        </p:spPr>
        <p:txBody>
          <a:bodyPr lIns="0" tIns="0" rIns="0" bIns="0" rtlCol="0" anchor="t">
            <a:spAutoFit/>
          </a:bodyPr>
          <a:lstStyle/>
          <a:p>
            <a:pPr algn="ctr">
              <a:lnSpc>
                <a:spcPts val="1413"/>
              </a:lnSpc>
              <a:spcBef>
                <a:spcPct val="0"/>
              </a:spcBef>
            </a:pPr>
            <a:r>
              <a:rPr lang="en-US" sz="1009">
                <a:solidFill>
                  <a:srgbClr val="274480"/>
                </a:solidFill>
                <a:latin typeface="Canva Sans"/>
                <a:ea typeface="Canva Sans"/>
                <a:cs typeface="Canva Sans"/>
                <a:sym typeface="Canva Sans"/>
              </a:rPr>
              <a:t>Because of the </a:t>
            </a:r>
            <a:r>
              <a:rPr lang="en-US" sz="1009" b="1">
                <a:solidFill>
                  <a:srgbClr val="274480"/>
                </a:solidFill>
                <a:latin typeface="Canva Sans Bold"/>
                <a:ea typeface="Canva Sans Bold"/>
                <a:cs typeface="Canva Sans Bold"/>
                <a:sym typeface="Canva Sans Bold"/>
              </a:rPr>
              <a:t>Rice Tariffication Law</a:t>
            </a:r>
            <a:r>
              <a:rPr lang="en-US" sz="1009">
                <a:solidFill>
                  <a:srgbClr val="274480"/>
                </a:solidFill>
                <a:latin typeface="Canva Sans"/>
                <a:ea typeface="Canva Sans"/>
                <a:cs typeface="Canva Sans"/>
                <a:sym typeface="Canva Sans"/>
              </a:rPr>
              <a:t> The rice stock drops at the lowest</a:t>
            </a:r>
          </a:p>
        </p:txBody>
      </p:sp>
      <p:sp>
        <p:nvSpPr>
          <p:cNvPr id="23" name="TextBox 23"/>
          <p:cNvSpPr txBox="1"/>
          <p:nvPr/>
        </p:nvSpPr>
        <p:spPr>
          <a:xfrm>
            <a:off x="2844131" y="285241"/>
            <a:ext cx="6399725" cy="409023"/>
          </a:xfrm>
          <a:prstGeom prst="rect">
            <a:avLst/>
          </a:prstGeom>
        </p:spPr>
        <p:txBody>
          <a:bodyPr wrap="square" lIns="0" tIns="0" rIns="0" bIns="0" rtlCol="0" anchor="t">
            <a:spAutoFit/>
          </a:bodyPr>
          <a:lstStyle/>
          <a:p>
            <a:pPr algn="ctr">
              <a:lnSpc>
                <a:spcPts val="3353"/>
              </a:lnSpc>
            </a:pPr>
            <a:r>
              <a:rPr lang="en-US" sz="2395" b="1" dirty="0">
                <a:solidFill>
                  <a:srgbClr val="274480"/>
                </a:solidFill>
                <a:latin typeface="Canva Sans Bold"/>
                <a:ea typeface="Canva Sans Bold"/>
                <a:cs typeface="Canva Sans Bold"/>
                <a:sym typeface="Canva Sans Bold"/>
              </a:rPr>
              <a:t> RICE Quantity </a:t>
            </a:r>
            <a:r>
              <a:rPr lang="en-US" altLang="ko-KR" sz="2451" b="1" dirty="0">
                <a:solidFill>
                  <a:srgbClr val="FF0000"/>
                </a:solidFill>
              </a:rPr>
              <a:t>(sample not accurate)</a:t>
            </a:r>
            <a:r>
              <a:rPr lang="en-US" sz="2395" b="1" dirty="0">
                <a:solidFill>
                  <a:srgbClr val="274480"/>
                </a:solidFill>
                <a:latin typeface="Canva Sans Bold"/>
                <a:ea typeface="Canva Sans Bold"/>
                <a:cs typeface="Canva Sans Bold"/>
                <a:sym typeface="Canva Sans Bold"/>
              </a:rPr>
              <a:t>GRAPH</a:t>
            </a:r>
          </a:p>
        </p:txBody>
      </p:sp>
      <p:sp>
        <p:nvSpPr>
          <p:cNvPr id="24" name="TextBox 24"/>
          <p:cNvSpPr txBox="1"/>
          <p:nvPr/>
        </p:nvSpPr>
        <p:spPr>
          <a:xfrm>
            <a:off x="9974972" y="5160278"/>
            <a:ext cx="882626" cy="735842"/>
          </a:xfrm>
          <a:prstGeom prst="rect">
            <a:avLst/>
          </a:prstGeom>
        </p:spPr>
        <p:txBody>
          <a:bodyPr lIns="0" tIns="0" rIns="0" bIns="0" rtlCol="0" anchor="t">
            <a:spAutoFit/>
          </a:bodyPr>
          <a:lstStyle/>
          <a:p>
            <a:pPr algn="ctr">
              <a:lnSpc>
                <a:spcPts val="3001"/>
              </a:lnSpc>
              <a:spcBef>
                <a:spcPct val="0"/>
              </a:spcBef>
            </a:pPr>
            <a:r>
              <a:rPr lang="en-US" sz="2144" b="1" dirty="0">
                <a:solidFill>
                  <a:srgbClr val="274480"/>
                </a:solidFill>
                <a:latin typeface="Canva Sans"/>
                <a:ea typeface="Canva Sans"/>
                <a:cs typeface="Canva Sans"/>
                <a:sym typeface="Canva Sans"/>
              </a:rPr>
              <a:t>YEARS</a:t>
            </a:r>
          </a:p>
        </p:txBody>
      </p:sp>
      <p:sp>
        <p:nvSpPr>
          <p:cNvPr id="26" name="TextBox 25">
            <a:extLst>
              <a:ext uri="{FF2B5EF4-FFF2-40B4-BE49-F238E27FC236}">
                <a16:creationId xmlns:a16="http://schemas.microsoft.com/office/drawing/2014/main" id="{9038114F-44A9-CCC1-6CF8-775A19B33C40}"/>
              </a:ext>
            </a:extLst>
          </p:cNvPr>
          <p:cNvSpPr txBox="1"/>
          <p:nvPr/>
        </p:nvSpPr>
        <p:spPr>
          <a:xfrm>
            <a:off x="2369022" y="1242249"/>
            <a:ext cx="4883818" cy="399661"/>
          </a:xfrm>
          <a:prstGeom prst="rect">
            <a:avLst/>
          </a:prstGeom>
          <a:noFill/>
        </p:spPr>
        <p:txBody>
          <a:bodyPr wrap="square">
            <a:spAutoFit/>
          </a:bodyPr>
          <a:lstStyle/>
          <a:p>
            <a:r>
              <a:rPr lang="en-US" altLang="ko-KR" sz="1997" b="1" dirty="0">
                <a:solidFill>
                  <a:srgbClr val="000000"/>
                </a:solidFill>
                <a:latin typeface="Canva Sans"/>
                <a:ea typeface="Canva Sans"/>
                <a:cs typeface="Canva Sans"/>
                <a:sym typeface="Canva Sans"/>
              </a:rPr>
              <a:t>LEVEL</a:t>
            </a:r>
            <a:endParaRPr lang="ko-KR" altLang="en-US" sz="1997" b="1"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555801" y="1507780"/>
            <a:ext cx="0" cy="3653565"/>
          </a:xfrm>
          <a:prstGeom prst="line">
            <a:avLst/>
          </a:prstGeom>
          <a:ln w="47625" cap="flat">
            <a:solidFill>
              <a:srgbClr val="000000"/>
            </a:solidFill>
            <a:prstDash val="solid"/>
            <a:headEnd type="none" w="sm" len="sm"/>
            <a:tailEnd type="none" w="sm" len="sm"/>
          </a:ln>
        </p:spPr>
      </p:sp>
      <p:sp>
        <p:nvSpPr>
          <p:cNvPr id="3" name="AutoShape 3"/>
          <p:cNvSpPr/>
          <p:nvPr/>
        </p:nvSpPr>
        <p:spPr>
          <a:xfrm flipH="1">
            <a:off x="2565909" y="5161345"/>
            <a:ext cx="7838338" cy="0"/>
          </a:xfrm>
          <a:prstGeom prst="line">
            <a:avLst/>
          </a:prstGeom>
          <a:ln w="47625" cap="flat">
            <a:solidFill>
              <a:srgbClr val="000000"/>
            </a:solidFill>
            <a:prstDash val="solid"/>
            <a:headEnd type="none" w="sm" len="sm"/>
            <a:tailEnd type="none" w="sm" len="sm"/>
          </a:ln>
        </p:spPr>
      </p:sp>
      <p:sp>
        <p:nvSpPr>
          <p:cNvPr id="4" name="TextBox 4"/>
          <p:cNvSpPr txBox="1"/>
          <p:nvPr/>
        </p:nvSpPr>
        <p:spPr>
          <a:xfrm>
            <a:off x="1327635" y="3178782"/>
            <a:ext cx="1041387" cy="198131"/>
          </a:xfrm>
          <a:prstGeom prst="rect">
            <a:avLst/>
          </a:prstGeom>
        </p:spPr>
        <p:txBody>
          <a:bodyPr lIns="0" tIns="0" rIns="0" bIns="0" rtlCol="0" anchor="t">
            <a:spAutoFit/>
          </a:bodyPr>
          <a:lstStyle/>
          <a:p>
            <a:pPr algn="ctr">
              <a:lnSpc>
                <a:spcPts val="1740"/>
              </a:lnSpc>
              <a:spcBef>
                <a:spcPct val="0"/>
              </a:spcBef>
            </a:pPr>
            <a:r>
              <a:rPr lang="en-US" sz="1243">
                <a:solidFill>
                  <a:srgbClr val="000000"/>
                </a:solidFill>
                <a:latin typeface="Canva Sans"/>
                <a:ea typeface="Canva Sans"/>
                <a:cs typeface="Canva Sans"/>
                <a:sym typeface="Canva Sans"/>
              </a:rPr>
              <a:t>LEVEL: </a:t>
            </a:r>
            <a:r>
              <a:rPr lang="en-US" sz="1243" b="1">
                <a:solidFill>
                  <a:srgbClr val="F6CA44"/>
                </a:solidFill>
                <a:latin typeface="Canva Sans Bold"/>
                <a:ea typeface="Canva Sans Bold"/>
                <a:cs typeface="Canva Sans Bold"/>
                <a:sym typeface="Canva Sans Bold"/>
              </a:rPr>
              <a:t>MID</a:t>
            </a:r>
          </a:p>
        </p:txBody>
      </p:sp>
      <p:sp>
        <p:nvSpPr>
          <p:cNvPr id="5" name="AutoShape 5"/>
          <p:cNvSpPr/>
          <p:nvPr/>
        </p:nvSpPr>
        <p:spPr>
          <a:xfrm flipH="1">
            <a:off x="2555801" y="3293265"/>
            <a:ext cx="7848446" cy="41297"/>
          </a:xfrm>
          <a:prstGeom prst="line">
            <a:avLst/>
          </a:prstGeom>
          <a:ln w="47625" cap="flat">
            <a:solidFill>
              <a:srgbClr val="000000"/>
            </a:solidFill>
            <a:prstDash val="sysDot"/>
            <a:headEnd type="none" w="sm" len="sm"/>
            <a:tailEnd type="none" w="sm" len="sm"/>
          </a:ln>
        </p:spPr>
      </p:sp>
      <p:sp>
        <p:nvSpPr>
          <p:cNvPr id="6" name="AutoShape 6"/>
          <p:cNvSpPr/>
          <p:nvPr/>
        </p:nvSpPr>
        <p:spPr>
          <a:xfrm>
            <a:off x="2581910" y="5634129"/>
            <a:ext cx="7503080" cy="0"/>
          </a:xfrm>
          <a:prstGeom prst="line">
            <a:avLst/>
          </a:prstGeom>
          <a:ln w="47625" cap="flat">
            <a:solidFill>
              <a:srgbClr val="000000"/>
            </a:solidFill>
            <a:prstDash val="solid"/>
            <a:headEnd type="none" w="sm" len="sm"/>
            <a:tailEnd type="none" w="sm" len="sm"/>
          </a:ln>
        </p:spPr>
      </p:sp>
      <p:sp>
        <p:nvSpPr>
          <p:cNvPr id="7" name="AutoShape 7"/>
          <p:cNvSpPr/>
          <p:nvPr/>
        </p:nvSpPr>
        <p:spPr>
          <a:xfrm flipV="1">
            <a:off x="2581910" y="5468553"/>
            <a:ext cx="0" cy="165576"/>
          </a:xfrm>
          <a:prstGeom prst="line">
            <a:avLst/>
          </a:prstGeom>
          <a:ln w="47625" cap="flat">
            <a:solidFill>
              <a:srgbClr val="000000"/>
            </a:solidFill>
            <a:prstDash val="solid"/>
            <a:headEnd type="none" w="sm" len="sm"/>
            <a:tailEnd type="none" w="sm" len="sm"/>
          </a:ln>
        </p:spPr>
      </p:sp>
      <p:sp>
        <p:nvSpPr>
          <p:cNvPr id="8" name="AutoShape 8"/>
          <p:cNvSpPr/>
          <p:nvPr/>
        </p:nvSpPr>
        <p:spPr>
          <a:xfrm flipV="1">
            <a:off x="10074882" y="5468553"/>
            <a:ext cx="0" cy="165576"/>
          </a:xfrm>
          <a:prstGeom prst="line">
            <a:avLst/>
          </a:prstGeom>
          <a:ln w="47625" cap="flat">
            <a:solidFill>
              <a:srgbClr val="000000"/>
            </a:solidFill>
            <a:prstDash val="solid"/>
            <a:headEnd type="none" w="sm" len="sm"/>
            <a:tailEnd type="none" w="sm" len="sm"/>
          </a:ln>
        </p:spPr>
      </p:sp>
      <p:sp>
        <p:nvSpPr>
          <p:cNvPr id="9" name="AutoShape 9"/>
          <p:cNvSpPr/>
          <p:nvPr/>
        </p:nvSpPr>
        <p:spPr>
          <a:xfrm flipV="1">
            <a:off x="6108354" y="5634128"/>
            <a:ext cx="0" cy="165576"/>
          </a:xfrm>
          <a:prstGeom prst="line">
            <a:avLst/>
          </a:prstGeom>
          <a:ln w="47625" cap="flat">
            <a:solidFill>
              <a:srgbClr val="000000"/>
            </a:solidFill>
            <a:prstDash val="solid"/>
            <a:headEnd type="none" w="sm" len="sm"/>
            <a:tailEnd type="none" w="sm" len="sm"/>
          </a:ln>
        </p:spPr>
      </p:sp>
      <p:sp>
        <p:nvSpPr>
          <p:cNvPr id="10" name="AutoShape 10"/>
          <p:cNvSpPr/>
          <p:nvPr/>
        </p:nvSpPr>
        <p:spPr>
          <a:xfrm flipV="1">
            <a:off x="2581910" y="2257986"/>
            <a:ext cx="7822337" cy="1708595"/>
          </a:xfrm>
          <a:custGeom>
            <a:avLst/>
            <a:gdLst>
              <a:gd name="connsiteX0" fmla="*/ 0 w 17238114"/>
              <a:gd name="connsiteY0" fmla="*/ 0 h 506216"/>
              <a:gd name="connsiteX1" fmla="*/ 17238114 w 17238114"/>
              <a:gd name="connsiteY1" fmla="*/ 506216 h 506216"/>
              <a:gd name="connsiteX0" fmla="*/ 0 w 17238114"/>
              <a:gd name="connsiteY0" fmla="*/ 0 h 3775258"/>
              <a:gd name="connsiteX1" fmla="*/ 17238114 w 17238114"/>
              <a:gd name="connsiteY1" fmla="*/ 506216 h 3775258"/>
              <a:gd name="connsiteX0" fmla="*/ 0 w 17238114"/>
              <a:gd name="connsiteY0" fmla="*/ 0 h 4048046"/>
              <a:gd name="connsiteX1" fmla="*/ 2891707 w 17238114"/>
              <a:gd name="connsiteY1" fmla="*/ 1774313 h 4048046"/>
              <a:gd name="connsiteX2" fmla="*/ 17238114 w 17238114"/>
              <a:gd name="connsiteY2" fmla="*/ 506216 h 4048046"/>
              <a:gd name="connsiteX0" fmla="*/ 0 w 17238114"/>
              <a:gd name="connsiteY0" fmla="*/ 0 h 4508642"/>
              <a:gd name="connsiteX1" fmla="*/ 2891707 w 17238114"/>
              <a:gd name="connsiteY1" fmla="*/ 1774313 h 4508642"/>
              <a:gd name="connsiteX2" fmla="*/ 17238114 w 17238114"/>
              <a:gd name="connsiteY2" fmla="*/ 506216 h 4508642"/>
              <a:gd name="connsiteX0" fmla="*/ 0 w 17238114"/>
              <a:gd name="connsiteY0" fmla="*/ 0 h 4529630"/>
              <a:gd name="connsiteX1" fmla="*/ 2891707 w 17238114"/>
              <a:gd name="connsiteY1" fmla="*/ 1774313 h 4529630"/>
              <a:gd name="connsiteX2" fmla="*/ 9140107 w 17238114"/>
              <a:gd name="connsiteY2" fmla="*/ 4517513 h 4529630"/>
              <a:gd name="connsiteX3" fmla="*/ 17238114 w 17238114"/>
              <a:gd name="connsiteY3" fmla="*/ 506216 h 4529630"/>
              <a:gd name="connsiteX0" fmla="*/ 0 w 17238114"/>
              <a:gd name="connsiteY0" fmla="*/ 0 h 4538834"/>
              <a:gd name="connsiteX1" fmla="*/ 3087650 w 17238114"/>
              <a:gd name="connsiteY1" fmla="*/ 2971742 h 4538834"/>
              <a:gd name="connsiteX2" fmla="*/ 9140107 w 17238114"/>
              <a:gd name="connsiteY2" fmla="*/ 4517513 h 4538834"/>
              <a:gd name="connsiteX3" fmla="*/ 17238114 w 17238114"/>
              <a:gd name="connsiteY3" fmla="*/ 506216 h 4538834"/>
              <a:gd name="connsiteX0" fmla="*/ 0 w 17238114"/>
              <a:gd name="connsiteY0" fmla="*/ 0 h 3673311"/>
              <a:gd name="connsiteX1" fmla="*/ 3087650 w 17238114"/>
              <a:gd name="connsiteY1" fmla="*/ 2971742 h 3673311"/>
              <a:gd name="connsiteX2" fmla="*/ 9749707 w 17238114"/>
              <a:gd name="connsiteY2" fmla="*/ 3624885 h 3673311"/>
              <a:gd name="connsiteX3" fmla="*/ 17238114 w 17238114"/>
              <a:gd name="connsiteY3" fmla="*/ 506216 h 3673311"/>
              <a:gd name="connsiteX0" fmla="*/ 0 w 17238114"/>
              <a:gd name="connsiteY0" fmla="*/ 0 h 3751548"/>
              <a:gd name="connsiteX1" fmla="*/ 3980278 w 17238114"/>
              <a:gd name="connsiteY1" fmla="*/ 3450713 h 3751548"/>
              <a:gd name="connsiteX2" fmla="*/ 9749707 w 17238114"/>
              <a:gd name="connsiteY2" fmla="*/ 3624885 h 3751548"/>
              <a:gd name="connsiteX3" fmla="*/ 17238114 w 17238114"/>
              <a:gd name="connsiteY3" fmla="*/ 506216 h 3751548"/>
              <a:gd name="connsiteX0" fmla="*/ 0 w 17238114"/>
              <a:gd name="connsiteY0" fmla="*/ 0 h 3574718"/>
              <a:gd name="connsiteX1" fmla="*/ 3980278 w 17238114"/>
              <a:gd name="connsiteY1" fmla="*/ 3450713 h 3574718"/>
              <a:gd name="connsiteX2" fmla="*/ 10468164 w 17238114"/>
              <a:gd name="connsiteY2" fmla="*/ 3145913 h 3574718"/>
              <a:gd name="connsiteX3" fmla="*/ 17238114 w 17238114"/>
              <a:gd name="connsiteY3" fmla="*/ 506216 h 3574718"/>
              <a:gd name="connsiteX0" fmla="*/ 0 w 17238114"/>
              <a:gd name="connsiteY0" fmla="*/ 0 h 3874417"/>
              <a:gd name="connsiteX1" fmla="*/ 3980278 w 17238114"/>
              <a:gd name="connsiteY1" fmla="*/ 3450713 h 3874417"/>
              <a:gd name="connsiteX2" fmla="*/ 10468164 w 17238114"/>
              <a:gd name="connsiteY2" fmla="*/ 3145913 h 3874417"/>
              <a:gd name="connsiteX3" fmla="*/ 17238114 w 17238114"/>
              <a:gd name="connsiteY3" fmla="*/ 506216 h 3874417"/>
              <a:gd name="connsiteX0" fmla="*/ 0 w 17238114"/>
              <a:gd name="connsiteY0" fmla="*/ 0 h 3874417"/>
              <a:gd name="connsiteX1" fmla="*/ 3980278 w 17238114"/>
              <a:gd name="connsiteY1" fmla="*/ 3450713 h 3874417"/>
              <a:gd name="connsiteX2" fmla="*/ 10468164 w 17238114"/>
              <a:gd name="connsiteY2" fmla="*/ 3145913 h 3874417"/>
              <a:gd name="connsiteX3" fmla="*/ 17238114 w 17238114"/>
              <a:gd name="connsiteY3" fmla="*/ 506216 h 3874417"/>
              <a:gd name="connsiteX0" fmla="*/ 0 w 17238114"/>
              <a:gd name="connsiteY0" fmla="*/ 0 h 3765238"/>
              <a:gd name="connsiteX1" fmla="*/ 4328621 w 17238114"/>
              <a:gd name="connsiteY1" fmla="*/ 3167685 h 3765238"/>
              <a:gd name="connsiteX2" fmla="*/ 10468164 w 17238114"/>
              <a:gd name="connsiteY2" fmla="*/ 3145913 h 3765238"/>
              <a:gd name="connsiteX3" fmla="*/ 17238114 w 17238114"/>
              <a:gd name="connsiteY3" fmla="*/ 506216 h 3765238"/>
              <a:gd name="connsiteX0" fmla="*/ 0 w 17238114"/>
              <a:gd name="connsiteY0" fmla="*/ 0 h 3736063"/>
              <a:gd name="connsiteX1" fmla="*/ 4328621 w 17238114"/>
              <a:gd name="connsiteY1" fmla="*/ 3167685 h 3736063"/>
              <a:gd name="connsiteX2" fmla="*/ 10468164 w 17238114"/>
              <a:gd name="connsiteY2" fmla="*/ 3145913 h 3736063"/>
              <a:gd name="connsiteX3" fmla="*/ 17238114 w 17238114"/>
              <a:gd name="connsiteY3" fmla="*/ 506216 h 3736063"/>
              <a:gd name="connsiteX0" fmla="*/ 0 w 17238114"/>
              <a:gd name="connsiteY0" fmla="*/ 0 h 3736063"/>
              <a:gd name="connsiteX1" fmla="*/ 4328621 w 17238114"/>
              <a:gd name="connsiteY1" fmla="*/ 3167685 h 3736063"/>
              <a:gd name="connsiteX2" fmla="*/ 10468164 w 17238114"/>
              <a:gd name="connsiteY2" fmla="*/ 3145913 h 3736063"/>
              <a:gd name="connsiteX3" fmla="*/ 17238114 w 17238114"/>
              <a:gd name="connsiteY3" fmla="*/ 506216 h 3736063"/>
              <a:gd name="connsiteX0" fmla="*/ 0 w 17238114"/>
              <a:gd name="connsiteY0" fmla="*/ 0 h 3765238"/>
              <a:gd name="connsiteX1" fmla="*/ 4328621 w 17238114"/>
              <a:gd name="connsiteY1" fmla="*/ 3167685 h 3765238"/>
              <a:gd name="connsiteX2" fmla="*/ 10468164 w 17238114"/>
              <a:gd name="connsiteY2" fmla="*/ 3145913 h 3765238"/>
              <a:gd name="connsiteX3" fmla="*/ 17238114 w 17238114"/>
              <a:gd name="connsiteY3" fmla="*/ 506216 h 3765238"/>
            </a:gdLst>
            <a:ahLst/>
            <a:cxnLst>
              <a:cxn ang="0">
                <a:pos x="connsiteX0" y="connsiteY0"/>
              </a:cxn>
              <a:cxn ang="0">
                <a:pos x="connsiteX1" y="connsiteY1"/>
              </a:cxn>
              <a:cxn ang="0">
                <a:pos x="connsiteX2" y="connsiteY2"/>
              </a:cxn>
              <a:cxn ang="0">
                <a:pos x="connsiteX3" y="connsiteY3"/>
              </a:cxn>
            </a:cxnLst>
            <a:rect l="l" t="t" r="r" b="b"/>
            <a:pathLst>
              <a:path w="17238114" h="3765238">
                <a:moveTo>
                  <a:pt x="0" y="0"/>
                </a:moveTo>
                <a:cubicBezTo>
                  <a:pt x="503723" y="146947"/>
                  <a:pt x="3503025" y="2788059"/>
                  <a:pt x="4328621" y="3167685"/>
                </a:cubicBezTo>
                <a:cubicBezTo>
                  <a:pt x="4999258" y="3503318"/>
                  <a:pt x="8142410" y="4336978"/>
                  <a:pt x="10468164" y="3145913"/>
                </a:cubicBezTo>
                <a:cubicBezTo>
                  <a:pt x="12772146" y="2324964"/>
                  <a:pt x="14926875" y="757480"/>
                  <a:pt x="17238114" y="506216"/>
                </a:cubicBezTo>
              </a:path>
            </a:pathLst>
          </a:custGeom>
          <a:ln w="47625" cap="flat">
            <a:solidFill>
              <a:srgbClr val="F6CA44"/>
            </a:solidFill>
            <a:prstDash val="solid"/>
            <a:headEnd type="none" w="sm" len="sm"/>
            <a:tailEnd type="none" w="sm" len="sm"/>
          </a:ln>
        </p:spPr>
      </p:sp>
      <p:sp>
        <p:nvSpPr>
          <p:cNvPr id="11" name="AutoShape 11"/>
          <p:cNvSpPr/>
          <p:nvPr/>
        </p:nvSpPr>
        <p:spPr>
          <a:xfrm>
            <a:off x="2555801" y="4746064"/>
            <a:ext cx="7848446" cy="0"/>
          </a:xfrm>
          <a:custGeom>
            <a:avLst/>
            <a:gdLst>
              <a:gd name="connsiteX0" fmla="*/ 0 w 10000"/>
              <a:gd name="connsiteY0" fmla="*/ 0 h 10000"/>
              <a:gd name="connsiteX1" fmla="*/ 10000 w 10000"/>
              <a:gd name="connsiteY1" fmla="*/ 10000 h 10000"/>
              <a:gd name="connsiteX0" fmla="*/ 0 w 10000"/>
              <a:gd name="connsiteY0" fmla="*/ 0 h 0"/>
              <a:gd name="connsiteX1" fmla="*/ 10000 w 10000"/>
              <a:gd name="connsiteY1" fmla="*/ 10000 h 0"/>
            </a:gdLst>
            <a:ahLst/>
            <a:cxnLst>
              <a:cxn ang="0">
                <a:pos x="connsiteX0" y="connsiteY0"/>
              </a:cxn>
              <a:cxn ang="0">
                <a:pos x="connsiteX1" y="connsiteY1"/>
              </a:cxn>
            </a:cxnLst>
            <a:rect l="l" t="t" r="r" b="b"/>
            <a:pathLst>
              <a:path w="10000">
                <a:moveTo>
                  <a:pt x="0" y="0"/>
                </a:moveTo>
                <a:cubicBezTo>
                  <a:pt x="3333" y="3333"/>
                  <a:pt x="5106" y="-1240971"/>
                  <a:pt x="10000" y="10000"/>
                </a:cubicBezTo>
              </a:path>
            </a:pathLst>
          </a:custGeom>
          <a:ln w="47625" cap="flat">
            <a:solidFill>
              <a:srgbClr val="FF66C4"/>
            </a:solidFill>
            <a:prstDash val="lgDash"/>
            <a:headEnd type="none" w="sm" len="sm"/>
            <a:tailEnd type="none" w="sm" len="sm"/>
          </a:ln>
        </p:spPr>
      </p:sp>
      <p:grpSp>
        <p:nvGrpSpPr>
          <p:cNvPr id="12" name="Group 12"/>
          <p:cNvGrpSpPr/>
          <p:nvPr/>
        </p:nvGrpSpPr>
        <p:grpSpPr>
          <a:xfrm>
            <a:off x="3376177" y="5058717"/>
            <a:ext cx="2359443" cy="512465"/>
            <a:chOff x="0" y="0"/>
            <a:chExt cx="1171153" cy="254371"/>
          </a:xfrm>
        </p:grpSpPr>
        <p:sp>
          <p:nvSpPr>
            <p:cNvPr id="13" name="Freeform 13"/>
            <p:cNvSpPr/>
            <p:nvPr/>
          </p:nvSpPr>
          <p:spPr>
            <a:xfrm>
              <a:off x="0" y="0"/>
              <a:ext cx="1171153" cy="254371"/>
            </a:xfrm>
            <a:custGeom>
              <a:avLst/>
              <a:gdLst/>
              <a:ahLst/>
              <a:cxnLst/>
              <a:rect l="l" t="t" r="r" b="b"/>
              <a:pathLst>
                <a:path w="1171153" h="254371">
                  <a:moveTo>
                    <a:pt x="585577" y="0"/>
                  </a:moveTo>
                  <a:cubicBezTo>
                    <a:pt x="262172" y="0"/>
                    <a:pt x="0" y="56943"/>
                    <a:pt x="0" y="127186"/>
                  </a:cubicBezTo>
                  <a:cubicBezTo>
                    <a:pt x="0" y="197428"/>
                    <a:pt x="262172" y="254371"/>
                    <a:pt x="585577" y="254371"/>
                  </a:cubicBezTo>
                  <a:cubicBezTo>
                    <a:pt x="908982" y="254371"/>
                    <a:pt x="1171153" y="197428"/>
                    <a:pt x="1171153" y="127186"/>
                  </a:cubicBezTo>
                  <a:cubicBezTo>
                    <a:pt x="1171153" y="56943"/>
                    <a:pt x="908982" y="0"/>
                    <a:pt x="585577" y="0"/>
                  </a:cubicBezTo>
                  <a:close/>
                </a:path>
              </a:pathLst>
            </a:custGeom>
            <a:solidFill>
              <a:srgbClr val="000000">
                <a:alpha val="0"/>
              </a:srgbClr>
            </a:solidFill>
            <a:ln w="55688" cap="sq">
              <a:solidFill>
                <a:srgbClr val="000000"/>
              </a:solidFill>
              <a:prstDash val="solid"/>
              <a:miter/>
            </a:ln>
          </p:spPr>
        </p:sp>
        <p:sp>
          <p:nvSpPr>
            <p:cNvPr id="14" name="TextBox 14"/>
            <p:cNvSpPr txBox="1"/>
            <p:nvPr/>
          </p:nvSpPr>
          <p:spPr>
            <a:xfrm>
              <a:off x="109796" y="-14253"/>
              <a:ext cx="951562" cy="244777"/>
            </a:xfrm>
            <a:prstGeom prst="rect">
              <a:avLst/>
            </a:prstGeom>
          </p:spPr>
          <p:txBody>
            <a:bodyPr lIns="23052" tIns="23052" rIns="23052" bIns="23052" rtlCol="0" anchor="ctr"/>
            <a:lstStyle/>
            <a:p>
              <a:pPr algn="ctr">
                <a:lnSpc>
                  <a:spcPts val="1005"/>
                </a:lnSpc>
              </a:pPr>
              <a:endParaRPr sz="817"/>
            </a:p>
          </p:txBody>
        </p:sp>
      </p:grpSp>
      <p:sp>
        <p:nvSpPr>
          <p:cNvPr id="15" name="TextBox 15"/>
          <p:cNvSpPr txBox="1"/>
          <p:nvPr/>
        </p:nvSpPr>
        <p:spPr>
          <a:xfrm>
            <a:off x="2369022" y="5118122"/>
            <a:ext cx="8035225" cy="694998"/>
          </a:xfrm>
          <a:prstGeom prst="rect">
            <a:avLst/>
          </a:prstGeom>
        </p:spPr>
        <p:txBody>
          <a:bodyPr lIns="0" tIns="0" rIns="0" bIns="0" rtlCol="0" anchor="t">
            <a:spAutoFit/>
          </a:bodyPr>
          <a:lstStyle/>
          <a:p>
            <a:pPr algn="ctr">
              <a:lnSpc>
                <a:spcPts val="2881"/>
              </a:lnSpc>
            </a:pPr>
            <a:r>
              <a:rPr lang="en-US" sz="2028" spc="1355">
                <a:solidFill>
                  <a:srgbClr val="000000"/>
                </a:solidFill>
                <a:latin typeface="Canva Sans"/>
                <a:ea typeface="Canva Sans"/>
                <a:cs typeface="Canva Sans"/>
                <a:sym typeface="Canva Sans"/>
              </a:rPr>
              <a:t>0 1 </a:t>
            </a:r>
            <a:r>
              <a:rPr lang="en-US" sz="2028" spc="1355">
                <a:solidFill>
                  <a:srgbClr val="56C035"/>
                </a:solidFill>
                <a:latin typeface="Canva Sans"/>
                <a:ea typeface="Canva Sans"/>
                <a:cs typeface="Canva Sans"/>
                <a:sym typeface="Canva Sans"/>
              </a:rPr>
              <a:t>2 3 4 5</a:t>
            </a:r>
            <a:r>
              <a:rPr lang="en-US" sz="2028" spc="1355">
                <a:solidFill>
                  <a:srgbClr val="000000"/>
                </a:solidFill>
                <a:latin typeface="Canva Sans"/>
                <a:ea typeface="Canva Sans"/>
                <a:cs typeface="Canva Sans"/>
                <a:sym typeface="Canva Sans"/>
              </a:rPr>
              <a:t> </a:t>
            </a:r>
            <a:r>
              <a:rPr lang="en-US" sz="2028" spc="1355">
                <a:solidFill>
                  <a:srgbClr val="FF0000"/>
                </a:solidFill>
                <a:latin typeface="Canva Sans"/>
                <a:ea typeface="Canva Sans"/>
                <a:cs typeface="Canva Sans"/>
                <a:sym typeface="Canva Sans"/>
              </a:rPr>
              <a:t>6 7 8 9 10</a:t>
            </a:r>
            <a:r>
              <a:rPr lang="en-US" sz="2028" spc="1355">
                <a:solidFill>
                  <a:srgbClr val="000000"/>
                </a:solidFill>
                <a:latin typeface="Canva Sans"/>
                <a:ea typeface="Canva Sans"/>
                <a:cs typeface="Canva Sans"/>
                <a:sym typeface="Canva Sans"/>
              </a:rPr>
              <a:t> </a:t>
            </a:r>
            <a:r>
              <a:rPr lang="en-US" sz="2028" spc="1355">
                <a:solidFill>
                  <a:srgbClr val="56C035"/>
                </a:solidFill>
                <a:latin typeface="Canva Sans"/>
                <a:ea typeface="Canva Sans"/>
                <a:cs typeface="Canva Sans"/>
                <a:sym typeface="Canva Sans"/>
              </a:rPr>
              <a:t>11 12</a:t>
            </a:r>
          </a:p>
        </p:txBody>
      </p:sp>
      <p:grpSp>
        <p:nvGrpSpPr>
          <p:cNvPr id="16" name="Group 16"/>
          <p:cNvGrpSpPr/>
          <p:nvPr/>
        </p:nvGrpSpPr>
        <p:grpSpPr>
          <a:xfrm>
            <a:off x="8784157" y="5058717"/>
            <a:ext cx="1703125" cy="512465"/>
            <a:chOff x="0" y="0"/>
            <a:chExt cx="845378" cy="254371"/>
          </a:xfrm>
        </p:grpSpPr>
        <p:sp>
          <p:nvSpPr>
            <p:cNvPr id="17" name="Freeform 17"/>
            <p:cNvSpPr/>
            <p:nvPr/>
          </p:nvSpPr>
          <p:spPr>
            <a:xfrm>
              <a:off x="0" y="0"/>
              <a:ext cx="845378" cy="254371"/>
            </a:xfrm>
            <a:custGeom>
              <a:avLst/>
              <a:gdLst/>
              <a:ahLst/>
              <a:cxnLst/>
              <a:rect l="l" t="t" r="r" b="b"/>
              <a:pathLst>
                <a:path w="845378" h="254371">
                  <a:moveTo>
                    <a:pt x="422689" y="0"/>
                  </a:moveTo>
                  <a:cubicBezTo>
                    <a:pt x="189244" y="0"/>
                    <a:pt x="0" y="56943"/>
                    <a:pt x="0" y="127186"/>
                  </a:cubicBezTo>
                  <a:cubicBezTo>
                    <a:pt x="0" y="197428"/>
                    <a:pt x="189244" y="254371"/>
                    <a:pt x="422689" y="254371"/>
                  </a:cubicBezTo>
                  <a:cubicBezTo>
                    <a:pt x="656133" y="254371"/>
                    <a:pt x="845378" y="197428"/>
                    <a:pt x="845378" y="127186"/>
                  </a:cubicBezTo>
                  <a:cubicBezTo>
                    <a:pt x="845378" y="56943"/>
                    <a:pt x="656133" y="0"/>
                    <a:pt x="422689" y="0"/>
                  </a:cubicBezTo>
                  <a:close/>
                </a:path>
              </a:pathLst>
            </a:custGeom>
            <a:solidFill>
              <a:srgbClr val="000000">
                <a:alpha val="0"/>
              </a:srgbClr>
            </a:solidFill>
            <a:ln w="55688" cap="sq">
              <a:solidFill>
                <a:srgbClr val="000000"/>
              </a:solidFill>
              <a:prstDash val="solid"/>
              <a:miter/>
            </a:ln>
          </p:spPr>
        </p:sp>
        <p:sp>
          <p:nvSpPr>
            <p:cNvPr id="18" name="TextBox 18"/>
            <p:cNvSpPr txBox="1"/>
            <p:nvPr/>
          </p:nvSpPr>
          <p:spPr>
            <a:xfrm>
              <a:off x="79254" y="-14253"/>
              <a:ext cx="686869" cy="244777"/>
            </a:xfrm>
            <a:prstGeom prst="rect">
              <a:avLst/>
            </a:prstGeom>
          </p:spPr>
          <p:txBody>
            <a:bodyPr lIns="23052" tIns="23052" rIns="23052" bIns="23052" rtlCol="0" anchor="ctr"/>
            <a:lstStyle/>
            <a:p>
              <a:pPr algn="ctr">
                <a:lnSpc>
                  <a:spcPts val="1005"/>
                </a:lnSpc>
              </a:pPr>
              <a:endParaRPr sz="817"/>
            </a:p>
          </p:txBody>
        </p:sp>
      </p:grpSp>
      <p:sp>
        <p:nvSpPr>
          <p:cNvPr id="19" name="AutoShape 19"/>
          <p:cNvSpPr/>
          <p:nvPr/>
        </p:nvSpPr>
        <p:spPr>
          <a:xfrm flipH="1">
            <a:off x="2724194" y="5449983"/>
            <a:ext cx="828908" cy="478570"/>
          </a:xfrm>
          <a:prstGeom prst="line">
            <a:avLst/>
          </a:prstGeom>
          <a:ln w="47625" cap="flat">
            <a:solidFill>
              <a:srgbClr val="000000"/>
            </a:solidFill>
            <a:prstDash val="solid"/>
            <a:headEnd type="none" w="sm" len="sm"/>
            <a:tailEnd type="arrow" w="med" len="sm"/>
          </a:ln>
        </p:spPr>
      </p:sp>
      <p:grpSp>
        <p:nvGrpSpPr>
          <p:cNvPr id="20" name="Group 20"/>
          <p:cNvGrpSpPr/>
          <p:nvPr/>
        </p:nvGrpSpPr>
        <p:grpSpPr>
          <a:xfrm>
            <a:off x="5735620" y="5058717"/>
            <a:ext cx="3048536" cy="506094"/>
            <a:chOff x="0" y="0"/>
            <a:chExt cx="1513197" cy="251209"/>
          </a:xfrm>
        </p:grpSpPr>
        <p:sp>
          <p:nvSpPr>
            <p:cNvPr id="21" name="Freeform 21"/>
            <p:cNvSpPr/>
            <p:nvPr/>
          </p:nvSpPr>
          <p:spPr>
            <a:xfrm>
              <a:off x="0" y="0"/>
              <a:ext cx="1513197" cy="251209"/>
            </a:xfrm>
            <a:custGeom>
              <a:avLst/>
              <a:gdLst/>
              <a:ahLst/>
              <a:cxnLst/>
              <a:rect l="l" t="t" r="r" b="b"/>
              <a:pathLst>
                <a:path w="1513197" h="251209">
                  <a:moveTo>
                    <a:pt x="0" y="0"/>
                  </a:moveTo>
                  <a:lnTo>
                    <a:pt x="1513197" y="0"/>
                  </a:lnTo>
                  <a:lnTo>
                    <a:pt x="1513197" y="251209"/>
                  </a:lnTo>
                  <a:lnTo>
                    <a:pt x="0" y="251209"/>
                  </a:lnTo>
                  <a:close/>
                </a:path>
              </a:pathLst>
            </a:custGeom>
            <a:solidFill>
              <a:srgbClr val="000000">
                <a:alpha val="0"/>
              </a:srgbClr>
            </a:solidFill>
            <a:ln w="55688" cap="sq">
              <a:solidFill>
                <a:srgbClr val="000000"/>
              </a:solidFill>
              <a:prstDash val="solid"/>
              <a:miter/>
            </a:ln>
          </p:spPr>
        </p:sp>
        <p:sp>
          <p:nvSpPr>
            <p:cNvPr id="22" name="TextBox 22"/>
            <p:cNvSpPr txBox="1"/>
            <p:nvPr/>
          </p:nvSpPr>
          <p:spPr>
            <a:xfrm>
              <a:off x="0" y="-38100"/>
              <a:ext cx="1513197" cy="289309"/>
            </a:xfrm>
            <a:prstGeom prst="rect">
              <a:avLst/>
            </a:prstGeom>
          </p:spPr>
          <p:txBody>
            <a:bodyPr lIns="23052" tIns="23052" rIns="23052" bIns="23052" rtlCol="0" anchor="ctr"/>
            <a:lstStyle/>
            <a:p>
              <a:pPr algn="ctr">
                <a:lnSpc>
                  <a:spcPts val="1005"/>
                </a:lnSpc>
              </a:pPr>
              <a:endParaRPr sz="817"/>
            </a:p>
          </p:txBody>
        </p:sp>
      </p:grpSp>
      <p:sp>
        <p:nvSpPr>
          <p:cNvPr id="23" name="TextBox 23"/>
          <p:cNvSpPr txBox="1"/>
          <p:nvPr/>
        </p:nvSpPr>
        <p:spPr>
          <a:xfrm>
            <a:off x="2771568" y="379154"/>
            <a:ext cx="6673573" cy="409023"/>
          </a:xfrm>
          <a:prstGeom prst="rect">
            <a:avLst/>
          </a:prstGeom>
        </p:spPr>
        <p:txBody>
          <a:bodyPr wrap="square" lIns="0" tIns="0" rIns="0" bIns="0" rtlCol="0" anchor="t">
            <a:spAutoFit/>
          </a:bodyPr>
          <a:lstStyle/>
          <a:p>
            <a:pPr algn="ctr">
              <a:lnSpc>
                <a:spcPts val="3353"/>
              </a:lnSpc>
            </a:pPr>
            <a:r>
              <a:rPr lang="en-US" sz="2395" b="1" dirty="0">
                <a:solidFill>
                  <a:srgbClr val="274480"/>
                </a:solidFill>
                <a:latin typeface="Canva Sans Bold"/>
                <a:ea typeface="Canva Sans Bold"/>
                <a:cs typeface="Canva Sans Bold"/>
                <a:sym typeface="Canva Sans Bold"/>
              </a:rPr>
              <a:t>PALAY </a:t>
            </a:r>
            <a:r>
              <a:rPr lang="en-US" altLang="ko-KR" sz="2451" b="1" dirty="0"/>
              <a:t>Buffer stock </a:t>
            </a:r>
            <a:r>
              <a:rPr lang="en-US" altLang="ko-KR" sz="2451" b="1" dirty="0">
                <a:solidFill>
                  <a:srgbClr val="FF0000"/>
                </a:solidFill>
              </a:rPr>
              <a:t>(sample not accurate)</a:t>
            </a:r>
            <a:r>
              <a:rPr lang="en-US" sz="2395" b="1" dirty="0">
                <a:solidFill>
                  <a:srgbClr val="274480"/>
                </a:solidFill>
                <a:latin typeface="Canva Sans Bold"/>
                <a:ea typeface="Canva Sans Bold"/>
                <a:cs typeface="Canva Sans Bold"/>
                <a:sym typeface="Canva Sans Bold"/>
              </a:rPr>
              <a:t>GRAPH</a:t>
            </a:r>
          </a:p>
        </p:txBody>
      </p:sp>
      <p:sp>
        <p:nvSpPr>
          <p:cNvPr id="24" name="TextBox 24"/>
          <p:cNvSpPr txBox="1"/>
          <p:nvPr/>
        </p:nvSpPr>
        <p:spPr>
          <a:xfrm>
            <a:off x="1327634" y="4724453"/>
            <a:ext cx="929222" cy="417807"/>
          </a:xfrm>
          <a:prstGeom prst="rect">
            <a:avLst/>
          </a:prstGeom>
        </p:spPr>
        <p:txBody>
          <a:bodyPr lIns="0" tIns="0" rIns="0" bIns="0" rtlCol="0" anchor="t">
            <a:spAutoFit/>
          </a:bodyPr>
          <a:lstStyle/>
          <a:p>
            <a:pPr algn="ctr">
              <a:lnSpc>
                <a:spcPts val="1740"/>
              </a:lnSpc>
              <a:spcBef>
                <a:spcPct val="0"/>
              </a:spcBef>
            </a:pPr>
            <a:r>
              <a:rPr lang="en-US" sz="1243">
                <a:solidFill>
                  <a:srgbClr val="000000"/>
                </a:solidFill>
                <a:latin typeface="Canva Sans"/>
                <a:ea typeface="Canva Sans"/>
                <a:cs typeface="Canva Sans"/>
                <a:sym typeface="Canva Sans"/>
              </a:rPr>
              <a:t>LEVEL: </a:t>
            </a:r>
            <a:r>
              <a:rPr lang="en-US" sz="1243" b="1">
                <a:solidFill>
                  <a:srgbClr val="FF0000"/>
                </a:solidFill>
                <a:latin typeface="Canva Sans Bold"/>
                <a:ea typeface="Canva Sans Bold"/>
                <a:cs typeface="Canva Sans Bold"/>
                <a:sym typeface="Canva Sans Bold"/>
              </a:rPr>
              <a:t>LOW</a:t>
            </a:r>
          </a:p>
        </p:txBody>
      </p:sp>
      <p:sp>
        <p:nvSpPr>
          <p:cNvPr id="25" name="TextBox 25"/>
          <p:cNvSpPr txBox="1"/>
          <p:nvPr/>
        </p:nvSpPr>
        <p:spPr>
          <a:xfrm>
            <a:off x="1327635" y="1633112"/>
            <a:ext cx="1041387" cy="198131"/>
          </a:xfrm>
          <a:prstGeom prst="rect">
            <a:avLst/>
          </a:prstGeom>
        </p:spPr>
        <p:txBody>
          <a:bodyPr lIns="0" tIns="0" rIns="0" bIns="0" rtlCol="0" anchor="t">
            <a:spAutoFit/>
          </a:bodyPr>
          <a:lstStyle/>
          <a:p>
            <a:pPr algn="ctr">
              <a:lnSpc>
                <a:spcPts val="1740"/>
              </a:lnSpc>
              <a:spcBef>
                <a:spcPct val="0"/>
              </a:spcBef>
            </a:pPr>
            <a:r>
              <a:rPr lang="en-US" sz="1243" dirty="0">
                <a:solidFill>
                  <a:srgbClr val="000000"/>
                </a:solidFill>
                <a:latin typeface="Canva Sans"/>
                <a:ea typeface="Canva Sans"/>
                <a:cs typeface="Canva Sans"/>
                <a:sym typeface="Canva Sans"/>
              </a:rPr>
              <a:t>LEVEL: </a:t>
            </a:r>
            <a:r>
              <a:rPr lang="en-US" sz="1243" b="1" dirty="0">
                <a:solidFill>
                  <a:srgbClr val="56C035"/>
                </a:solidFill>
                <a:latin typeface="Canva Sans Bold"/>
                <a:ea typeface="Canva Sans Bold"/>
                <a:cs typeface="Canva Sans Bold"/>
                <a:sym typeface="Canva Sans Bold"/>
              </a:rPr>
              <a:t>HIGH</a:t>
            </a:r>
          </a:p>
        </p:txBody>
      </p:sp>
      <p:sp>
        <p:nvSpPr>
          <p:cNvPr id="26" name="TextBox 26"/>
          <p:cNvSpPr txBox="1"/>
          <p:nvPr/>
        </p:nvSpPr>
        <p:spPr>
          <a:xfrm>
            <a:off x="9952516" y="5628425"/>
            <a:ext cx="1047021" cy="233205"/>
          </a:xfrm>
          <a:prstGeom prst="rect">
            <a:avLst/>
          </a:prstGeom>
        </p:spPr>
        <p:txBody>
          <a:bodyPr lIns="0" tIns="0" rIns="0" bIns="0" rtlCol="0" anchor="t">
            <a:spAutoFit/>
          </a:bodyPr>
          <a:lstStyle/>
          <a:p>
            <a:pPr algn="ctr">
              <a:lnSpc>
                <a:spcPts val="1961"/>
              </a:lnSpc>
              <a:spcBef>
                <a:spcPct val="0"/>
              </a:spcBef>
            </a:pPr>
            <a:r>
              <a:rPr lang="en-US" sz="1400" b="1" dirty="0">
                <a:solidFill>
                  <a:srgbClr val="274480"/>
                </a:solidFill>
                <a:latin typeface="Canva Sans"/>
                <a:ea typeface="Canva Sans"/>
                <a:cs typeface="Canva Sans"/>
                <a:sym typeface="Canva Sans"/>
              </a:rPr>
              <a:t>MONTHS</a:t>
            </a:r>
          </a:p>
        </p:txBody>
      </p:sp>
      <p:sp>
        <p:nvSpPr>
          <p:cNvPr id="27" name="TextBox 27"/>
          <p:cNvSpPr txBox="1"/>
          <p:nvPr/>
        </p:nvSpPr>
        <p:spPr>
          <a:xfrm>
            <a:off x="1724771" y="5958151"/>
            <a:ext cx="1714277" cy="222818"/>
          </a:xfrm>
          <a:prstGeom prst="rect">
            <a:avLst/>
          </a:prstGeom>
        </p:spPr>
        <p:txBody>
          <a:bodyPr lIns="0" tIns="0" rIns="0" bIns="0" rtlCol="0" anchor="t">
            <a:spAutoFit/>
          </a:bodyPr>
          <a:lstStyle/>
          <a:p>
            <a:pPr algn="ctr">
              <a:lnSpc>
                <a:spcPts val="1961"/>
              </a:lnSpc>
              <a:spcBef>
                <a:spcPct val="0"/>
              </a:spcBef>
            </a:pPr>
            <a:r>
              <a:rPr lang="en-US" sz="1400" dirty="0">
                <a:solidFill>
                  <a:srgbClr val="274480"/>
                </a:solidFill>
                <a:latin typeface="Canva Sans"/>
                <a:ea typeface="Canva Sans"/>
                <a:cs typeface="Canva Sans"/>
                <a:sym typeface="Canva Sans"/>
              </a:rPr>
              <a:t>HARVEST MONTHS</a:t>
            </a:r>
          </a:p>
        </p:txBody>
      </p:sp>
      <p:sp>
        <p:nvSpPr>
          <p:cNvPr id="28" name="AutoShape 28"/>
          <p:cNvSpPr/>
          <p:nvPr/>
        </p:nvSpPr>
        <p:spPr>
          <a:xfrm>
            <a:off x="7820647" y="5564810"/>
            <a:ext cx="1093863" cy="363765"/>
          </a:xfrm>
          <a:prstGeom prst="line">
            <a:avLst/>
          </a:prstGeom>
          <a:ln w="47625" cap="flat">
            <a:solidFill>
              <a:srgbClr val="000000"/>
            </a:solidFill>
            <a:prstDash val="solid"/>
            <a:headEnd type="none" w="sm" len="sm"/>
            <a:tailEnd type="arrow" w="med" len="sm"/>
          </a:ln>
        </p:spPr>
      </p:sp>
      <p:sp>
        <p:nvSpPr>
          <p:cNvPr id="29" name="TextBox 29"/>
          <p:cNvSpPr txBox="1"/>
          <p:nvPr/>
        </p:nvSpPr>
        <p:spPr>
          <a:xfrm>
            <a:off x="7777146" y="5997893"/>
            <a:ext cx="2368753" cy="222818"/>
          </a:xfrm>
          <a:prstGeom prst="rect">
            <a:avLst/>
          </a:prstGeom>
        </p:spPr>
        <p:txBody>
          <a:bodyPr lIns="0" tIns="0" rIns="0" bIns="0" rtlCol="0" anchor="t">
            <a:spAutoFit/>
          </a:bodyPr>
          <a:lstStyle/>
          <a:p>
            <a:pPr algn="ctr">
              <a:lnSpc>
                <a:spcPts val="1961"/>
              </a:lnSpc>
              <a:spcBef>
                <a:spcPct val="0"/>
              </a:spcBef>
            </a:pPr>
            <a:r>
              <a:rPr lang="en-US" sz="1400">
                <a:solidFill>
                  <a:srgbClr val="274480"/>
                </a:solidFill>
                <a:latin typeface="Canva Sans"/>
                <a:ea typeface="Canva Sans"/>
                <a:cs typeface="Canva Sans"/>
                <a:sym typeface="Canva Sans"/>
              </a:rPr>
              <a:t>LEAD/TYPHOON MONTHS</a:t>
            </a:r>
          </a:p>
        </p:txBody>
      </p:sp>
      <p:grpSp>
        <p:nvGrpSpPr>
          <p:cNvPr id="30" name="Group 30"/>
          <p:cNvGrpSpPr/>
          <p:nvPr/>
        </p:nvGrpSpPr>
        <p:grpSpPr>
          <a:xfrm>
            <a:off x="9148081" y="1009220"/>
            <a:ext cx="1339077" cy="401706"/>
            <a:chOff x="0" y="-47625"/>
            <a:chExt cx="3934572" cy="1180321"/>
          </a:xfrm>
        </p:grpSpPr>
        <p:sp>
          <p:nvSpPr>
            <p:cNvPr id="31" name="AutoShape 31"/>
            <p:cNvSpPr/>
            <p:nvPr/>
          </p:nvSpPr>
          <p:spPr>
            <a:xfrm>
              <a:off x="2723395" y="292209"/>
              <a:ext cx="1211177" cy="14847"/>
            </a:xfrm>
            <a:prstGeom prst="line">
              <a:avLst/>
            </a:prstGeom>
            <a:ln w="59400" cap="flat">
              <a:solidFill>
                <a:srgbClr val="000000"/>
              </a:solidFill>
              <a:prstDash val="lgDash"/>
              <a:headEnd type="none" w="sm" len="sm"/>
              <a:tailEnd type="none" w="sm" len="sm"/>
            </a:ln>
          </p:spPr>
        </p:sp>
        <p:sp>
          <p:nvSpPr>
            <p:cNvPr id="32" name="AutoShape 32"/>
            <p:cNvSpPr/>
            <p:nvPr/>
          </p:nvSpPr>
          <p:spPr>
            <a:xfrm flipV="1">
              <a:off x="2697352" y="893274"/>
              <a:ext cx="1237220" cy="0"/>
            </a:xfrm>
            <a:prstGeom prst="line">
              <a:avLst/>
            </a:prstGeom>
            <a:ln w="59400" cap="flat">
              <a:solidFill>
                <a:srgbClr val="000000"/>
              </a:solidFill>
              <a:prstDash val="solid"/>
              <a:headEnd type="none" w="sm" len="sm"/>
              <a:tailEnd type="none" w="sm" len="sm"/>
            </a:ln>
          </p:spPr>
        </p:sp>
        <p:sp>
          <p:nvSpPr>
            <p:cNvPr id="33" name="TextBox 33"/>
            <p:cNvSpPr txBox="1"/>
            <p:nvPr/>
          </p:nvSpPr>
          <p:spPr>
            <a:xfrm>
              <a:off x="0" y="-47625"/>
              <a:ext cx="3059878" cy="559932"/>
            </a:xfrm>
            <a:prstGeom prst="rect">
              <a:avLst/>
            </a:prstGeom>
          </p:spPr>
          <p:txBody>
            <a:bodyPr lIns="0" tIns="0" rIns="0" bIns="0" rtlCol="0" anchor="t">
              <a:spAutoFit/>
            </a:bodyPr>
            <a:lstStyle/>
            <a:p>
              <a:pPr algn="ctr">
                <a:lnSpc>
                  <a:spcPts val="1740"/>
                </a:lnSpc>
                <a:spcBef>
                  <a:spcPct val="0"/>
                </a:spcBef>
              </a:pPr>
              <a:r>
                <a:rPr lang="en-US" sz="1243">
                  <a:solidFill>
                    <a:srgbClr val="FF0000"/>
                  </a:solidFill>
                  <a:latin typeface="Canva Sans"/>
                  <a:ea typeface="Canva Sans"/>
                  <a:cs typeface="Canva Sans"/>
                  <a:sym typeface="Canva Sans"/>
                </a:rPr>
                <a:t>OUTPUT</a:t>
              </a:r>
            </a:p>
          </p:txBody>
        </p:sp>
        <p:sp>
          <p:nvSpPr>
            <p:cNvPr id="34" name="TextBox 34"/>
            <p:cNvSpPr txBox="1"/>
            <p:nvPr/>
          </p:nvSpPr>
          <p:spPr>
            <a:xfrm>
              <a:off x="0" y="572764"/>
              <a:ext cx="3059878" cy="559932"/>
            </a:xfrm>
            <a:prstGeom prst="rect">
              <a:avLst/>
            </a:prstGeom>
          </p:spPr>
          <p:txBody>
            <a:bodyPr lIns="0" tIns="0" rIns="0" bIns="0" rtlCol="0" anchor="t">
              <a:spAutoFit/>
            </a:bodyPr>
            <a:lstStyle/>
            <a:p>
              <a:pPr algn="ctr">
                <a:lnSpc>
                  <a:spcPts val="1740"/>
                </a:lnSpc>
                <a:spcBef>
                  <a:spcPct val="0"/>
                </a:spcBef>
              </a:pPr>
              <a:r>
                <a:rPr lang="en-US" sz="1243" dirty="0">
                  <a:solidFill>
                    <a:srgbClr val="FF0000"/>
                  </a:solidFill>
                  <a:latin typeface="Canva Sans"/>
                  <a:ea typeface="Canva Sans"/>
                  <a:cs typeface="Canva Sans"/>
                  <a:sym typeface="Canva Sans"/>
                </a:rPr>
                <a:t>INPUT</a:t>
              </a:r>
            </a:p>
          </p:txBody>
        </p:sp>
      </p:grpSp>
      <p:sp>
        <p:nvSpPr>
          <p:cNvPr id="36" name="TextBox 35">
            <a:extLst>
              <a:ext uri="{FF2B5EF4-FFF2-40B4-BE49-F238E27FC236}">
                <a16:creationId xmlns:a16="http://schemas.microsoft.com/office/drawing/2014/main" id="{02DECD5B-E1A2-E5C2-7C72-51541291D919}"/>
              </a:ext>
            </a:extLst>
          </p:cNvPr>
          <p:cNvSpPr txBox="1"/>
          <p:nvPr/>
        </p:nvSpPr>
        <p:spPr>
          <a:xfrm>
            <a:off x="2207942" y="1181420"/>
            <a:ext cx="776024" cy="315792"/>
          </a:xfrm>
          <a:prstGeom prst="rect">
            <a:avLst/>
          </a:prstGeom>
          <a:noFill/>
        </p:spPr>
        <p:txBody>
          <a:bodyPr wrap="square">
            <a:spAutoFit/>
          </a:bodyPr>
          <a:lstStyle/>
          <a:p>
            <a:r>
              <a:rPr lang="en-US" altLang="ko-KR" sz="1452" b="1" dirty="0">
                <a:solidFill>
                  <a:srgbClr val="000000"/>
                </a:solidFill>
                <a:latin typeface="Canva Sans"/>
                <a:ea typeface="Canva Sans"/>
                <a:cs typeface="Canva Sans"/>
                <a:sym typeface="Canva Sans"/>
              </a:rPr>
              <a:t>LEVEL</a:t>
            </a:r>
            <a:endParaRPr lang="ko-KR" altLang="en-US" sz="1452" b="1" dirty="0"/>
          </a:p>
        </p:txBody>
      </p:sp>
      <p:sp>
        <p:nvSpPr>
          <p:cNvPr id="37" name="TextBox 36">
            <a:extLst>
              <a:ext uri="{FF2B5EF4-FFF2-40B4-BE49-F238E27FC236}">
                <a16:creationId xmlns:a16="http://schemas.microsoft.com/office/drawing/2014/main" id="{94C6CE65-07D0-AD5B-A8D7-BDA89B153F74}"/>
              </a:ext>
            </a:extLst>
          </p:cNvPr>
          <p:cNvSpPr txBox="1"/>
          <p:nvPr/>
        </p:nvSpPr>
        <p:spPr>
          <a:xfrm>
            <a:off x="5816095" y="4076560"/>
            <a:ext cx="1141079" cy="511358"/>
          </a:xfrm>
          <a:prstGeom prst="rect">
            <a:avLst/>
          </a:prstGeom>
          <a:noFill/>
        </p:spPr>
        <p:txBody>
          <a:bodyPr wrap="square" rtlCol="0">
            <a:spAutoFit/>
          </a:bodyPr>
          <a:lstStyle/>
          <a:p>
            <a:r>
              <a:rPr lang="en-US" altLang="ko-KR" sz="2723" b="1" dirty="0"/>
              <a:t>Price ?</a:t>
            </a:r>
            <a:endParaRPr lang="ko-KR" altLang="en-US" sz="2723" b="1" dirty="0"/>
          </a:p>
        </p:txBody>
      </p:sp>
      <p:sp>
        <p:nvSpPr>
          <p:cNvPr id="39" name="TextBox 38">
            <a:extLst>
              <a:ext uri="{FF2B5EF4-FFF2-40B4-BE49-F238E27FC236}">
                <a16:creationId xmlns:a16="http://schemas.microsoft.com/office/drawing/2014/main" id="{3C773BBE-CC89-05B2-B1E4-A8F948517AF6}"/>
              </a:ext>
            </a:extLst>
          </p:cNvPr>
          <p:cNvSpPr txBox="1"/>
          <p:nvPr/>
        </p:nvSpPr>
        <p:spPr>
          <a:xfrm>
            <a:off x="4816609" y="1736789"/>
            <a:ext cx="4218533" cy="511358"/>
          </a:xfrm>
          <a:prstGeom prst="rect">
            <a:avLst/>
          </a:prstGeom>
          <a:noFill/>
        </p:spPr>
        <p:txBody>
          <a:bodyPr wrap="square">
            <a:spAutoFit/>
          </a:bodyPr>
          <a:lstStyle/>
          <a:p>
            <a:r>
              <a:rPr lang="en-US" altLang="ko-KR" sz="2723" b="1" dirty="0"/>
              <a:t>Buffer stock amount</a:t>
            </a:r>
            <a:endParaRPr lang="ko-KR" altLang="en-US" sz="2723" b="1"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04F1346-E083-B601-502E-0356B0FF53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092325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38100">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7858</TotalTime>
  <Words>6365</Words>
  <Application>Microsoft Office PowerPoint</Application>
  <PresentationFormat>와이드스크린</PresentationFormat>
  <Paragraphs>1156</Paragraphs>
  <Slides>46</Slides>
  <Notes>3</Notes>
  <HiddenSlides>0</HiddenSlides>
  <MMClips>0</MMClips>
  <ScaleCrop>false</ScaleCrop>
  <HeadingPairs>
    <vt:vector size="6" baseType="variant">
      <vt:variant>
        <vt:lpstr>사용한 글꼴</vt:lpstr>
      </vt:variant>
      <vt:variant>
        <vt:i4>15</vt:i4>
      </vt:variant>
      <vt:variant>
        <vt:lpstr>테마</vt:lpstr>
      </vt:variant>
      <vt:variant>
        <vt:i4>1</vt:i4>
      </vt:variant>
      <vt:variant>
        <vt:lpstr>슬라이드 제목</vt:lpstr>
      </vt:variant>
      <vt:variant>
        <vt:i4>46</vt:i4>
      </vt:variant>
    </vt:vector>
  </HeadingPairs>
  <TitlesOfParts>
    <vt:vector size="62" baseType="lpstr">
      <vt:lpstr>Canva Sans</vt:lpstr>
      <vt:lpstr>Canva Sans Bold</vt:lpstr>
      <vt:lpstr>inherit</vt:lpstr>
      <vt:lpstr>굴림</vt:lpstr>
      <vt:lpstr>맑은 고딕</vt:lpstr>
      <vt:lpstr>휴먼둥근헤드라인</vt:lpstr>
      <vt:lpstr>휴먼매직체</vt:lpstr>
      <vt:lpstr>휴먼엑스포</vt:lpstr>
      <vt:lpstr>휴먼옛체</vt:lpstr>
      <vt:lpstr>Aptos Display</vt:lpstr>
      <vt:lpstr>Arial</vt:lpstr>
      <vt:lpstr>Arial Black</vt:lpstr>
      <vt:lpstr>Calibri</vt:lpstr>
      <vt:lpstr>Calibri Light</vt:lpstr>
      <vt:lpstr>Wingdings</vt:lpstr>
      <vt:lpstr>Office Theme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"Strawberry Cultivation Value Chain (As-Is)" </vt:lpstr>
      <vt:lpstr>Strawberry Cultivation Value Chain (To-Be) Expanded Using the VRIO &lt;Value, Rarity, Inimitability, Organization&gt; Model</vt:lpstr>
      <vt:lpstr>Strawberry Production Application Evaluation Matrix Aligned with Marketing, Service, and Planning Strategies.</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aligarbes</dc:creator>
  <cp:lastModifiedBy>보환 서</cp:lastModifiedBy>
  <cp:revision>201</cp:revision>
  <dcterms:created xsi:type="dcterms:W3CDTF">2025-05-14T07:32:00Z</dcterms:created>
  <dcterms:modified xsi:type="dcterms:W3CDTF">2025-06-05T03:55:34Z</dcterms:modified>
</cp:coreProperties>
</file>